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Default Extension="xlsx" ContentType="application/vnd.openxmlformats-officedocument.spreadsheetml.sheet"/>
  <Override PartName="/ppt/theme/theme1.xml" ContentType="application/vnd.openxmlformats-officedocument.theme+xml"/>
  <Override PartName="/ppt/slideMasters/slideMaster1.xml" ContentType="application/vnd.openxmlformats-officedocument.presentationml.slideMaster+xml"/>
  <Override PartName="/ppt/slideMasters/theme/theme1.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1.xml" ContentType="application/vnd.openxmlformats-officedocument.theme+xml"/>
  <Override PartName="/ppt/presProps_m1.xml" ContentType="application/vnd.openxmlformats-officedocument.presentationml.presProps+xml"/>
  <Override PartName="/ppt/tableStyles_m1.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theme/theme2.xml" ContentType="application/vnd.openxmlformats-officedocument.theme+xml"/>
  <Override PartName="/ppt/slideMasters/slideMaster2.xml" ContentType="application/vnd.openxmlformats-officedocument.presentationml.slideMaster+xml"/>
  <Override PartName="/ppt/slideMasters/theme/theme2.xml" ContentType="application/vnd.openxmlformats-officedocument.theme+xml"/>
  <Override PartName="/ppt/slideLayouts/slideLayout2.xml" ContentType="application/vnd.openxmlformats-officedocument.presentationml.slideLayout+xml"/>
  <Override PartName="/ppt/notesMasters/notesMaster2.xml" ContentType="application/vnd.openxmlformats-officedocument.presentationml.notesMaster+xml"/>
  <Override PartName="/ppt/notesMasters/theme/theme2.xml" ContentType="application/vnd.openxmlformats-officedocument.theme+xml"/>
  <Override PartName="/ppt/presProps_m2.xml" ContentType="application/vnd.openxmlformats-officedocument.presentationml.presProps+xml"/>
  <Override PartName="/ppt/tableStyles_m2.xml" ContentType="application/vnd.openxmlformats-officedocument.presentationml.tableStyles+xml"/>
  <Override PartName="/ppt/slides/slide2.xml" ContentType="application/vnd.openxmlformats-officedocument.presentationml.slide+xml"/>
  <Override PartName="/ppt/notesSlides/notesSlide2.xml" ContentType="application/vnd.openxmlformats-officedocument.presentationml.notesSlide+xml"/>
  <Override PartName="/ppt/theme/theme3.xml" ContentType="application/vnd.openxmlformats-officedocument.theme+xml"/>
  <Override PartName="/ppt/slideMasters/slideMaster3.xml" ContentType="application/vnd.openxmlformats-officedocument.presentationml.slideMaster+xml"/>
  <Override PartName="/ppt/slideMasters/theme/theme3.xml" ContentType="application/vnd.openxmlformats-officedocument.theme+xml"/>
  <Override PartName="/ppt/slideLayouts/slideLayout3.xml" ContentType="application/vnd.openxmlformats-officedocument.presentationml.slideLayout+xml"/>
  <Override PartName="/ppt/notesMasters/notesMaster3.xml" ContentType="application/vnd.openxmlformats-officedocument.presentationml.notesMaster+xml"/>
  <Override PartName="/ppt/notesMasters/theme/theme3.xml" ContentType="application/vnd.openxmlformats-officedocument.theme+xml"/>
  <Override PartName="/ppt/presProps_m3.xml" ContentType="application/vnd.openxmlformats-officedocument.presentationml.presProps+xml"/>
  <Override PartName="/ppt/tableStyles_m3.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theme/theme4.xml" ContentType="application/vnd.openxmlformats-officedocument.theme+xml"/>
  <Override PartName="/ppt/slideMasters/slideMaster4.xml" ContentType="application/vnd.openxmlformats-officedocument.presentationml.slideMaster+xml"/>
  <Override PartName="/ppt/slideMasters/theme/theme4.xml" ContentType="application/vnd.openxmlformats-officedocument.theme+xml"/>
  <Override PartName="/ppt/slideLayouts/slideLayout4.xml" ContentType="application/vnd.openxmlformats-officedocument.presentationml.slideLayout+xml"/>
  <Override PartName="/ppt/notesMasters/notesMaster4.xml" ContentType="application/vnd.openxmlformats-officedocument.presentationml.notesMaster+xml"/>
  <Override PartName="/ppt/notesMasters/theme/theme4.xml" ContentType="application/vnd.openxmlformats-officedocument.theme+xml"/>
  <Override PartName="/ppt/presProps_m4.xml" ContentType="application/vnd.openxmlformats-officedocument.presentationml.presProps+xml"/>
  <Override PartName="/ppt/tableStyles_m4.xml" ContentType="application/vnd.openxmlformats-officedocument.presentationml.tableStyles+xml"/>
  <Override PartName="/ppt/slides/slide4.xml" ContentType="application/vnd.openxmlformats-officedocument.presentationml.slide+xml"/>
  <Override PartName="/ppt/notesSlides/notesSlide4.xml" ContentType="application/vnd.openxmlformats-officedocument.presentationml.notesSlide+xml"/>
  <Override PartName="/ppt/theme/theme5.xml" ContentType="application/vnd.openxmlformats-officedocument.theme+xml"/>
  <Override PartName="/ppt/slideMasters/slideMaster5.xml" ContentType="application/vnd.openxmlformats-officedocument.presentationml.slideMaster+xml"/>
  <Override PartName="/ppt/slideMasters/theme/theme5.xml" ContentType="application/vnd.openxmlformats-officedocument.theme+xml"/>
  <Override PartName="/ppt/slideLayouts/slideLayout5.xml" ContentType="application/vnd.openxmlformats-officedocument.presentationml.slideLayout+xml"/>
  <Override PartName="/ppt/notesMasters/notesMaster5.xml" ContentType="application/vnd.openxmlformats-officedocument.presentationml.notesMaster+xml"/>
  <Override PartName="/ppt/notesMasters/theme/theme5.xml" ContentType="application/vnd.openxmlformats-officedocument.theme+xml"/>
  <Override PartName="/ppt/presProps_m5.xml" ContentType="application/vnd.openxmlformats-officedocument.presentationml.presProps+xml"/>
  <Override PartName="/ppt/tableStyles_m5.xml" ContentType="application/vnd.openxmlformats-officedocument.presentationml.tableStyles+xml"/>
  <Override PartName="/ppt/slides/slide5.xml" ContentType="application/vnd.openxmlformats-officedocument.presentationml.slide+xml"/>
  <Override PartName="/ppt/notesSlides/notesSlide5.xml" ContentType="application/vnd.openxmlformats-officedocument.presentationml.notesSlide+xml"/>
  <Override PartName="/ppt/theme/theme6.xml" ContentType="application/vnd.openxmlformats-officedocument.theme+xml"/>
  <Override PartName="/ppt/slideMasters/slideMaster6.xml" ContentType="application/vnd.openxmlformats-officedocument.presentationml.slideMaster+xml"/>
  <Override PartName="/ppt/slideMasters/theme/theme6.xml" ContentType="application/vnd.openxmlformats-officedocument.theme+xml"/>
  <Override PartName="/ppt/slideLayouts/slideLayout6.xml" ContentType="application/vnd.openxmlformats-officedocument.presentationml.slideLayout+xml"/>
  <Override PartName="/ppt/notesMasters/notesMaster6.xml" ContentType="application/vnd.openxmlformats-officedocument.presentationml.notesMaster+xml"/>
  <Override PartName="/ppt/notesMasters/theme/theme6.xml" ContentType="application/vnd.openxmlformats-officedocument.theme+xml"/>
  <Override PartName="/ppt/presProps_m6.xml" ContentType="application/vnd.openxmlformats-officedocument.presentationml.presProps+xml"/>
  <Override PartName="/ppt/tableStyles_m6.xml" ContentType="application/vnd.openxmlformats-officedocument.presentationml.tableStyles+xml"/>
  <Override PartName="/ppt/slides/slide6.xml" ContentType="application/vnd.openxmlformats-officedocument.presentationml.slide+xml"/>
  <Override PartName="/ppt/notesSlides/notesSlide6.xml" ContentType="application/vnd.openxmlformats-officedocument.presentationml.notesSlide+xml"/>
  <Override PartName="/ppt/theme/theme7.xml" ContentType="application/vnd.openxmlformats-officedocument.theme+xml"/>
  <Override PartName="/ppt/slideMasters/slideMaster7.xml" ContentType="application/vnd.openxmlformats-officedocument.presentationml.slideMaster+xml"/>
  <Override PartName="/ppt/slideMasters/theme/theme7.xml" ContentType="application/vnd.openxmlformats-officedocument.theme+xml"/>
  <Override PartName="/ppt/slideLayouts/slideLayout7.xml" ContentType="application/vnd.openxmlformats-officedocument.presentationml.slideLayout+xml"/>
  <Override PartName="/ppt/notesMasters/notesMaster7.xml" ContentType="application/vnd.openxmlformats-officedocument.presentationml.notesMaster+xml"/>
  <Override PartName="/ppt/notesMasters/theme/theme7.xml" ContentType="application/vnd.openxmlformats-officedocument.theme+xml"/>
  <Override PartName="/ppt/presProps_m7.xml" ContentType="application/vnd.openxmlformats-officedocument.presentationml.presProps+xml"/>
  <Override PartName="/ppt/tableStyles_m7.xml" ContentType="application/vnd.openxmlformats-officedocument.presentationml.tableStyles+xml"/>
  <Override PartName="/ppt/slides/slide7.xml" ContentType="application/vnd.openxmlformats-officedocument.presentationml.slide+xml"/>
  <Override PartName="/ppt/notesSlides/notesSlide7.xml" ContentType="application/vnd.openxmlformats-officedocument.presentationml.notesSlide+xml"/>
  <Override PartName="/ppt/theme/theme8.xml" ContentType="application/vnd.openxmlformats-officedocument.theme+xml"/>
  <Override PartName="/ppt/slideMasters/slideMaster8.xml" ContentType="application/vnd.openxmlformats-officedocument.presentationml.slideMaster+xml"/>
  <Override PartName="/ppt/slideMasters/theme/theme8.xml" ContentType="application/vnd.openxmlformats-officedocument.theme+xml"/>
  <Override PartName="/ppt/slideLayouts/slideLayout8.xml" ContentType="application/vnd.openxmlformats-officedocument.presentationml.slideLayout+xml"/>
  <Override PartName="/ppt/notesMasters/notesMaster8.xml" ContentType="application/vnd.openxmlformats-officedocument.presentationml.notesMaster+xml"/>
  <Override PartName="/ppt/notesMasters/theme/theme8.xml" ContentType="application/vnd.openxmlformats-officedocument.theme+xml"/>
  <Override PartName="/ppt/presProps_m8.xml" ContentType="application/vnd.openxmlformats-officedocument.presentationml.presProps+xml"/>
  <Override PartName="/ppt/tableStyles_m8.xml" ContentType="application/vnd.openxmlformats-officedocument.presentationml.tableStyles+xml"/>
  <Override PartName="/ppt/slides/slide8.xml" ContentType="application/vnd.openxmlformats-officedocument.presentationml.slide+xml"/>
  <Override PartName="/ppt/notesSlides/notesSlide8.xml" ContentType="application/vnd.openxmlformats-officedocument.presentationml.notesSlide+xml"/>
  <Override PartName="/ppt/theme/theme9.xml" ContentType="application/vnd.openxmlformats-officedocument.theme+xml"/>
  <Override PartName="/ppt/slideMasters/slideMaster9.xml" ContentType="application/vnd.openxmlformats-officedocument.presentationml.slideMaster+xml"/>
  <Override PartName="/ppt/slideMasters/theme/theme9.xml" ContentType="application/vnd.openxmlformats-officedocument.theme+xml"/>
  <Override PartName="/ppt/slideLayouts/slideLayout9.xml" ContentType="application/vnd.openxmlformats-officedocument.presentationml.slideLayout+xml"/>
  <Override PartName="/ppt/notesMasters/notesMaster9.xml" ContentType="application/vnd.openxmlformats-officedocument.presentationml.notesMaster+xml"/>
  <Override PartName="/ppt/notesMasters/theme/theme9.xml" ContentType="application/vnd.openxmlformats-officedocument.theme+xml"/>
  <Override PartName="/ppt/presProps_m9.xml" ContentType="application/vnd.openxmlformats-officedocument.presentationml.presProps+xml"/>
  <Override PartName="/ppt/tableStyles_m9.xml" ContentType="application/vnd.openxmlformats-officedocument.presentationml.tableStyles+xml"/>
  <Override PartName="/ppt/slides/slide9.xml" ContentType="application/vnd.openxmlformats-officedocument.presentationml.slide+xml"/>
  <Override PartName="/ppt/notesSlides/notesSlide9.xml" ContentType="application/vnd.openxmlformats-officedocument.presentationml.notesSlide+xml"/>
  <Override PartName="/ppt/theme/theme10.xml" ContentType="application/vnd.openxmlformats-officedocument.theme+xml"/>
  <Override PartName="/ppt/slideMasters/slideMaster10.xml" ContentType="application/vnd.openxmlformats-officedocument.presentationml.slideMaster+xml"/>
  <Override PartName="/ppt/slideMasters/theme/theme10.xml" ContentType="application/vnd.openxmlformats-officedocument.theme+xml"/>
  <Override PartName="/ppt/slideLayouts/slideLayout10.xml" ContentType="application/vnd.openxmlformats-officedocument.presentationml.slideLayout+xml"/>
  <Override PartName="/ppt/notesMasters/notesMaster10.xml" ContentType="application/vnd.openxmlformats-officedocument.presentationml.notesMaster+xml"/>
  <Override PartName="/ppt/notesMasters/theme/theme10.xml" ContentType="application/vnd.openxmlformats-officedocument.theme+xml"/>
  <Override PartName="/ppt/presProps_m10.xml" ContentType="application/vnd.openxmlformats-officedocument.presentationml.presProps+xml"/>
  <Override PartName="/ppt/tableStyles_m10.xml" ContentType="application/vnd.openxmlformats-officedocument.presentationml.tableStyles+xml"/>
  <Override PartName="/ppt/slides/slide10.xml" ContentType="application/vnd.openxmlformats-officedocument.presentationml.slide+xml"/>
  <Override PartName="/ppt/slides/charts/chart1.xml" ContentType="application/vnd.openxmlformats-officedocument.drawingml.chart+xml"/>
  <Override PartName="/ppt/notesSlides/notesSlide10.xml" ContentType="application/vnd.openxmlformats-officedocument.presentationml.notesSlide+xml"/>
  <Override PartName="/ppt/theme/theme11.xml" ContentType="application/vnd.openxmlformats-officedocument.theme+xml"/>
  <Override PartName="/ppt/slideMasters/slideMaster11.xml" ContentType="application/vnd.openxmlformats-officedocument.presentationml.slideMaster+xml"/>
  <Override PartName="/ppt/slideMasters/theme/theme11.xml" ContentType="application/vnd.openxmlformats-officedocument.theme+xml"/>
  <Override PartName="/ppt/slideLayouts/slideLayout11.xml" ContentType="application/vnd.openxmlformats-officedocument.presentationml.slideLayout+xml"/>
  <Override PartName="/ppt/notesMasters/notesMaster11.xml" ContentType="application/vnd.openxmlformats-officedocument.presentationml.notesMaster+xml"/>
  <Override PartName="/ppt/notesMasters/theme/theme11.xml" ContentType="application/vnd.openxmlformats-officedocument.theme+xml"/>
  <Override PartName="/ppt/presProps_m11.xml" ContentType="application/vnd.openxmlformats-officedocument.presentationml.presProps+xml"/>
  <Override PartName="/ppt/tableStyles_m11.xml" ContentType="application/vnd.openxmlformats-officedocument.presentationml.tableStyles+xml"/>
  <Override PartName="/ppt/slides/slide11.xml" ContentType="application/vnd.openxmlformats-officedocument.presentationml.slide+xml"/>
  <Override PartName="/ppt/notesSlides/notesSlide11.xml" ContentType="application/vnd.openxmlformats-officedocument.presentationml.notesSlide+xml"/>
  <Override PartName="/ppt/theme/theme12.xml" ContentType="application/vnd.openxmlformats-officedocument.theme+xml"/>
  <Override PartName="/ppt/slideMasters/slideMaster12.xml" ContentType="application/vnd.openxmlformats-officedocument.presentationml.slideMaster+xml"/>
  <Override PartName="/ppt/slideMasters/theme/theme12.xml" ContentType="application/vnd.openxmlformats-officedocument.theme+xml"/>
  <Override PartName="/ppt/slideLayouts/slideLayout12.xml" ContentType="application/vnd.openxmlformats-officedocument.presentationml.slideLayout+xml"/>
  <Override PartName="/ppt/notesMasters/notesMaster12.xml" ContentType="application/vnd.openxmlformats-officedocument.presentationml.notesMaster+xml"/>
  <Override PartName="/ppt/notesMasters/theme/theme12.xml" ContentType="application/vnd.openxmlformats-officedocument.theme+xml"/>
  <Override PartName="/ppt/presProps_m12.xml" ContentType="application/vnd.openxmlformats-officedocument.presentationml.presProps+xml"/>
  <Override PartName="/ppt/tableStyles_m12.xml" ContentType="application/vnd.openxmlformats-officedocument.presentationml.tableStyles+xml"/>
  <Override PartName="/ppt/slides/slide12.xml" ContentType="application/vnd.openxmlformats-officedocument.presentationml.slide+xml"/>
  <Override PartName="/ppt/notesSlides/notesSlide12.xml" ContentType="application/vnd.openxmlformats-officedocument.presentationml.notesSlide+xml"/>
  <Override PartName="/ppt/theme/theme13.xml" ContentType="application/vnd.openxmlformats-officedocument.theme+xml"/>
  <Override PartName="/ppt/slideMasters/slideMaster13.xml" ContentType="application/vnd.openxmlformats-officedocument.presentationml.slideMaster+xml"/>
  <Override PartName="/ppt/slideMasters/theme/theme13.xml" ContentType="application/vnd.openxmlformats-officedocument.theme+xml"/>
  <Override PartName="/ppt/slideLayouts/slideLayout13.xml" ContentType="application/vnd.openxmlformats-officedocument.presentationml.slideLayout+xml"/>
  <Override PartName="/ppt/notesMasters/notesMaster13.xml" ContentType="application/vnd.openxmlformats-officedocument.presentationml.notesMaster+xml"/>
  <Override PartName="/ppt/notesMasters/theme/theme13.xml" ContentType="application/vnd.openxmlformats-officedocument.theme+xml"/>
  <Override PartName="/ppt/presProps_m13.xml" ContentType="application/vnd.openxmlformats-officedocument.presentationml.presProps+xml"/>
  <Override PartName="/ppt/tableStyles_m13.xml" ContentType="application/vnd.openxmlformats-officedocument.presentationml.tableStyles+xml"/>
  <Override PartName="/ppt/slides/slide13.xml" ContentType="application/vnd.openxmlformats-officedocument.presentationml.slide+xml"/>
  <Override PartName="/ppt/slides/charts/chart2.xml" ContentType="application/vnd.openxmlformats-officedocument.drawingml.chart+xml"/>
  <Override PartName="/ppt/notesSlides/notesSlide13.xml" ContentType="application/vnd.openxmlformats-officedocument.presentationml.notesSlide+xml"/>
  <Override PartName="/ppt/theme/theme14.xml" ContentType="application/vnd.openxmlformats-officedocument.theme+xml"/>
  <Override PartName="/ppt/slideMasters/slideMaster14.xml" ContentType="application/vnd.openxmlformats-officedocument.presentationml.slideMaster+xml"/>
  <Override PartName="/ppt/slideMasters/theme/theme14.xml" ContentType="application/vnd.openxmlformats-officedocument.theme+xml"/>
  <Override PartName="/ppt/slideLayouts/slideLayout14.xml" ContentType="application/vnd.openxmlformats-officedocument.presentationml.slideLayout+xml"/>
  <Override PartName="/ppt/notesMasters/notesMaster14.xml" ContentType="application/vnd.openxmlformats-officedocument.presentationml.notesMaster+xml"/>
  <Override PartName="/ppt/notesMasters/theme/theme14.xml" ContentType="application/vnd.openxmlformats-officedocument.theme+xml"/>
  <Override PartName="/ppt/presProps_m14.xml" ContentType="application/vnd.openxmlformats-officedocument.presentationml.presProps+xml"/>
  <Override PartName="/ppt/tableStyles_m14.xml" ContentType="application/vnd.openxmlformats-officedocument.presentationml.tableStyles+xml"/>
  <Override PartName="/ppt/slides/slide14.xml" ContentType="application/vnd.openxmlformats-officedocument.presentationml.slide+xml"/>
  <Override PartName="/ppt/notesSlides/notesSlide14.xml" ContentType="application/vnd.openxmlformats-officedocument.presentationml.notesSlide+xml"/>
  <Override PartName="/ppt/theme/theme15.xml" ContentType="application/vnd.openxmlformats-officedocument.theme+xml"/>
  <Override PartName="/ppt/slideMasters/slideMaster15.xml" ContentType="application/vnd.openxmlformats-officedocument.presentationml.slideMaster+xml"/>
  <Override PartName="/ppt/slideMasters/theme/theme15.xml" ContentType="application/vnd.openxmlformats-officedocument.theme+xml"/>
  <Override PartName="/ppt/slideLayouts/slideLayout15.xml" ContentType="application/vnd.openxmlformats-officedocument.presentationml.slideLayout+xml"/>
  <Override PartName="/ppt/notesMasters/notesMaster15.xml" ContentType="application/vnd.openxmlformats-officedocument.presentationml.notesMaster+xml"/>
  <Override PartName="/ppt/notesMasters/theme/theme15.xml" ContentType="application/vnd.openxmlformats-officedocument.theme+xml"/>
  <Override PartName="/ppt/presProps_m15.xml" ContentType="application/vnd.openxmlformats-officedocument.presentationml.presProps+xml"/>
  <Override PartName="/ppt/tableStyles_m15.xml" ContentType="application/vnd.openxmlformats-officedocument.presentationml.tableStyles+xml"/>
  <Override PartName="/ppt/slides/slide15.xml" ContentType="application/vnd.openxmlformats-officedocument.presentationml.slide+xml"/>
  <Override PartName="/ppt/notesSlides/notesSlide15.xml" ContentType="application/vnd.openxmlformats-officedocument.presentationml.notesSlide+xml"/>
  <Override PartName="/ppt/theme/theme16.xml" ContentType="application/vnd.openxmlformats-officedocument.theme+xml"/>
  <Override PartName="/ppt/slideMasters/slideMaster16.xml" ContentType="application/vnd.openxmlformats-officedocument.presentationml.slideMaster+xml"/>
  <Override PartName="/ppt/slideMasters/theme/theme16.xml" ContentType="application/vnd.openxmlformats-officedocument.theme+xml"/>
  <Override PartName="/ppt/slideLayouts/slideLayout16.xml" ContentType="application/vnd.openxmlformats-officedocument.presentationml.slideLayout+xml"/>
  <Override PartName="/ppt/notesMasters/notesMaster16.xml" ContentType="application/vnd.openxmlformats-officedocument.presentationml.notesMaster+xml"/>
  <Override PartName="/ppt/notesMasters/theme/theme16.xml" ContentType="application/vnd.openxmlformats-officedocument.theme+xml"/>
  <Override PartName="/ppt/presProps_m16.xml" ContentType="application/vnd.openxmlformats-officedocument.presentationml.presProps+xml"/>
  <Override PartName="/ppt/tableStyles_m16.xml" ContentType="application/vnd.openxmlformats-officedocument.presentationml.tableStyles+xml"/>
  <Override PartName="/ppt/slides/slide16.xml" ContentType="application/vnd.openxmlformats-officedocument.presentationml.slide+xml"/>
  <Override PartName="/ppt/notesSlides/notesSlide16.xml" ContentType="application/vnd.openxmlformats-officedocument.presentationml.notesSlide+xml"/>
  <Override PartName="/ppt/theme/theme17.xml" ContentType="application/vnd.openxmlformats-officedocument.theme+xml"/>
  <Override PartName="/ppt/slideMasters/slideMaster17.xml" ContentType="application/vnd.openxmlformats-officedocument.presentationml.slideMaster+xml"/>
  <Override PartName="/ppt/slideMasters/theme/theme17.xml" ContentType="application/vnd.openxmlformats-officedocument.theme+xml"/>
  <Override PartName="/ppt/slideLayouts/slideLayout17.xml" ContentType="application/vnd.openxmlformats-officedocument.presentationml.slideLayout+xml"/>
  <Override PartName="/ppt/notesMasters/notesMaster17.xml" ContentType="application/vnd.openxmlformats-officedocument.presentationml.notesMaster+xml"/>
  <Override PartName="/ppt/notesMasters/theme/theme17.xml" ContentType="application/vnd.openxmlformats-officedocument.theme+xml"/>
  <Override PartName="/ppt/presProps_m17.xml" ContentType="application/vnd.openxmlformats-officedocument.presentationml.presProps+xml"/>
  <Override PartName="/ppt/tableStyles_m17.xml" ContentType="application/vnd.openxmlformats-officedocument.presentationml.tableStyles+xml"/>
  <Override PartName="/ppt/slides/slide17.xml" ContentType="application/vnd.openxmlformats-officedocument.presentationml.slide+xml"/>
  <Override PartName="/ppt/notesSlides/notesSlide17.xml" ContentType="application/vnd.openxmlformats-officedocument.presentationml.notesSlide+xml"/>
  <Override PartName="/ppt/theme/theme18.xml" ContentType="application/vnd.openxmlformats-officedocument.theme+xml"/>
  <Override PartName="/ppt/slideMasters/slideMaster18.xml" ContentType="application/vnd.openxmlformats-officedocument.presentationml.slideMaster+xml"/>
  <Override PartName="/ppt/slideMasters/theme/theme18.xml" ContentType="application/vnd.openxmlformats-officedocument.theme+xml"/>
  <Override PartName="/ppt/slideLayouts/slideLayout18.xml" ContentType="application/vnd.openxmlformats-officedocument.presentationml.slideLayout+xml"/>
  <Override PartName="/ppt/notesMasters/notesMaster18.xml" ContentType="application/vnd.openxmlformats-officedocument.presentationml.notesMaster+xml"/>
  <Override PartName="/ppt/notesMasters/theme/theme18.xml" ContentType="application/vnd.openxmlformats-officedocument.theme+xml"/>
  <Override PartName="/ppt/presProps_m18.xml" ContentType="application/vnd.openxmlformats-officedocument.presentationml.presProps+xml"/>
  <Override PartName="/ppt/tableStyles_m18.xml" ContentType="application/vnd.openxmlformats-officedocument.presentationml.tableStyles+xml"/>
  <Override PartName="/ppt/slides/slide18.xml" ContentType="application/vnd.openxmlformats-officedocument.presentationml.slide+xml"/>
  <Override PartName="/ppt/notesSlides/notesSlide18.xml" ContentType="application/vnd.openxmlformats-officedocument.presentationml.notesSlide+xml"/>
  <Override PartName="/ppt/theme/theme19.xml" ContentType="application/vnd.openxmlformats-officedocument.theme+xml"/>
  <Override PartName="/ppt/slideMasters/slideMaster19.xml" ContentType="application/vnd.openxmlformats-officedocument.presentationml.slideMaster+xml"/>
  <Override PartName="/ppt/slideMasters/theme/theme19.xml" ContentType="application/vnd.openxmlformats-officedocument.theme+xml"/>
  <Override PartName="/ppt/slideLayouts/slideLayout19.xml" ContentType="application/vnd.openxmlformats-officedocument.presentationml.slideLayout+xml"/>
  <Override PartName="/ppt/notesMasters/notesMaster19.xml" ContentType="application/vnd.openxmlformats-officedocument.presentationml.notesMaster+xml"/>
  <Override PartName="/ppt/notesMasters/theme/theme19.xml" ContentType="application/vnd.openxmlformats-officedocument.theme+xml"/>
  <Override PartName="/ppt/presProps_m19.xml" ContentType="application/vnd.openxmlformats-officedocument.presentationml.presProps+xml"/>
  <Override PartName="/ppt/tableStyles_m19.xml" ContentType="application/vnd.openxmlformats-officedocument.presentationml.tableStyles+xml"/>
  <Override PartName="/ppt/slides/slide19.xml" ContentType="application/vnd.openxmlformats-officedocument.presentationml.slide+xml"/>
  <Override PartName="/ppt/notesSlides/notesSlide19.xml" ContentType="application/vnd.openxmlformats-officedocument.presentationml.notesSlide+xml"/>
  <Override PartName="/ppt/theme/theme20.xml" ContentType="application/vnd.openxmlformats-officedocument.theme+xml"/>
  <Override PartName="/ppt/slideMasters/slideMaster20.xml" ContentType="application/vnd.openxmlformats-officedocument.presentationml.slideMaster+xml"/>
  <Override PartName="/ppt/slideMasters/theme/theme20.xml" ContentType="application/vnd.openxmlformats-officedocument.theme+xml"/>
  <Override PartName="/ppt/slideLayouts/slideLayout20.xml" ContentType="application/vnd.openxmlformats-officedocument.presentationml.slideLayout+xml"/>
  <Override PartName="/ppt/notesMasters/notesMaster20.xml" ContentType="application/vnd.openxmlformats-officedocument.presentationml.notesMaster+xml"/>
  <Override PartName="/ppt/notesMasters/theme/theme20.xml" ContentType="application/vnd.openxmlformats-officedocument.theme+xml"/>
  <Override PartName="/ppt/presProps_m20.xml" ContentType="application/vnd.openxmlformats-officedocument.presentationml.presProps+xml"/>
  <Override PartName="/ppt/tableStyles_m20.xml" ContentType="application/vnd.openxmlformats-officedocument.presentationml.tableStyles+xml"/>
  <Override PartName="/ppt/slides/slide20.xml" ContentType="application/vnd.openxmlformats-officedocument.presentationml.slide+xml"/>
  <Override PartName="/ppt/notesSlides/notesSlide20.xml" ContentType="application/vnd.openxmlformats-officedocument.presentationml.notesSlide+xml"/>
  <Override PartName="/ppt/theme/theme21.xml" ContentType="application/vnd.openxmlformats-officedocument.theme+xml"/>
  <Override PartName="/ppt/slideMasters/slideMaster21.xml" ContentType="application/vnd.openxmlformats-officedocument.presentationml.slideMaster+xml"/>
  <Override PartName="/ppt/slideMasters/theme/theme21.xml" ContentType="application/vnd.openxmlformats-officedocument.theme+xml"/>
  <Override PartName="/ppt/slideLayouts/slideLayout21.xml" ContentType="application/vnd.openxmlformats-officedocument.presentationml.slideLayout+xml"/>
  <Override PartName="/ppt/notesMasters/notesMaster21.xml" ContentType="application/vnd.openxmlformats-officedocument.presentationml.notesMaster+xml"/>
  <Override PartName="/ppt/notesMasters/theme/theme21.xml" ContentType="application/vnd.openxmlformats-officedocument.theme+xml"/>
  <Override PartName="/ppt/presProps_m21.xml" ContentType="application/vnd.openxmlformats-officedocument.presentationml.presProps+xml"/>
  <Override PartName="/ppt/tableStyles_m21.xml" ContentType="application/vnd.openxmlformats-officedocument.presentationml.tableStyles+xml"/>
  <Override PartName="/ppt/slides/slide21.xml" ContentType="application/vnd.openxmlformats-officedocument.presentationml.slide+xml"/>
  <Override PartName="/ppt/notesSlides/notesSlide21.xml" ContentType="application/vnd.openxmlformats-officedocument.presentationml.notesSlide+xml"/>
  <Override PartName="/ppt/theme/theme22.xml" ContentType="application/vnd.openxmlformats-officedocument.theme+xml"/>
  <Override PartName="/ppt/slideMasters/slideMaster22.xml" ContentType="application/vnd.openxmlformats-officedocument.presentationml.slideMaster+xml"/>
  <Override PartName="/ppt/slideMasters/theme/theme22.xml" ContentType="application/vnd.openxmlformats-officedocument.theme+xml"/>
  <Override PartName="/ppt/slideLayouts/slideLayout22.xml" ContentType="application/vnd.openxmlformats-officedocument.presentationml.slideLayout+xml"/>
  <Override PartName="/ppt/notesMasters/notesMaster22.xml" ContentType="application/vnd.openxmlformats-officedocument.presentationml.notesMaster+xml"/>
  <Override PartName="/ppt/notesMasters/theme/theme22.xml" ContentType="application/vnd.openxmlformats-officedocument.theme+xml"/>
  <Override PartName="/ppt/presProps_m22.xml" ContentType="application/vnd.openxmlformats-officedocument.presentationml.presProps+xml"/>
  <Override PartName="/ppt/tableStyles_m22.xml" ContentType="application/vnd.openxmlformats-officedocument.presentationml.tableStyles+xml"/>
  <Override PartName="/ppt/slides/slide22.xml" ContentType="application/vnd.openxmlformats-officedocument.presentationml.slide+xml"/>
  <Override PartName="/ppt/notesSlides/notesSlide22.xml" ContentType="application/vnd.openxmlformats-officedocument.presentationml.notesSlide+xml"/>
  <Override PartName="/ppt/theme/theme23.xml" ContentType="application/vnd.openxmlformats-officedocument.theme+xml"/>
  <Override PartName="/ppt/slideMasters/slideMaster23.xml" ContentType="application/vnd.openxmlformats-officedocument.presentationml.slideMaster+xml"/>
  <Override PartName="/ppt/slideMasters/theme/theme23.xml" ContentType="application/vnd.openxmlformats-officedocument.theme+xml"/>
  <Override PartName="/ppt/slideLayouts/slideLayout23.xml" ContentType="application/vnd.openxmlformats-officedocument.presentationml.slideLayout+xml"/>
  <Override PartName="/ppt/notesMasters/notesMaster23.xml" ContentType="application/vnd.openxmlformats-officedocument.presentationml.notesMaster+xml"/>
  <Override PartName="/ppt/notesMasters/theme/theme23.xml" ContentType="application/vnd.openxmlformats-officedocument.theme+xml"/>
  <Override PartName="/ppt/presProps_m23.xml" ContentType="application/vnd.openxmlformats-officedocument.presentationml.presProps+xml"/>
  <Override PartName="/ppt/tableStyles_m23.xml" ContentType="application/vnd.openxmlformats-officedocument.presentationml.tableStyles+xml"/>
  <Override PartName="/ppt/slides/slide23.xml" ContentType="application/vnd.openxmlformats-officedocument.presentationml.slide+xml"/>
  <Override PartName="/ppt/notesSlides/notesSlide23.xml" ContentType="application/vnd.openxmlformats-officedocument.presentationml.notesSlide+xml"/>
  <Override PartName="/docProps/app.xml" ContentType="application/vnd.openxmlformats-officedocument.extended-properties+xml"/>
  <Override PartName="/ppt/presentation.xml" ContentType="application/vnd.openxmlformats-officedocument.presentationml.presentation.main+xml"/>
</Types>
</file>

<file path=_rels/.rels>&#65279;<?xml version="1.0" encoding="utf-8"?><Relationships xmlns="http://schemas.openxmlformats.org/package/2006/relationships"><Relationship Type="http://schemas.openxmlformats.org/package/2006/relationships/metadata/core-properties" Target="/docProps/core.xml" Id="R2893ac7e8b184b7d" /><Relationship Type="http://schemas.openxmlformats.org/officeDocument/2006/relationships/extended-properties" Target="/docProps/app.xml" Id="R6d41c81c50ac44e1" /><Relationship Type="http://schemas.openxmlformats.org/officeDocument/2006/relationships/officeDocument" Target="/ppt/presentation.xml" Id="R4664811b1be04c49" /></Relationships>
</file>

<file path=ppt/presentation.xml><?xml version="1.0" encoding="utf-8"?>
<p:presentation xmlns:p="http://schemas.openxmlformats.org/presentationml/2006/main" xmlns:r="http://schemas.openxmlformats.org/officeDocument/2006/relationships">
  <p:sldMasterIdLst>
    <p:sldMasterId id="2147483648" r:id="rId2"/>
    <p:sldMasterId id="2147483649" r:id="rId7"/>
    <p:sldMasterId id="2147483650" r:id="rId10"/>
    <p:sldMasterId id="2147483651" r:id="rId13"/>
    <p:sldMasterId id="2147483652" r:id="rId16"/>
    <p:sldMasterId id="2147483653" r:id="rId19"/>
    <p:sldMasterId id="2147483654" r:id="rId22"/>
    <p:sldMasterId id="2147483655" r:id="rId25"/>
    <p:sldMasterId id="2147483656" r:id="rId28"/>
    <p:sldMasterId id="2147483657" r:id="rId31"/>
    <p:sldMasterId id="2147483658" r:id="rId34"/>
    <p:sldMasterId id="2147483659" r:id="rId37"/>
    <p:sldMasterId id="2147483660" r:id="rId40"/>
    <p:sldMasterId id="2147483661" r:id="rId43"/>
    <p:sldMasterId id="2147483662" r:id="rId46"/>
    <p:sldMasterId id="2147483663" r:id="rId49"/>
    <p:sldMasterId id="2147483664" r:id="rId52"/>
    <p:sldMasterId id="2147483665" r:id="rId55"/>
    <p:sldMasterId id="2147483666" r:id="rId58"/>
    <p:sldMasterId id="2147483667" r:id="rId61"/>
    <p:sldMasterId id="2147483668" r:id="rId64"/>
    <p:sldMasterId id="2147483669" r:id="rId67"/>
    <p:sldMasterId id="2147483670" r:id="rId70"/>
  </p:sldMasterIdLst>
  <p:notesMasterIdLst>
    <p:notesMasterId r:id="rId3"/>
    <p:notesMasterId r:id="rId8"/>
    <p:notesMasterId r:id="rId11"/>
    <p:notesMasterId r:id="rId14"/>
    <p:notesMasterId r:id="rId17"/>
    <p:notesMasterId r:id="rId20"/>
    <p:notesMasterId r:id="rId23"/>
    <p:notesMasterId r:id="rId26"/>
    <p:notesMasterId r:id="rId29"/>
    <p:notesMasterId r:id="rId32"/>
    <p:notesMasterId r:id="rId35"/>
    <p:notesMasterId r:id="rId38"/>
    <p:notesMasterId r:id="rId41"/>
    <p:notesMasterId r:id="rId44"/>
    <p:notesMasterId r:id="rId47"/>
    <p:notesMasterId r:id="rId50"/>
    <p:notesMasterId r:id="rId53"/>
    <p:notesMasterId r:id="rId56"/>
    <p:notesMasterId r:id="rId59"/>
    <p:notesMasterId r:id="rId62"/>
    <p:notesMasterId r:id="rId65"/>
    <p:notesMasterId r:id="rId68"/>
    <p:notesMasterId r:id="rId71"/>
  </p:notesMasterIdLst>
  <p:sldIdLst>
    <p:sldId id="256" r:id="rId6"/>
    <p:sldId id="257" r:id="rId9"/>
    <p:sldId id="258" r:id="rId12"/>
    <p:sldId id="259" r:id="rId15"/>
    <p:sldId id="260" r:id="rId18"/>
    <p:sldId id="261" r:id="rId21"/>
    <p:sldId id="262" r:id="rId24"/>
    <p:sldId id="263" r:id="rId27"/>
    <p:sldId id="264" r:id="rId30"/>
    <p:sldId id="265" r:id="rId33"/>
    <p:sldId id="266" r:id="rId36"/>
    <p:sldId id="267" r:id="rId39"/>
    <p:sldId id="268" r:id="rId42"/>
    <p:sldId id="269" r:id="rId45"/>
    <p:sldId id="270" r:id="rId48"/>
    <p:sldId id="271" r:id="rId51"/>
    <p:sldId id="272" r:id="rId54"/>
    <p:sldId id="273" r:id="rId57"/>
    <p:sldId id="274" r:id="rId60"/>
    <p:sldId id="275" r:id="rId63"/>
    <p:sldId id="276" r:id="rId66"/>
    <p:sldId id="277" r:id="rId69"/>
    <p:sldId id="278" r:id="rId72"/>
  </p:sldIdLst>
  <p:sldSz cx="12192000" cy="6858000"/>
  <p:notesSz cx="6858000" cy="9144000"/>
</p:presentation>
</file>

<file path=ppt/presProps_m1.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3.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4.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5.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6.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7.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8.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9.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0.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1.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2.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3.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4.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5.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6.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7.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8.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19.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0.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1.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2.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presProps_m23.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_m1.xml><?xml version="1.0" encoding="utf-8"?>
<a:tblStyleLst xmlns:a="http://schemas.openxmlformats.org/drawingml/2006/main" def="{5C22544A-7EE6-4342-B048-85BDC9FD1C3A}"/>
</file>

<file path=ppt/tableStyles_m2.xml><?xml version="1.0" encoding="utf-8"?>
<a:tblStyleLst xmlns:a="http://schemas.openxmlformats.org/drawingml/2006/main" def="{5C22544A-7EE6-4342-B048-85BDC9FD1C3A}"/>
</file>

<file path=ppt/tableStyles_m3.xml><?xml version="1.0" encoding="utf-8"?>
<a:tblStyleLst xmlns:a="http://schemas.openxmlformats.org/drawingml/2006/main" def="{5C22544A-7EE6-4342-B048-85BDC9FD1C3A}"/>
</file>

<file path=ppt/tableStyles_m4.xml><?xml version="1.0" encoding="utf-8"?>
<a:tblStyleLst xmlns:a="http://schemas.openxmlformats.org/drawingml/2006/main" def="{5C22544A-7EE6-4342-B048-85BDC9FD1C3A}"/>
</file>

<file path=ppt/tableStyles_m5.xml><?xml version="1.0" encoding="utf-8"?>
<a:tblStyleLst xmlns:a="http://schemas.openxmlformats.org/drawingml/2006/main" def="{5C22544A-7EE6-4342-B048-85BDC9FD1C3A}"/>
</file>

<file path=ppt/tableStyles_m6.xml><?xml version="1.0" encoding="utf-8"?>
<a:tblStyleLst xmlns:a="http://schemas.openxmlformats.org/drawingml/2006/main" def="{5C22544A-7EE6-4342-B048-85BDC9FD1C3A}"/>
</file>

<file path=ppt/tableStyles_m7.xml><?xml version="1.0" encoding="utf-8"?>
<a:tblStyleLst xmlns:a="http://schemas.openxmlformats.org/drawingml/2006/main" def="{5C22544A-7EE6-4342-B048-85BDC9FD1C3A}"/>
</file>

<file path=ppt/tableStyles_m8.xml><?xml version="1.0" encoding="utf-8"?>
<a:tblStyleLst xmlns:a="http://schemas.openxmlformats.org/drawingml/2006/main" def="{5C22544A-7EE6-4342-B048-85BDC9FD1C3A}"/>
</file>

<file path=ppt/tableStyles_m9.xml><?xml version="1.0" encoding="utf-8"?>
<a:tblStyleLst xmlns:a="http://schemas.openxmlformats.org/drawingml/2006/main" def="{5C22544A-7EE6-4342-B048-85BDC9FD1C3A}"/>
</file>

<file path=ppt/tableStyles_m10.xml><?xml version="1.0" encoding="utf-8"?>
<a:tblStyleLst xmlns:a="http://schemas.openxmlformats.org/drawingml/2006/main" def="{5C22544A-7EE6-4342-B048-85BDC9FD1C3A}"/>
</file>

<file path=ppt/tableStyles_m11.xml><?xml version="1.0" encoding="utf-8"?>
<a:tblStyleLst xmlns:a="http://schemas.openxmlformats.org/drawingml/2006/main" def="{5C22544A-7EE6-4342-B048-85BDC9FD1C3A}"/>
</file>

<file path=ppt/tableStyles_m12.xml><?xml version="1.0" encoding="utf-8"?>
<a:tblStyleLst xmlns:a="http://schemas.openxmlformats.org/drawingml/2006/main" def="{5C22544A-7EE6-4342-B048-85BDC9FD1C3A}"/>
</file>

<file path=ppt/tableStyles_m13.xml><?xml version="1.0" encoding="utf-8"?>
<a:tblStyleLst xmlns:a="http://schemas.openxmlformats.org/drawingml/2006/main" def="{5C22544A-7EE6-4342-B048-85BDC9FD1C3A}"/>
</file>

<file path=ppt/tableStyles_m14.xml><?xml version="1.0" encoding="utf-8"?>
<a:tblStyleLst xmlns:a="http://schemas.openxmlformats.org/drawingml/2006/main" def="{5C22544A-7EE6-4342-B048-85BDC9FD1C3A}"/>
</file>

<file path=ppt/tableStyles_m15.xml><?xml version="1.0" encoding="utf-8"?>
<a:tblStyleLst xmlns:a="http://schemas.openxmlformats.org/drawingml/2006/main" def="{5C22544A-7EE6-4342-B048-85BDC9FD1C3A}"/>
</file>

<file path=ppt/tableStyles_m16.xml><?xml version="1.0" encoding="utf-8"?>
<a:tblStyleLst xmlns:a="http://schemas.openxmlformats.org/drawingml/2006/main" def="{5C22544A-7EE6-4342-B048-85BDC9FD1C3A}"/>
</file>

<file path=ppt/tableStyles_m17.xml><?xml version="1.0" encoding="utf-8"?>
<a:tblStyleLst xmlns:a="http://schemas.openxmlformats.org/drawingml/2006/main" def="{5C22544A-7EE6-4342-B048-85BDC9FD1C3A}"/>
</file>

<file path=ppt/tableStyles_m18.xml><?xml version="1.0" encoding="utf-8"?>
<a:tblStyleLst xmlns:a="http://schemas.openxmlformats.org/drawingml/2006/main" def="{5C22544A-7EE6-4342-B048-85BDC9FD1C3A}"/>
</file>

<file path=ppt/tableStyles_m19.xml><?xml version="1.0" encoding="utf-8"?>
<a:tblStyleLst xmlns:a="http://schemas.openxmlformats.org/drawingml/2006/main" def="{5C22544A-7EE6-4342-B048-85BDC9FD1C3A}"/>
</file>

<file path=ppt/tableStyles_m20.xml><?xml version="1.0" encoding="utf-8"?>
<a:tblStyleLst xmlns:a="http://schemas.openxmlformats.org/drawingml/2006/main" def="{5C22544A-7EE6-4342-B048-85BDC9FD1C3A}"/>
</file>

<file path=ppt/tableStyles_m21.xml><?xml version="1.0" encoding="utf-8"?>
<a:tblStyleLst xmlns:a="http://schemas.openxmlformats.org/drawingml/2006/main" def="{5C22544A-7EE6-4342-B048-85BDC9FD1C3A}"/>
</file>

<file path=ppt/tableStyles_m22.xml><?xml version="1.0" encoding="utf-8"?>
<a:tblStyleLst xmlns:a="http://schemas.openxmlformats.org/drawingml/2006/main" def="{5C22544A-7EE6-4342-B048-85BDC9FD1C3A}"/>
</file>

<file path=ppt/tableStyles_m23.xml><?xml version="1.0" encoding="utf-8"?>
<a:tblStyleLst xmlns:a="http://schemas.openxmlformats.org/drawingml/2006/main" def="{5C22544A-7EE6-4342-B048-85BDC9FD1C3A}"/>
</file>

<file path=ppt/_rels/presentation.xml.rels><?xml version='1.0' encoding='utf-8'?>
<ns0:Relationships xmlns:ns0="http://schemas.openxmlformats.org/package/2006/relationships"><ns0:Relationship Id="rId1" Type="http://schemas.openxmlformats.org/officeDocument/2006/relationships/theme" Target="/ppt/theme/theme1.xml" /><ns0:Relationship Id="rId2" Type="http://schemas.openxmlformats.org/officeDocument/2006/relationships/slideMaster" Target="/ppt/slideMasters/slideMaster1.xml" /><ns0:Relationship Id="rId3" Type="http://schemas.openxmlformats.org/officeDocument/2006/relationships/notesMaster" Target="/ppt/notesMasters/notesMaster1.xml" /><ns0:Relationship Id="rId4" Type="http://schemas.openxmlformats.org/officeDocument/2006/relationships/presProps" Target="/ppt/presProps_m1.xml" /><ns0:Relationship Id="rId5" Type="http://schemas.openxmlformats.org/officeDocument/2006/relationships/tableStyles" Target="/ppt/tableStyles_m1.xml" /><ns0:Relationship Id="rId6" Type="http://schemas.openxmlformats.org/officeDocument/2006/relationships/slide" Target="/ppt/slides/slide1.xml" /><ns0:Relationship Id="rId7" Type="http://schemas.openxmlformats.org/officeDocument/2006/relationships/slideMaster" Target="/ppt/slideMasters/slideMaster2.xml" /><ns0:Relationship Id="rId8" Type="http://schemas.openxmlformats.org/officeDocument/2006/relationships/notesMaster" Target="/ppt/notesMasters/notesMaster2.xml" /><ns0:Relationship Id="rId9" Type="http://schemas.openxmlformats.org/officeDocument/2006/relationships/slide" Target="/ppt/slides/slide2.xml" /><ns0:Relationship Id="rId10" Type="http://schemas.openxmlformats.org/officeDocument/2006/relationships/slideMaster" Target="/ppt/slideMasters/slideMaster3.xml" /><ns0:Relationship Id="rId11" Type="http://schemas.openxmlformats.org/officeDocument/2006/relationships/notesMaster" Target="/ppt/notesMasters/notesMaster3.xml" /><ns0:Relationship Id="rId12" Type="http://schemas.openxmlformats.org/officeDocument/2006/relationships/slide" Target="/ppt/slides/slide3.xml" /><ns0:Relationship Id="rId13" Type="http://schemas.openxmlformats.org/officeDocument/2006/relationships/slideMaster" Target="/ppt/slideMasters/slideMaster4.xml" /><ns0:Relationship Id="rId14" Type="http://schemas.openxmlformats.org/officeDocument/2006/relationships/notesMaster" Target="/ppt/notesMasters/notesMaster4.xml" /><ns0:Relationship Id="rId15" Type="http://schemas.openxmlformats.org/officeDocument/2006/relationships/slide" Target="/ppt/slides/slide4.xml" /><ns0:Relationship Id="rId16" Type="http://schemas.openxmlformats.org/officeDocument/2006/relationships/slideMaster" Target="/ppt/slideMasters/slideMaster5.xml" /><ns0:Relationship Id="rId17" Type="http://schemas.openxmlformats.org/officeDocument/2006/relationships/notesMaster" Target="/ppt/notesMasters/notesMaster5.xml" /><ns0:Relationship Id="rId18" Type="http://schemas.openxmlformats.org/officeDocument/2006/relationships/slide" Target="/ppt/slides/slide5.xml" /><ns0:Relationship Id="rId19" Type="http://schemas.openxmlformats.org/officeDocument/2006/relationships/slideMaster" Target="/ppt/slideMasters/slideMaster6.xml" /><ns0:Relationship Id="rId20" Type="http://schemas.openxmlformats.org/officeDocument/2006/relationships/notesMaster" Target="/ppt/notesMasters/notesMaster6.xml" /><ns0:Relationship Id="rId21" Type="http://schemas.openxmlformats.org/officeDocument/2006/relationships/slide" Target="/ppt/slides/slide6.xml" /><ns0:Relationship Id="rId22" Type="http://schemas.openxmlformats.org/officeDocument/2006/relationships/slideMaster" Target="/ppt/slideMasters/slideMaster7.xml" /><ns0:Relationship Id="rId23" Type="http://schemas.openxmlformats.org/officeDocument/2006/relationships/notesMaster" Target="/ppt/notesMasters/notesMaster7.xml" /><ns0:Relationship Id="rId24" Type="http://schemas.openxmlformats.org/officeDocument/2006/relationships/slide" Target="/ppt/slides/slide7.xml" /><ns0:Relationship Id="rId25" Type="http://schemas.openxmlformats.org/officeDocument/2006/relationships/slideMaster" Target="/ppt/slideMasters/slideMaster8.xml" /><ns0:Relationship Id="rId26" Type="http://schemas.openxmlformats.org/officeDocument/2006/relationships/notesMaster" Target="/ppt/notesMasters/notesMaster8.xml" /><ns0:Relationship Id="rId27" Type="http://schemas.openxmlformats.org/officeDocument/2006/relationships/slide" Target="/ppt/slides/slide8.xml" /><ns0:Relationship Id="rId28" Type="http://schemas.openxmlformats.org/officeDocument/2006/relationships/slideMaster" Target="/ppt/slideMasters/slideMaster9.xml" /><ns0:Relationship Id="rId29" Type="http://schemas.openxmlformats.org/officeDocument/2006/relationships/notesMaster" Target="/ppt/notesMasters/notesMaster9.xml" /><ns0:Relationship Id="rId30" Type="http://schemas.openxmlformats.org/officeDocument/2006/relationships/slide" Target="/ppt/slides/slide9.xml" /><ns0:Relationship Id="rId31" Type="http://schemas.openxmlformats.org/officeDocument/2006/relationships/slideMaster" Target="/ppt/slideMasters/slideMaster10.xml" /><ns0:Relationship Id="rId32" Type="http://schemas.openxmlformats.org/officeDocument/2006/relationships/notesMaster" Target="/ppt/notesMasters/notesMaster10.xml" /><ns0:Relationship Id="rId33" Type="http://schemas.openxmlformats.org/officeDocument/2006/relationships/slide" Target="/ppt/slides/slide10.xml" /><ns0:Relationship Id="rId34" Type="http://schemas.openxmlformats.org/officeDocument/2006/relationships/slideMaster" Target="/ppt/slideMasters/slideMaster11.xml" /><ns0:Relationship Id="rId35" Type="http://schemas.openxmlformats.org/officeDocument/2006/relationships/notesMaster" Target="/ppt/notesMasters/notesMaster11.xml" /><ns0:Relationship Id="rId36" Type="http://schemas.openxmlformats.org/officeDocument/2006/relationships/slide" Target="/ppt/slides/slide11.xml" /><ns0:Relationship Id="rId37" Type="http://schemas.openxmlformats.org/officeDocument/2006/relationships/slideMaster" Target="/ppt/slideMasters/slideMaster12.xml" /><ns0:Relationship Id="rId38" Type="http://schemas.openxmlformats.org/officeDocument/2006/relationships/notesMaster" Target="/ppt/notesMasters/notesMaster12.xml" /><ns0:Relationship Id="rId39" Type="http://schemas.openxmlformats.org/officeDocument/2006/relationships/slide" Target="/ppt/slides/slide12.xml" /><ns0:Relationship Id="rId40" Type="http://schemas.openxmlformats.org/officeDocument/2006/relationships/slideMaster" Target="/ppt/slideMasters/slideMaster13.xml" /><ns0:Relationship Id="rId41" Type="http://schemas.openxmlformats.org/officeDocument/2006/relationships/notesMaster" Target="/ppt/notesMasters/notesMaster13.xml" /><ns0:Relationship Id="rId42" Type="http://schemas.openxmlformats.org/officeDocument/2006/relationships/slide" Target="/ppt/slides/slide13.xml" /><ns0:Relationship Id="rId43" Type="http://schemas.openxmlformats.org/officeDocument/2006/relationships/slideMaster" Target="/ppt/slideMasters/slideMaster14.xml" /><ns0:Relationship Id="rId44" Type="http://schemas.openxmlformats.org/officeDocument/2006/relationships/notesMaster" Target="/ppt/notesMasters/notesMaster14.xml" /><ns0:Relationship Id="rId45" Type="http://schemas.openxmlformats.org/officeDocument/2006/relationships/slide" Target="/ppt/slides/slide14.xml" /><ns0:Relationship Id="rId46" Type="http://schemas.openxmlformats.org/officeDocument/2006/relationships/slideMaster" Target="/ppt/slideMasters/slideMaster15.xml" /><ns0:Relationship Id="rId47" Type="http://schemas.openxmlformats.org/officeDocument/2006/relationships/notesMaster" Target="/ppt/notesMasters/notesMaster15.xml" /><ns0:Relationship Id="rId48" Type="http://schemas.openxmlformats.org/officeDocument/2006/relationships/slide" Target="/ppt/slides/slide15.xml" /><ns0:Relationship Id="rId49" Type="http://schemas.openxmlformats.org/officeDocument/2006/relationships/slideMaster" Target="/ppt/slideMasters/slideMaster16.xml" /><ns0:Relationship Id="rId50" Type="http://schemas.openxmlformats.org/officeDocument/2006/relationships/notesMaster" Target="/ppt/notesMasters/notesMaster16.xml" /><ns0:Relationship Id="rId51" Type="http://schemas.openxmlformats.org/officeDocument/2006/relationships/slide" Target="/ppt/slides/slide16.xml" /><ns0:Relationship Id="rId52" Type="http://schemas.openxmlformats.org/officeDocument/2006/relationships/slideMaster" Target="/ppt/slideMasters/slideMaster17.xml" /><ns0:Relationship Id="rId53" Type="http://schemas.openxmlformats.org/officeDocument/2006/relationships/notesMaster" Target="/ppt/notesMasters/notesMaster17.xml" /><ns0:Relationship Id="rId54" Type="http://schemas.openxmlformats.org/officeDocument/2006/relationships/slide" Target="/ppt/slides/slide17.xml" /><ns0:Relationship Id="rId55" Type="http://schemas.openxmlformats.org/officeDocument/2006/relationships/slideMaster" Target="/ppt/slideMasters/slideMaster18.xml" /><ns0:Relationship Id="rId56" Type="http://schemas.openxmlformats.org/officeDocument/2006/relationships/notesMaster" Target="/ppt/notesMasters/notesMaster18.xml" /><ns0:Relationship Id="rId57" Type="http://schemas.openxmlformats.org/officeDocument/2006/relationships/slide" Target="/ppt/slides/slide18.xml" /><ns0:Relationship Id="rId58" Type="http://schemas.openxmlformats.org/officeDocument/2006/relationships/slideMaster" Target="/ppt/slideMasters/slideMaster19.xml" /><ns0:Relationship Id="rId59" Type="http://schemas.openxmlformats.org/officeDocument/2006/relationships/notesMaster" Target="/ppt/notesMasters/notesMaster19.xml" /><ns0:Relationship Id="rId60" Type="http://schemas.openxmlformats.org/officeDocument/2006/relationships/slide" Target="/ppt/slides/slide19.xml" /><ns0:Relationship Id="rId61" Type="http://schemas.openxmlformats.org/officeDocument/2006/relationships/slideMaster" Target="/ppt/slideMasters/slideMaster20.xml" /><ns0:Relationship Id="rId62" Type="http://schemas.openxmlformats.org/officeDocument/2006/relationships/notesMaster" Target="/ppt/notesMasters/notesMaster20.xml" /><ns0:Relationship Id="rId63" Type="http://schemas.openxmlformats.org/officeDocument/2006/relationships/slide" Target="/ppt/slides/slide20.xml" /><ns0:Relationship Id="rId64" Type="http://schemas.openxmlformats.org/officeDocument/2006/relationships/slideMaster" Target="/ppt/slideMasters/slideMaster21.xml" /><ns0:Relationship Id="rId65" Type="http://schemas.openxmlformats.org/officeDocument/2006/relationships/notesMaster" Target="/ppt/notesMasters/notesMaster21.xml" /><ns0:Relationship Id="rId66" Type="http://schemas.openxmlformats.org/officeDocument/2006/relationships/slide" Target="/ppt/slides/slide21.xml" /><ns0:Relationship Id="rId67" Type="http://schemas.openxmlformats.org/officeDocument/2006/relationships/slideMaster" Target="/ppt/slideMasters/slideMaster22.xml" /><ns0:Relationship Id="rId68" Type="http://schemas.openxmlformats.org/officeDocument/2006/relationships/notesMaster" Target="/ppt/notesMasters/notesMaster22.xml" /><ns0:Relationship Id="rId69" Type="http://schemas.openxmlformats.org/officeDocument/2006/relationships/slide" Target="/ppt/slides/slide22.xml" /><ns0:Relationship Id="rId70" Type="http://schemas.openxmlformats.org/officeDocument/2006/relationships/slideMaster" Target="/ppt/slideMasters/slideMaster23.xml" /><ns0:Relationship Id="rId71" Type="http://schemas.openxmlformats.org/officeDocument/2006/relationships/notesMaster" Target="/ppt/notesMasters/notesMaster23.xml" /><ns0:Relationship Id="rId72" Type="http://schemas.openxmlformats.org/officeDocument/2006/relationships/slide" Target="/ppt/slides/slide23.xml" /></ns0:Relationships>
</file>

<file path=ppt/notesMasters/_rels/notesMaster1.xml.rels><?xml version='1.0' encoding='utf-8'?>
<ns0:Relationships xmlns:ns0="http://schemas.openxmlformats.org/package/2006/relationships"><ns0:Relationship Type="http://schemas.openxmlformats.org/officeDocument/2006/relationships/theme" Target="/ppt/notesMasters/theme/theme1.xml" Id="R8d4236b3ad924311" /></ns0:Relationships>
</file>

<file path=ppt/notesMasters/_rels/notesMaster2.xml.rels><?xml version='1.0' encoding='utf-8'?>
<ns0:Relationships xmlns:ns0="http://schemas.openxmlformats.org/package/2006/relationships"><ns0:Relationship Type="http://schemas.openxmlformats.org/officeDocument/2006/relationships/theme" Target="/ppt/notesMasters/theme/theme2.xml" Id="Rcb8d18de194149e1" /></ns0:Relationships>
</file>

<file path=ppt/notesMasters/_rels/notesMaster3.xml.rels><?xml version='1.0' encoding='utf-8'?>
<ns0:Relationships xmlns:ns0="http://schemas.openxmlformats.org/package/2006/relationships"><ns0:Relationship Type="http://schemas.openxmlformats.org/officeDocument/2006/relationships/theme" Target="/ppt/notesMasters/theme/theme3.xml" Id="Rd6e9104d39d543ca" /></ns0:Relationships>
</file>

<file path=ppt/notesMasters/_rels/notesMaster4.xml.rels><?xml version='1.0' encoding='utf-8'?>
<ns0:Relationships xmlns:ns0="http://schemas.openxmlformats.org/package/2006/relationships"><ns0:Relationship Type="http://schemas.openxmlformats.org/officeDocument/2006/relationships/theme" Target="/ppt/notesMasters/theme/theme4.xml" Id="R0a78f4d86d784756" /></ns0:Relationships>
</file>

<file path=ppt/notesMasters/_rels/notesMaster5.xml.rels><?xml version='1.0' encoding='utf-8'?>
<ns0:Relationships xmlns:ns0="http://schemas.openxmlformats.org/package/2006/relationships"><ns0:Relationship Type="http://schemas.openxmlformats.org/officeDocument/2006/relationships/theme" Target="/ppt/notesMasters/theme/theme5.xml" Id="R6c0ad161e6734b90" /></ns0:Relationships>
</file>

<file path=ppt/notesMasters/_rels/notesMaster6.xml.rels><?xml version='1.0' encoding='utf-8'?>
<ns0:Relationships xmlns:ns0="http://schemas.openxmlformats.org/package/2006/relationships"><ns0:Relationship Type="http://schemas.openxmlformats.org/officeDocument/2006/relationships/theme" Target="/ppt/notesMasters/theme/theme6.xml" Id="R714c2831444e45c3" /></ns0:Relationships>
</file>

<file path=ppt/notesMasters/_rels/notesMaster7.xml.rels><?xml version='1.0' encoding='utf-8'?>
<ns0:Relationships xmlns:ns0="http://schemas.openxmlformats.org/package/2006/relationships"><ns0:Relationship Type="http://schemas.openxmlformats.org/officeDocument/2006/relationships/theme" Target="/ppt/notesMasters/theme/theme7.xml" Id="R64f10898845842c9" /></ns0:Relationships>
</file>

<file path=ppt/notesMasters/_rels/notesMaster8.xml.rels><?xml version='1.0' encoding='utf-8'?>
<ns0:Relationships xmlns:ns0="http://schemas.openxmlformats.org/package/2006/relationships"><ns0:Relationship Type="http://schemas.openxmlformats.org/officeDocument/2006/relationships/theme" Target="/ppt/notesMasters/theme/theme8.xml" Id="R02ae11efd8e743dd" /></ns0:Relationships>
</file>

<file path=ppt/notesMasters/_rels/notesMaster9.xml.rels><?xml version='1.0' encoding='utf-8'?>
<ns0:Relationships xmlns:ns0="http://schemas.openxmlformats.org/package/2006/relationships"><ns0:Relationship Type="http://schemas.openxmlformats.org/officeDocument/2006/relationships/theme" Target="/ppt/notesMasters/theme/theme9.xml" Id="Rcfb7ed1a8eb842d5" /></ns0:Relationships>
</file>

<file path=ppt/notesMasters/_rels/notesMaster10.xml.rels><?xml version='1.0' encoding='utf-8'?>
<ns0:Relationships xmlns:ns0="http://schemas.openxmlformats.org/package/2006/relationships"><ns0:Relationship Type="http://schemas.openxmlformats.org/officeDocument/2006/relationships/theme" Target="/ppt/notesMasters/theme/theme10.xml" Id="Rda11f952a1a646e7" /></ns0:Relationships>
</file>

<file path=ppt/notesMasters/_rels/notesMaster11.xml.rels><?xml version='1.0' encoding='utf-8'?>
<ns0:Relationships xmlns:ns0="http://schemas.openxmlformats.org/package/2006/relationships"><ns0:Relationship Type="http://schemas.openxmlformats.org/officeDocument/2006/relationships/theme" Target="/ppt/notesMasters/theme/theme11.xml" Id="R0d71202c44b54ba1" /></ns0:Relationships>
</file>

<file path=ppt/notesMasters/_rels/notesMaster12.xml.rels><?xml version='1.0' encoding='utf-8'?>
<ns0:Relationships xmlns:ns0="http://schemas.openxmlformats.org/package/2006/relationships"><ns0:Relationship Type="http://schemas.openxmlformats.org/officeDocument/2006/relationships/theme" Target="/ppt/notesMasters/theme/theme12.xml" Id="Ref36b5c2b5b24775" /></ns0:Relationships>
</file>

<file path=ppt/notesMasters/_rels/notesMaster13.xml.rels><?xml version='1.0' encoding='utf-8'?>
<ns0:Relationships xmlns:ns0="http://schemas.openxmlformats.org/package/2006/relationships"><ns0:Relationship Type="http://schemas.openxmlformats.org/officeDocument/2006/relationships/theme" Target="/ppt/notesMasters/theme/theme13.xml" Id="R0c4de7748db34c2d" /></ns0:Relationships>
</file>

<file path=ppt/notesMasters/_rels/notesMaster14.xml.rels><?xml version='1.0' encoding='utf-8'?>
<ns0:Relationships xmlns:ns0="http://schemas.openxmlformats.org/package/2006/relationships"><ns0:Relationship Type="http://schemas.openxmlformats.org/officeDocument/2006/relationships/theme" Target="/ppt/notesMasters/theme/theme14.xml" Id="R0d57afa3772148d3" /></ns0:Relationships>
</file>

<file path=ppt/notesMasters/_rels/notesMaster15.xml.rels><?xml version='1.0' encoding='utf-8'?>
<ns0:Relationships xmlns:ns0="http://schemas.openxmlformats.org/package/2006/relationships"><ns0:Relationship Type="http://schemas.openxmlformats.org/officeDocument/2006/relationships/theme" Target="/ppt/notesMasters/theme/theme15.xml" Id="R754cfabd457848c2" /></ns0:Relationships>
</file>

<file path=ppt/notesMasters/_rels/notesMaster16.xml.rels><?xml version='1.0' encoding='utf-8'?>
<ns0:Relationships xmlns:ns0="http://schemas.openxmlformats.org/package/2006/relationships"><ns0:Relationship Type="http://schemas.openxmlformats.org/officeDocument/2006/relationships/theme" Target="/ppt/notesMasters/theme/theme16.xml" Id="Ra745958a58a84444" /></ns0:Relationships>
</file>

<file path=ppt/notesMasters/_rels/notesMaster17.xml.rels><?xml version='1.0' encoding='utf-8'?>
<ns0:Relationships xmlns:ns0="http://schemas.openxmlformats.org/package/2006/relationships"><ns0:Relationship Type="http://schemas.openxmlformats.org/officeDocument/2006/relationships/theme" Target="/ppt/notesMasters/theme/theme17.xml" Id="Ref46854451264267" /></ns0:Relationships>
</file>

<file path=ppt/notesMasters/_rels/notesMaster18.xml.rels><?xml version='1.0' encoding='utf-8'?>
<ns0:Relationships xmlns:ns0="http://schemas.openxmlformats.org/package/2006/relationships"><ns0:Relationship Type="http://schemas.openxmlformats.org/officeDocument/2006/relationships/theme" Target="/ppt/notesMasters/theme/theme18.xml" Id="R8084ae509ceb493f" /></ns0:Relationships>
</file>

<file path=ppt/notesMasters/_rels/notesMaster19.xml.rels><?xml version='1.0' encoding='utf-8'?>
<ns0:Relationships xmlns:ns0="http://schemas.openxmlformats.org/package/2006/relationships"><ns0:Relationship Type="http://schemas.openxmlformats.org/officeDocument/2006/relationships/theme" Target="/ppt/notesMasters/theme/theme19.xml" Id="R7257f602316f48fb" /></ns0:Relationships>
</file>

<file path=ppt/notesMasters/_rels/notesMaster20.xml.rels><?xml version='1.0' encoding='utf-8'?>
<ns0:Relationships xmlns:ns0="http://schemas.openxmlformats.org/package/2006/relationships"><ns0:Relationship Type="http://schemas.openxmlformats.org/officeDocument/2006/relationships/theme" Target="/ppt/notesMasters/theme/theme20.xml" Id="R6e09a52abc484530" /></ns0:Relationships>
</file>

<file path=ppt/notesMasters/_rels/notesMaster21.xml.rels><?xml version='1.0' encoding='utf-8'?>
<ns0:Relationships xmlns:ns0="http://schemas.openxmlformats.org/package/2006/relationships"><ns0:Relationship Type="http://schemas.openxmlformats.org/officeDocument/2006/relationships/theme" Target="/ppt/notesMasters/theme/theme21.xml" Id="R0b2b073d223f46d0" /></ns0:Relationships>
</file>

<file path=ppt/notesMasters/_rels/notesMaster22.xml.rels><?xml version='1.0' encoding='utf-8'?>
<ns0:Relationships xmlns:ns0="http://schemas.openxmlformats.org/package/2006/relationships"><ns0:Relationship Type="http://schemas.openxmlformats.org/officeDocument/2006/relationships/theme" Target="/ppt/notesMasters/theme/theme22.xml" Id="R02fa421e73cb44aa" /></ns0:Relationships>
</file>

<file path=ppt/notesMasters/_rels/notesMaster23.xml.rels><?xml version='1.0' encoding='utf-8'?>
<ns0:Relationships xmlns:ns0="http://schemas.openxmlformats.org/package/2006/relationships"><ns0:Relationship Type="http://schemas.openxmlformats.org/officeDocument/2006/relationships/theme" Target="/ppt/notesMasters/theme/theme23.xml" Id="Rc2e3392d02fd4406" /></ns0: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3.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4.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5.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6.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7.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8.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9.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0.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2.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3.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4.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5.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6.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7.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8.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9.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0.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2.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23.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1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theme2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ns0:Relationships xmlns:ns0="http://schemas.openxmlformats.org/package/2006/relationships"><ns0:Relationship Type="http://schemas.openxmlformats.org/officeDocument/2006/relationships/slide" Target="/ppt/slides/slide1.xml" Id="R6da78e6af31042fc" /><ns0:Relationship Type="http://schemas.openxmlformats.org/officeDocument/2006/relationships/notesMaster" Target="/ppt/notesMasters/notesMaster1.xml" Id="R0319a2baa26b4b7c" /></ns0:Relationships>
</file>

<file path=ppt/notesSlides/_rels/notesSlide2.xml.rels><?xml version='1.0' encoding='utf-8'?>
<ns0:Relationships xmlns:ns0="http://schemas.openxmlformats.org/package/2006/relationships"><ns0:Relationship Type="http://schemas.openxmlformats.org/officeDocument/2006/relationships/slide" Target="/ppt/slides/slide2.xml" Id="Ra5fb9cd49f314ae8" /><ns0:Relationship Type="http://schemas.openxmlformats.org/officeDocument/2006/relationships/notesMaster" Target="/ppt/notesMasters/notesMaster2.xml" Id="R84072a0fa83c4532" /></ns0:Relationships>
</file>

<file path=ppt/notesSlides/_rels/notesSlide3.xml.rels><?xml version='1.0' encoding='utf-8'?>
<ns0:Relationships xmlns:ns0="http://schemas.openxmlformats.org/package/2006/relationships"><ns0:Relationship Type="http://schemas.openxmlformats.org/officeDocument/2006/relationships/slide" Target="/ppt/slides/slide3.xml" Id="R33e81fe0725048c2" /><ns0:Relationship Type="http://schemas.openxmlformats.org/officeDocument/2006/relationships/notesMaster" Target="/ppt/notesMasters/notesMaster3.xml" Id="Rdd23f63b9b8f4a62" /></ns0:Relationships>
</file>

<file path=ppt/notesSlides/_rels/notesSlide4.xml.rels><?xml version='1.0' encoding='utf-8'?>
<ns0:Relationships xmlns:ns0="http://schemas.openxmlformats.org/package/2006/relationships"><ns0:Relationship Type="http://schemas.openxmlformats.org/officeDocument/2006/relationships/slide" Target="/ppt/slides/slide4.xml" Id="Rf35be5d2cad5477a" /><ns0:Relationship Type="http://schemas.openxmlformats.org/officeDocument/2006/relationships/notesMaster" Target="/ppt/notesMasters/notesMaster4.xml" Id="R80887089cbdf428f" /></ns0:Relationships>
</file>

<file path=ppt/notesSlides/_rels/notesSlide5.xml.rels><?xml version='1.0' encoding='utf-8'?>
<ns0:Relationships xmlns:ns0="http://schemas.openxmlformats.org/package/2006/relationships"><ns0:Relationship Type="http://schemas.openxmlformats.org/officeDocument/2006/relationships/slide" Target="/ppt/slides/slide5.xml" Id="R7936dc9545dc4d3e" /><ns0:Relationship Type="http://schemas.openxmlformats.org/officeDocument/2006/relationships/notesMaster" Target="/ppt/notesMasters/notesMaster5.xml" Id="Rbf05e8c4677c4c54" /></ns0:Relationships>
</file>

<file path=ppt/notesSlides/_rels/notesSlide6.xml.rels><?xml version='1.0' encoding='utf-8'?>
<ns0:Relationships xmlns:ns0="http://schemas.openxmlformats.org/package/2006/relationships"><ns0:Relationship Type="http://schemas.openxmlformats.org/officeDocument/2006/relationships/slide" Target="/ppt/slides/slide6.xml" Id="Ra9e23316df0942a4" /><ns0:Relationship Type="http://schemas.openxmlformats.org/officeDocument/2006/relationships/notesMaster" Target="/ppt/notesMasters/notesMaster6.xml" Id="R554fdf6227ae4986" /></ns0:Relationships>
</file>

<file path=ppt/notesSlides/_rels/notesSlide7.xml.rels><?xml version='1.0' encoding='utf-8'?>
<ns0:Relationships xmlns:ns0="http://schemas.openxmlformats.org/package/2006/relationships"><ns0:Relationship Type="http://schemas.openxmlformats.org/officeDocument/2006/relationships/slide" Target="/ppt/slides/slide7.xml" Id="R5daa599a724442d9" /><ns0:Relationship Type="http://schemas.openxmlformats.org/officeDocument/2006/relationships/notesMaster" Target="/ppt/notesMasters/notesMaster7.xml" Id="R4d60b3ce45c74729" /></ns0:Relationships>
</file>

<file path=ppt/notesSlides/_rels/notesSlide8.xml.rels><?xml version='1.0' encoding='utf-8'?>
<ns0:Relationships xmlns:ns0="http://schemas.openxmlformats.org/package/2006/relationships"><ns0:Relationship Type="http://schemas.openxmlformats.org/officeDocument/2006/relationships/slide" Target="/ppt/slides/slide8.xml" Id="R47b2c55acab54b7d" /><ns0:Relationship Type="http://schemas.openxmlformats.org/officeDocument/2006/relationships/notesMaster" Target="/ppt/notesMasters/notesMaster8.xml" Id="Rb6800f8894ff45a8" /></ns0:Relationships>
</file>

<file path=ppt/notesSlides/_rels/notesSlide9.xml.rels><?xml version='1.0' encoding='utf-8'?>
<ns0:Relationships xmlns:ns0="http://schemas.openxmlformats.org/package/2006/relationships"><ns0:Relationship Type="http://schemas.openxmlformats.org/officeDocument/2006/relationships/slide" Target="/ppt/slides/slide9.xml" Id="R9f9b04164163406d" /><ns0:Relationship Type="http://schemas.openxmlformats.org/officeDocument/2006/relationships/notesMaster" Target="/ppt/notesMasters/notesMaster9.xml" Id="R86d20583b28241d4" /></ns0:Relationships>
</file>

<file path=ppt/notesSlides/_rels/notesSlide10.xml.rels><?xml version='1.0' encoding='utf-8'?>
<ns0:Relationships xmlns:ns0="http://schemas.openxmlformats.org/package/2006/relationships"><ns0:Relationship Type="http://schemas.openxmlformats.org/officeDocument/2006/relationships/slide" Target="/ppt/slides/slide10.xml" Id="R80525da159fd4149" /><ns0:Relationship Type="http://schemas.openxmlformats.org/officeDocument/2006/relationships/notesMaster" Target="/ppt/notesMasters/notesMaster10.xml" Id="R41d93d72d9c04887" /></ns0:Relationships>
</file>

<file path=ppt/notesSlides/_rels/notesSlide11.xml.rels><?xml version='1.0' encoding='utf-8'?>
<ns0:Relationships xmlns:ns0="http://schemas.openxmlformats.org/package/2006/relationships"><ns0:Relationship Type="http://schemas.openxmlformats.org/officeDocument/2006/relationships/slide" Target="/ppt/slides/slide11.xml" Id="R24af0416be5f4931" /><ns0:Relationship Type="http://schemas.openxmlformats.org/officeDocument/2006/relationships/notesMaster" Target="/ppt/notesMasters/notesMaster11.xml" Id="Reb1d2a238c0d403e" /></ns0:Relationships>
</file>

<file path=ppt/notesSlides/_rels/notesSlide12.xml.rels><?xml version='1.0' encoding='utf-8'?>
<ns0:Relationships xmlns:ns0="http://schemas.openxmlformats.org/package/2006/relationships"><ns0:Relationship Type="http://schemas.openxmlformats.org/officeDocument/2006/relationships/slide" Target="/ppt/slides/slide12.xml" Id="R745c5776e82c4fbf" /><ns0:Relationship Type="http://schemas.openxmlformats.org/officeDocument/2006/relationships/notesMaster" Target="/ppt/notesMasters/notesMaster12.xml" Id="Rb91ff01cba224e4a" /></ns0:Relationships>
</file>

<file path=ppt/notesSlides/_rels/notesSlide13.xml.rels><?xml version='1.0' encoding='utf-8'?>
<ns0:Relationships xmlns:ns0="http://schemas.openxmlformats.org/package/2006/relationships"><ns0:Relationship Type="http://schemas.openxmlformats.org/officeDocument/2006/relationships/slide" Target="/ppt/slides/slide13.xml" Id="Rd6c720312be5458d" /><ns0:Relationship Type="http://schemas.openxmlformats.org/officeDocument/2006/relationships/notesMaster" Target="/ppt/notesMasters/notesMaster13.xml" Id="R64be4ecf29f04a8b" /></ns0:Relationships>
</file>

<file path=ppt/notesSlides/_rels/notesSlide14.xml.rels><?xml version='1.0' encoding='utf-8'?>
<ns0:Relationships xmlns:ns0="http://schemas.openxmlformats.org/package/2006/relationships"><ns0:Relationship Type="http://schemas.openxmlformats.org/officeDocument/2006/relationships/slide" Target="/ppt/slides/slide14.xml" Id="Rf29b6345b4bb482d" /><ns0:Relationship Type="http://schemas.openxmlformats.org/officeDocument/2006/relationships/notesMaster" Target="/ppt/notesMasters/notesMaster14.xml" Id="R736dea1a8b6a44ff" /></ns0:Relationships>
</file>

<file path=ppt/notesSlides/_rels/notesSlide15.xml.rels><?xml version='1.0' encoding='utf-8'?>
<ns0:Relationships xmlns:ns0="http://schemas.openxmlformats.org/package/2006/relationships"><ns0:Relationship Type="http://schemas.openxmlformats.org/officeDocument/2006/relationships/slide" Target="/ppt/slides/slide15.xml" Id="Rf264212e69174ac8" /><ns0:Relationship Type="http://schemas.openxmlformats.org/officeDocument/2006/relationships/notesMaster" Target="/ppt/notesMasters/notesMaster15.xml" Id="R01007dd42d09446a" /></ns0:Relationships>
</file>

<file path=ppt/notesSlides/_rels/notesSlide16.xml.rels><?xml version='1.0' encoding='utf-8'?>
<ns0:Relationships xmlns:ns0="http://schemas.openxmlformats.org/package/2006/relationships"><ns0:Relationship Type="http://schemas.openxmlformats.org/officeDocument/2006/relationships/slide" Target="/ppt/slides/slide16.xml" Id="R3fe09394022f4839" /><ns0:Relationship Type="http://schemas.openxmlformats.org/officeDocument/2006/relationships/notesMaster" Target="/ppt/notesMasters/notesMaster16.xml" Id="Re72fc22e1a2446c1" /></ns0:Relationships>
</file>

<file path=ppt/notesSlides/_rels/notesSlide17.xml.rels><?xml version='1.0' encoding='utf-8'?>
<ns0:Relationships xmlns:ns0="http://schemas.openxmlformats.org/package/2006/relationships"><ns0:Relationship Type="http://schemas.openxmlformats.org/officeDocument/2006/relationships/slide" Target="/ppt/slides/slide17.xml" Id="R54bb2dace52c47c9" /><ns0:Relationship Type="http://schemas.openxmlformats.org/officeDocument/2006/relationships/notesMaster" Target="/ppt/notesMasters/notesMaster17.xml" Id="R7c08889d04614c67" /></ns0:Relationships>
</file>

<file path=ppt/notesSlides/_rels/notesSlide18.xml.rels><?xml version='1.0' encoding='utf-8'?>
<ns0:Relationships xmlns:ns0="http://schemas.openxmlformats.org/package/2006/relationships"><ns0:Relationship Type="http://schemas.openxmlformats.org/officeDocument/2006/relationships/slide" Target="/ppt/slides/slide18.xml" Id="R944410fa625d495c" /><ns0:Relationship Type="http://schemas.openxmlformats.org/officeDocument/2006/relationships/notesMaster" Target="/ppt/notesMasters/notesMaster18.xml" Id="Rd387b2f09d584f9f" /></ns0:Relationships>
</file>

<file path=ppt/notesSlides/_rels/notesSlide19.xml.rels><?xml version='1.0' encoding='utf-8'?>
<ns0:Relationships xmlns:ns0="http://schemas.openxmlformats.org/package/2006/relationships"><ns0:Relationship Type="http://schemas.openxmlformats.org/officeDocument/2006/relationships/slide" Target="/ppt/slides/slide19.xml" Id="R1326bec4654f4c4b" /><ns0:Relationship Type="http://schemas.openxmlformats.org/officeDocument/2006/relationships/notesMaster" Target="/ppt/notesMasters/notesMaster19.xml" Id="R1713910457f8458c" /></ns0:Relationships>
</file>

<file path=ppt/notesSlides/_rels/notesSlide20.xml.rels><?xml version='1.0' encoding='utf-8'?>
<ns0:Relationships xmlns:ns0="http://schemas.openxmlformats.org/package/2006/relationships"><ns0:Relationship Type="http://schemas.openxmlformats.org/officeDocument/2006/relationships/slide" Target="/ppt/slides/slide20.xml" Id="R2742735462d24483" /><ns0:Relationship Type="http://schemas.openxmlformats.org/officeDocument/2006/relationships/notesMaster" Target="/ppt/notesMasters/notesMaster20.xml" Id="R3cab46c7ff124c25" /></ns0:Relationships>
</file>

<file path=ppt/notesSlides/_rels/notesSlide21.xml.rels><?xml version='1.0' encoding='utf-8'?>
<ns0:Relationships xmlns:ns0="http://schemas.openxmlformats.org/package/2006/relationships"><ns0:Relationship Type="http://schemas.openxmlformats.org/officeDocument/2006/relationships/slide" Target="/ppt/slides/slide21.xml" Id="R4cc23f1a977a40cb" /><ns0:Relationship Type="http://schemas.openxmlformats.org/officeDocument/2006/relationships/notesMaster" Target="/ppt/notesMasters/notesMaster21.xml" Id="R9ce8cde0281e4e33" /></ns0:Relationships>
</file>

<file path=ppt/notesSlides/_rels/notesSlide22.xml.rels><?xml version='1.0' encoding='utf-8'?>
<ns0:Relationships xmlns:ns0="http://schemas.openxmlformats.org/package/2006/relationships"><ns0:Relationship Type="http://schemas.openxmlformats.org/officeDocument/2006/relationships/slide" Target="/ppt/slides/slide22.xml" Id="R409ab8ce04c44f38" /><ns0:Relationship Type="http://schemas.openxmlformats.org/officeDocument/2006/relationships/notesMaster" Target="/ppt/notesMasters/notesMaster22.xml" Id="R30925e257daa4c53" /></ns0:Relationships>
</file>

<file path=ppt/notesSlides/_rels/notesSlide23.xml.rels><?xml version='1.0' encoding='utf-8'?>
<ns0:Relationships xmlns:ns0="http://schemas.openxmlformats.org/package/2006/relationships"><ns0:Relationship Type="http://schemas.openxmlformats.org/officeDocument/2006/relationships/slide" Target="/ppt/slides/slide23.xml" Id="R0e8e926573a54749" /><ns0:Relationship Type="http://schemas.openxmlformats.org/officeDocument/2006/relationships/notesMaster" Target="/ppt/notesMasters/notesMaster23.xml" Id="Rb1eb00a58def4f86" /></ns0: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内容依据：2号黄金尾矿_居间合作PPT逐页策划稿.md，第01页及本次用户确认。金额为拟募集人民币4,000万元。</a:t>
            </a:r>
          </a:p>
          <a:p xmlns:a="http://schemas.openxmlformats.org/drawingml/2006/main">
            <a:r>
              <a:t>公司署名依据：德国银行存托凭证资料 https://adr.db.com/drwebrebrand/dr-universe/dr_details.html?identifier=12526。DFSLY为Defeng Solife Holdings Limited的ADR代码。封面署名与品牌表达不替代正式授权及项目协议。</a:t>
            </a:r>
          </a:p>
          <a:p xmlns:a="http://schemas.openxmlformats.org/drawingml/2006/main">
            <a:r>
              <a:t>编辑说明：所有文字和金额为原生文本对象，可独立修改。右侧黄金视觉作为整幅可替换图片嵌入，不是项目现场照片。</a:t>
            </a:r>
          </a:p>
          <a:p xmlns:a="http://schemas.openxmlformats.org/drawingml/2006/main">
            <a:r>
              <a:t>视觉来源：内置图像生成工具，新生成产品示意图。</a:t>
            </a:r>
          </a:p>
          <a:p xmlns:a="http://schemas.openxmlformats.org/drawingml/2006/main">
            <a:r>
              <a:t>最终图片提示词：Use case: product-mockup. Asset type: text-free photographic background for the right side of a premium Chinese gold industry capital presentation cover. Primary request: a restrained macro still life of two unbranded cast gold bullion slabs with natural casting texture, fine scratches and understated warm highlights. Scene/backdrop: seamless very dark navy #102A43 studio environment, dark matte navy stone surface. Composition: 16:9 landscape 2048x1152; all visible gold objects entirely within the rightmost 42 percent of the image, sitting in the lower-right and mid-right area. Leftmost 57 percent is nearly uniform dark navy empty negative space for editable slide title; top-right also has quiet dark negative space. The main gold slab is angled in a tasteful three-quarter product view, broad face lit gently, one supporting slab partially beneath it, do not crop off the primary slab. Lighting: elegant low-key studio light from upper right, subtle warm gold rim light, realistic rich metal, not orange. Style: premium editorial industrial product photography, believable physical surface, calm and credible. No text, no logos, no stamps, no numerals, no symbols, no diagram, no financial charts, no particles, no glitter, no maps, no people. Do not create a presentation or any typography; this is only a replaceable photo asset.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内容依据：/Users/eleven/Documents/Codex/2026-09-29/new-chat/outputs/2号黄金尾矿_居间合作PPT逐页策划稿.md，第02页“本次居间合作机会”。</a:t>
            </a:r>
          </a:p>
          <a:p xmlns:a="http://schemas.openxmlformats.org/drawingml/2006/main">
            <a:r>
              <a:t>设计参考：/Users/eleven/Downloads/全域金财全球战略报告.pdf，第19页“统一提炼体系”和第45页“双方法律与经营边界”，参考其蓝金配色、中心节点、连接线、双方分区及底部结论区。仅参考视觉组织，不纳入报告中的集团投资及数字金融业务条款。</a:t>
            </a:r>
          </a:p>
          <a:p xmlns:a="http://schemas.openxmlformats.org/drawingml/2006/main">
            <a:r>
              <a:t>公司拟围绕2号矿募集人民币4,000万元专项项目资金。公司承担正式项目说明、合同签署、资金收取、项目实施组织及收益支付。居间人面向匹配项目条件的合格投资人开展定向介绍、沟通和约定服务。合作回报由现金佣金与达到约定条件后的项目收益权益构成。</a:t>
            </a:r>
          </a:p>
          <a:p xmlns:a="http://schemas.openxmlformats.org/drawingml/2006/main">
            <a:r>
              <a:t>讲解口径：双方共同推进真实客户对接、公司签约及资金落地。图中的左右方向表示各方对合作目标的贡献，不表示居间人收取投资款。投资款由公司按正式协议收取。现金佣金和项目收益权益均按正式协议确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内容依据：/Users/eleven/Documents/Codex/2026-09-29/new-chat/outputs/2号黄金尾矿_居间合作PPT逐页策划稿.md，第03页。</a:t>
            </a:r>
          </a:p>
          <a:p xmlns:a="http://schemas.openxmlformats.org/drawingml/2006/main">
            <a:r>
              <a:t>金额均为人民币。100万元/份，共40份，拟募集4,000万元。本次拟锁定湖南益阳安化2号矿100万湿吨。投资人共同享有本次合同矿量对应项目利润30%的分红池，每标准份额占池内1/40。按照实际经营情况分配，累计达到含本金2倍约定额度时，对应投资人收益权终止。公司拟由上市主体签约、收款并承担约定收益支付义务。</a:t>
            </a:r>
          </a:p>
          <a:p xmlns:a="http://schemas.openxmlformats.org/drawingml/2006/main">
            <a:r>
              <a:t>讲解口径：2倍包括本金，不是另加两倍利润，不代表固定期限或保本保收益承诺。上市身份不能作为资金安全或收益保证。检测、试产及专项条款随项目推进披露。</a:t>
            </a:r>
          </a:p>
          <a:p xmlns:a="http://schemas.openxmlformats.org/drawingml/2006/main">
            <a:r>
              <a:t>视觉依据：延续新版第二页及用户提供的《全域金财全球战略报告.pdf》的蓝金关系图风格。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内容依据：/Users/eleven/Documents/Codex/2026-09-29/new-chat/outputs/2号黄金尾矿_居间合作PPT逐页策划稿.md，第04页“居间合作回报总览”。</a:t>
            </a:r>
          </a:p>
          <a:p xmlns:a="http://schemas.openxmlformats.org/drawingml/2006/main">
            <a:r>
              <a:t>现金居间佣金：本项目拟议预算人民币800万元，对应4,000万元融资的20%，以实际到账、服务贡献和正式商务协议为依据。佣金计提与支付条件以正式协议为准。</a:t>
            </a:r>
          </a:p>
          <a:p xmlns:a="http://schemas.openxmlformats.org/drawingml/2006/main">
            <a:r>
              <a:t>额外项目收益权益：本次合同矿量的5%项目收益权益，完成约定4,000万元资金到账并满足专项合作条件后落实。该5%从公司原有70%利润份额中划出，不挤占投资人的30%分红池。仅限本次合同矿量，不延伸为永久权益。</a:t>
            </a:r>
          </a:p>
          <a:p xmlns:a="http://schemas.openxmlformats.org/drawingml/2006/main">
            <a:r>
              <a:t>两项回报叠加。800万元是整个项目居间费用预算，5%是约定团队权益，不代表每位介绍人无条件独享20%佣金及5%项目权益。多个居间人共同促成时，个人或团队分配另行约定，不重复累计总预算或权益。现金佣金比例以融资额为计算基础，项目收益权益以约定项目收益口径核算，两项比例不可直接相加为25%。</a:t>
            </a:r>
          </a:p>
          <a:p xmlns:a="http://schemas.openxmlformats.org/drawingml/2006/main">
            <a:r>
              <a:t>视觉依据：逐页策划稿第04页要求深蓝重点页，延续新版第二页和用户提供战略报告的蓝金关系图风格。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内容依据：用户指定的《2号黄金尾矿_居间合作PPT逐页策划稿.md》第05页“现金佣金的计提与支付”。</a:t>
            </a:r>
          </a:p>
          <a:p xmlns:a="http://schemas.openxmlformats.org/drawingml/2006/main">
            <a:r>
              <a:t>预算关系：人民币4,000万元×20%=800万元。800万元为本项目整体居间费用预算，已包含在项目4,000万元总预算中，不代表每位介绍人无条件独享20%。</a:t>
            </a:r>
          </a:p>
          <a:p xmlns:a="http://schemas.openxmlformats.org/drawingml/2006/main">
            <a:r>
              <a:t>计提基础：按商务协议确认的实际到账资金和服务内容。支付安排：拟在融资成功到账并满足约定条件后支付。对账凭据：客户报备、服务记录、签约文件、到账确认及结算文件。具体比例、支付日期和税费按正式商务协议约定。</a:t>
            </a:r>
          </a:p>
          <a:p xmlns:a="http://schemas.openxmlformats.org/drawingml/2006/main">
            <a:r>
              <a:t>未决事项：分笔到账是否可分笔结佣、整体募集未完成或资金退回时如何处理，仍待商务协议明确。本页不对这些事项作支付承诺。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内容依据：用户指定的《2号黄金尾矿_居间合作PPT逐页策划稿.md》第06页“额外5%项目收益权益”，以及用户关于30%投资人分红池、70%公司份额和团队5%来源的确认。</a:t>
            </a:r>
          </a:p>
          <a:p xmlns:a="http://schemas.openxmlformats.org/drawingml/2006/main">
            <a:r>
              <a:t>触发条件：完成约定人民币4,000万元资金到账，并满足专项合作条件。权益来源：从公司原有70%的项目利润份额中划出占项目利润总额5%的权益，不是70%乘以5%，不挤占投资人的30%分红池。该5%为约定团队权益，不是每位居间人各享5%。</a:t>
            </a:r>
          </a:p>
          <a:p xmlns:a="http://schemas.openxmlformats.org/drawingml/2006/main">
            <a:r>
              <a:t>权益仅覆盖2号矿本次合同矿量对应收益期，不自动延伸至续签或其他矿源。范围轴不表示固定日期、期限长度或收益预测。投资人累计分配达到含本金2倍的约定额度后，对应收益权终止。团队5%按本次合同矿量及专项协议继续核算，具体利润口径和支付安排依专项协议。</a:t>
            </a:r>
          </a:p>
          <a:p xmlns:a="http://schemas.openxmlformats.org/drawingml/2006/main">
            <a:r>
              <a:t>机制示例：假设某期间核定项目利润人民币1,000万元，按5%计算为人民币50万元权益计算额，不是保证收益或利润预测。实际支付需衔接专项协议和回款。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内容依据：用户指定《2号黄金尾矿_居间合作PPT逐页策划稿.md》第07页“公司、居间人与投资人的分工”，以及用户确认的上市公司签约、收款及支付收益、居间人负责介绍和服务的结构。</a:t>
            </a:r>
          </a:p>
          <a:p xmlns:a="http://schemas.openxmlformats.org/drawingml/2006/main">
            <a:r>
              <a:t>本轮拟议职责：上市公司负责项目说明、签约、收款、组织资金使用、履行收益支付和信息披露。居间合作方负责客户介绍、需求了解、安排对接、协助沟通及约定服务。合格投资人核阅资料、独立决定、签约出资、按协议取得权益。矿源及执行合作方落实矿料交付、建设、运输、加工、销售及经营记录。</a:t>
            </a:r>
          </a:p>
          <a:p xmlns:a="http://schemas.openxmlformats.org/drawingml/2006/main">
            <a:r>
              <a:t>投资款按正式协议进入公司指定账户。居间人不代收投资款，不自行变更公司对外权益条款。实际签约主体全称、授权和项目合同关系以正式文件为准。</a:t>
            </a:r>
          </a:p>
          <a:p xmlns:a="http://schemas.openxmlformats.org/drawingml/2006/main">
            <a:r>
              <a:t>图示：金色实线箭头表示投资款及约定收益支付方向，灰色虚线表示服务关系。蓝色执行箭头表示项目实施协作，不表明已取得授权、构成股权控制或已完成建设。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08页“益阳安化2号矿资源与合作范围”。地点湖南益阳安化。本轮拟锁定100万湿吨，最低交付70万干吨。矿源主体贵州汇垣商贸有限公司按项目方提供信息列示，未在本页表示已核验矿权或合同。锁矿款预算人民币500万元，包含在总融资中，可依合同抵扣原料款。加工方向湖南郴州，具体中转与运输方案按实施条件落实。拟定排他锁定期3个月，正式提运处理安排需覆盖完整项目周期。
矿源地点以项目方最新确认为准：湖南省益阳市安化县，简称湖南益阳安化2号矿。安化标记采用县级行政区参考位置，不代表具体矿点。郴州加工方向沿用。连线仅示加工方向，不表示实际运输路线、距离或厂址。县级位置数据：https://geo.datav.aliyun.com/areas_v3/bound/430900_full.json 。运输方案与运输成本需重新核验，本次未改动任何预算。</a:t>
            </a:r>
          </a:p>
          <a:p xmlns:a="http://schemas.openxmlformats.org/drawingml/2006/main">
            <a:r>
              <a:t>地理来源：阿里云DataV公开湖南省边界及城市中心点数据 https://geo.datav.aliyun.com/areas_v3/bound/430000.json 和 https://geo.datav.aliyun.com/areas_v3/bound/430000_full.json ，访问日期2026-09-29。图中仅示城市位置及拟加工方向，直线不是实际运输路线，不代表矿点或加工厂位置，不包含距离测算。地图及文字以可编辑原生形状呈现。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09页“生产线建设与黄金销售流程”。新建设计处理能力1,500干吨/日产线，建设预算人民币1,500万元。资金到位后按约3个月计划推进建设、配套和调试。2号矿另配产线，不以占用1号矿既有产能为基础。</a:t>
            </a:r>
          </a:p>
          <a:p xmlns:a="http://schemas.openxmlformats.org/drawingml/2006/main">
            <a:r>
              <a:t>拟定运营过程：矿料提运、必要中转晒干、干吨入厂、加工提炼、板料检测销售、回款核算。本矿需完成检测及工艺验证，设计能力与稳定实测产能分别披露。</a:t>
            </a:r>
          </a:p>
          <a:p xmlns:a="http://schemas.openxmlformats.org/drawingml/2006/main">
            <a:r>
              <a:t>建设推进图表示规划流程，不表示各阶段必须完全串行，不为各阶段分配固定工期。约3个月是资金到位后的建设计划，不是已完工承诺或收益起算承诺。1,500干吨/日为矿料设计处理能力，不是黄金产量，不表示已验证稳定运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内容依据：用户指定《2号黄金尾矿_居间合作PPT逐页策划稿.md》第10页“4,000万元资金使用计划”。金额均为人民币预算，非已支出金额。</a:t>
            </a:r>
          </a:p>
          <a:p xmlns:a="http://schemas.openxmlformats.org/drawingml/2006/main">
            <a:r>
              <a:t>锁矿款500万元（12.5%），新建生产线1,500万元（37.5%），融资居间佣金800万元（20.0%），招待及顾问费用400万元（10.0%），综合运营资金500万元（12.5%），备用金300万元（7.5%）。合计4,000万元（100.0%）。占比为各项预算除以4,000万元。</a:t>
            </a:r>
          </a:p>
          <a:p xmlns:a="http://schemas.openxmlformats.org/drawingml/2006/main">
            <a:r>
              <a:t>锁矿款包含在总额内，抵扣原料款后不重复计入成本。建设与运营周转分别安排，实际付款和首笔回款前资金需求按分期预算衔接。保留原预算科目，不将佣金和招待顾问费合并成生产投入。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内容依据：用户指定《2号黄金尾矿_居间合作PPT逐页策划稿.md》第11页“全周期经营情景测算”。这是本次合同矿量全周期的机制情景测算，不是年度利润、已确认经营结果或收益保证。</a:t>
            </a:r>
          </a:p>
          <a:p xmlns:a="http://schemas.openxmlformats.org/drawingml/2006/main">
            <a:r>
              <a:t>统一假设：处理100万湿吨，对应70万干吨，出金0.8克/湿吨，综合成本550元/干吨。黄金量=1,000,000湿吨×0.8克/湿吨=800,000克=800公斤。综合成本=700,000干吨×550元/干吨=385,000,000元=3.85亿元。销售收入=800,000克×结算金价。项目测算余额=销售收入－综合成本。</a:t>
            </a:r>
          </a:p>
          <a:p xmlns:a="http://schemas.openxmlformats.org/drawingml/2006/main">
            <a:r>
              <a:t>900元/克：收入7.20亿元，成本3.85亿元，余额3.35亿元。1,000元/克：收入8.00亿元，成本3.85亿元，余额4.15亿元。1,100元/克：收入8.80亿元，成本3.85亿元，余额4.95亿元。全部为人民币。</a:t>
            </a:r>
          </a:p>
          <a:p xmlns:a="http://schemas.openxmlformats.org/drawingml/2006/main">
            <a:r>
              <a:t>以上参数尚待2号矿检测和试产验证，三行只改变结算金价，不代表金价预测，也不代表出金、成本和经营结果已经确定。测算余额需衔接资本支出、费用归集及实际回款，不直接作为投资人可分配额。综合成本假设含融资等费用，后续需核对资本支出和费用归集避免重复扣减。4,000万元为本轮启动融资，不是全周期总成本。不得用测算余额除以4,000万元宣传投资回报倍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来源：用户指定《2号黄金尾矿_居间合作PPT逐页策划稿.md》第12页。100万元/份，共40份，合计4,000万元，均为人民币。面向通过定向邀约对接、满足适用参与条件的合格投资人。40份共同参与项目利润30%分红池，每份占池内1/40，不是每份享有项目利润30%。40个相同图形为结构示意，不代表已认购或剩余名额。项目收益权益、现金或股票结算及黄金预定以专项协议落实。黄金预定需另行支付，不是赠送黄金。股票结算由投资人选择，计入累计两倍，交割后相应尾矿收益权终止，具体条款以协议为准。单笔1,000万元及以上实行专项战略商谈，具体份额和权益另行明确。标准项目收益份额不自动代表公司股权。大额方案如替代标准份额，需同步确认40份与30%池的安排，不能自行叠加稀释。本页为方案结构说明，不构成保证收益或已获批准的证券发行说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来源：用户指定《2号黄金尾矿_居间合作PPT逐页策划稿.md》第13页。标准投资人共同享有协议核定项目利润30%，40份各占池内1/40。居间团队额外5%从公司原有70%中划出，并以募集到位和专项协议约定的奖励生效条件为前提。标准投资人权益全部有效且团队奖励生效时，公司保留65%。30%+5%+65%=100%。单份对应协议核定项目利润的30%×1/40=0.75%，属于有效期内的权益比例，不是月收益率或年收益率。机制示例：某期间协议核定项目利润1,000万元，投资人池300万元，单份对应7.5万元。全部金额为人民币，示例不预测月份或保证收益。实际支付与可分配收益、实际回款及协议条件衔接。单份收益权终止后，其后续对应收益归上市公司，此后公司占比相应变化，65%不是永久固定比例。权益仅对应本次合同矿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14页。单份投入100万元，累计分配达到200万元时按协议终止对应项目收益权，200万元已经包含本金。金额均为人民币。累计2倍是权益终止条件，不是固定收益、保证回报或期限保证。实际分配取决于经营与实际回款。投资人可按协议选择现金或股票权益结算，由上市公司履行。股票按协议确认的结算价值计入同一累计额度，交割后对应项目收益权终止。普通股、ADR或限制性股份等证券类型须以专项条款明确，不能以DFSLY代码代替证券类型。股票类型、折算价格、选择时点、限制期限和交割条件均待专项条款明确。股票实际变现受市场和限制条件影响。本页不展开未达累计额度时的其他解决方案，不承诺自动股票补足或饰品补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15页。合伙人可按专项协议参与黄金金条预定，原则上按约定参考价格八折预定，需要另付货款。拟议示例：项目投资100万元，另付160万元，预定按约定参考价计算价值200万元的金条。200×80%=160，均为人民币万元。数字示例仍需专项条款确认，不代表已经生效的承诺。参考价来源、定价日、规格、数量、交付时间、配置上限另行明确。购金款与项目投资款分别核算，金条交付不作为额外项目现金分红。参考价值不等于交付日市值或即时变现价格，不可将名义折扣包装为额外固定收益，不得描述为投资赠金。图片为内置图片生成工具创建的通用金条示意，并非交付实物、规格、数量或品牌的证明。生成提示：three plain unbranded gold bullion bars, realistic studio still life, warm ivory background, subtle shadows, landscape 4:3, no text, logos, stamps, certificates, numbers or charts.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16页。整体融资和启动条件落实后组织项目实施，建设及配套按约3个月推进。时间轴为阶段关系示意，不按时长比例绘制，不能视为固定进度承诺。拟自第4个月起，在实际产生可分配收益后开展月度分配；第4个月的起算点仍需在协议中明确，因此分配条件用独立虚线层展示，不与投产日强制绑定。运营周期目标约18个月，从投产后起算，不是固定回本日或收益保证。按70万干吨和1,500干吨/日计算，700000÷1500=466.6667，向上取整约需467个满负荷生产日，实际进度受投产、产能、停机等情况影响。拟提供生产、出金、销售、回款、成本及累计分配记录，按月汇总经营情况。表内数值留空，未编造经营数据。披露机制为拟提供安排，不宣称2号矿已建立全部数据体系。</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17页。以下为拟建立的渠道业务支持计划，不代表已经全部交付或建立完善服务体系。初次沟通：统一项目简版、标准权益说明、常见问题回答。深入了解：公司项目讲解、资料核阅、技术与财务问题对接。现场交流：按实际条件安排矿源或加工设施考察及负责人交流。方案确认：参与方案、专项条款、签约及收款信息说明。投资后服务：项目进度、月度报告、分配记录和重大事项沟通。页底仅列拟设对接岗位：公司商务、项目对接、财务对接，不指定或编造负责人姓名、联系方式和服务时限。已提供部分项目说明资料，客户版材料、对接人员、开放参观时间等仍需要实际配置，具体安排以公司确认为准。</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18页。本页作为建议工作流程。顺序为上排左至右1—3，再下排右至左4—6。1公司与居间人确认合作范围及商务条款。2按约定完成客户报备和需求匹配。3公司与居间人共同开展项目介绍、资料核阅及必要考察。4投资人与公司确认方案并签署正式协议。5投资款按协议直接进入公司指定账户。6公司确认到账、项目启动及商务结算条件，分别处理投资权益和居间回报。公司拟提供统一客户进度表与对接窗口，不代表已经部署。客户归属、共同介绍与跨团队协作规则在合作协议中明确。依据用户此前确认：上市公司签约、收款及支付收益，居间人只负责介绍和服务。本页没有加入未经约定的审批天数、付款日期或自动结算承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19页。合作范围：明确本次合同矿量、募集规模和服务内容。现金结算：明确实际佣金比例、到账确认方式、收款方、支付节点和税费。权益落实：明确5%权益的持有人、触发条件、利润口径及支付方式。客户协作：明确报备、重复客户、共同介绍及团队内分配。信息服务：明确公司提供的资料、经营披露和居间服务边界。资金变动：明确募集未完成、退款及相关商务费用如何处理。本页为待协议化的事项清单，不能将尚未确认的条款写成既定政策。没有编造佣金比例、付款日期、退款承诺或已锁定权益，没有使用假印章或已签署标识。5%权益的具体条件须衔接前页所述项目与募集条件，不能解释为自动无条件生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第20页。确认拟合作居间方、团队分工及客户匹配方向。对齐现金佣金、5%权益和客户报备条款。公司提供相应阶段项目资料与对接支持。安排首场公司、居间人与合格投资人的联合沟通。左侧展示2号黄金尾矿项目及本次合作募集目标4,000万元人民币，为目标而非已完成募集。用户尚未提供公司授权商务联系人及有效联系方式，因此保留明确待填写位置，不能视为可直接对外使用的真实联系信息。对外使用前须补齐并确认公司授权。没有编造联系人、认购名单、剩余席位、截止日期或倒计时。深蓝背景和金色金额与封面配色呼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附录A1。统一处理1,000,000湿吨，所有情景为全周期测算，金额人民币。销售收入=湿吨×每湿吨出金克数×结算金价；综合成本=实际干吨×每干吨成本；测算余额=销售收入－综合成本。基准：0.8克/湿吨、70万干吨、550元/干吨、1000元/克，收入8.00亿元、成本3.85亿元、余额4.15亿元。干吨增加：0.8克/湿吨、80万干吨、550元/干吨、1000元/克，收入8.00亿元、成本4.40亿元、余额3.60亿元。经营下行情景：0.4克/湿吨、70万干吨、650元/干吨、900元/克，收入3.60亿元、成本4.55亿元、余额-0.95亿元。基准黄金量=100万湿吨×0.8克/湿吨=800000克=800公斤。基准综合成本=70万干吨×550元/干吨=3.85亿元。下行情景同时调整出金、成本及金价，属于压力假设，用于展示敏感性，不是对实际矿料或结果的预测。当前参数待本矿检测和试产验证。测算余额仍需衔接资本支出、费用归集和回款，需核对费用口径避免重复扣减，不能直接计算承诺分红。</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附录A2。页面回答仅用于统一居间沟通口径，不能替代正式协议或已核验资料。签约收款：按本轮拟议结构与上市公司签约，资金进入正式指定账户。100万元为一份本轮项目收益权益，40份共同享有30%分红池，每份占池内1/40，具体法律结构见协议，不自动代表公司股权。累计2倍包含本金，100万元对应累计200万元的收益权终止额度，不是固定收益或期限保证。满足实际可分配收益条件后按月核算分配，金额随经营及回款变化。股票能否变现取决于股票类型、限制、登记、交割和市场条件，专项条款尚待明确，不能承诺立即卖出。八折金条须另付货款，参考价和交付条件按专项协议，不是免费赠送。20%佣金为本项目预算科目，对应4,000万元中的800万元，不自动代表每个居间人的佣金比例；5%团队权益从公司原有70%份额中划出，触发条件及持有人等按专项约定。2号矿出金与成本采用前期假设，待本矿检测及试产结果替换，不能宣称已验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内容依据：用户指定《2号黄金尾矿_居间合作PPT逐页策划稿.md》附录A3。状态沿用该策划稿所记录的本轮资料口径，不代表对原件的独立查验、法律核验、审计或履约保证。原稿“2号矿说明书、资本全案及用户确认”以“2号矿说明书、资本全案及沟通确认记录”呈现。原稿“用户已确认结构，正式文件待提供”以“沟通中已确认拟议结构，正式文件待提供”呈现，未将用户沟通确认升级为正式文件验证。矿源合同及交付资料当前未提供原件；2号矿检测和试产资料待取得或披露；工程及分期资金预算已有一级科目，实施细项待补；股票、金条专项条款待明确；居间合作与5%权益协议待协议化。主要用途按策划稿保留。后续可将本表替换为真实资料索引，并在收到新资料后更新状态。没有展示伪造文件封面、审计印章或已审核标识。</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ns0:Relationships xmlns:ns0="http://schemas.openxmlformats.org/package/2006/relationships"><ns0:Relationship Type="http://schemas.openxmlformats.org/officeDocument/2006/relationships/slideMaster" Target="/ppt/slideMasters/slideMaster1.xml" Id="Ra41eb92bca404440" /></ns0:Relationships>
</file>

<file path=ppt/slideLayouts/_rels/slideLayout2.xml.rels><?xml version='1.0' encoding='utf-8'?>
<ns0:Relationships xmlns:ns0="http://schemas.openxmlformats.org/package/2006/relationships"><ns0:Relationship Type="http://schemas.openxmlformats.org/officeDocument/2006/relationships/slideMaster" Target="/ppt/slideMasters/slideMaster2.xml" Id="R5199321732944e5f" /></ns0:Relationships>
</file>

<file path=ppt/slideLayouts/_rels/slideLayout3.xml.rels><?xml version='1.0' encoding='utf-8'?>
<ns0:Relationships xmlns:ns0="http://schemas.openxmlformats.org/package/2006/relationships"><ns0:Relationship Type="http://schemas.openxmlformats.org/officeDocument/2006/relationships/slideMaster" Target="/ppt/slideMasters/slideMaster3.xml" Id="R0cfc9d766f4f491d" /></ns0:Relationships>
</file>

<file path=ppt/slideLayouts/_rels/slideLayout4.xml.rels><?xml version='1.0' encoding='utf-8'?>
<ns0:Relationships xmlns:ns0="http://schemas.openxmlformats.org/package/2006/relationships"><ns0:Relationship Type="http://schemas.openxmlformats.org/officeDocument/2006/relationships/slideMaster" Target="/ppt/slideMasters/slideMaster4.xml" Id="R7f4e9a266c2c4534" /></ns0:Relationships>
</file>

<file path=ppt/slideLayouts/_rels/slideLayout5.xml.rels><?xml version='1.0' encoding='utf-8'?>
<ns0:Relationships xmlns:ns0="http://schemas.openxmlformats.org/package/2006/relationships"><ns0:Relationship Type="http://schemas.openxmlformats.org/officeDocument/2006/relationships/slideMaster" Target="/ppt/slideMasters/slideMaster5.xml" Id="R73d2c17688dc4d76" /></ns0:Relationships>
</file>

<file path=ppt/slideLayouts/_rels/slideLayout6.xml.rels><?xml version='1.0' encoding='utf-8'?>
<ns0:Relationships xmlns:ns0="http://schemas.openxmlformats.org/package/2006/relationships"><ns0:Relationship Type="http://schemas.openxmlformats.org/officeDocument/2006/relationships/slideMaster" Target="/ppt/slideMasters/slideMaster6.xml" Id="Re05705b18c1c4253" /></ns0:Relationships>
</file>

<file path=ppt/slideLayouts/_rels/slideLayout7.xml.rels><?xml version='1.0' encoding='utf-8'?>
<ns0:Relationships xmlns:ns0="http://schemas.openxmlformats.org/package/2006/relationships"><ns0:Relationship Type="http://schemas.openxmlformats.org/officeDocument/2006/relationships/slideMaster" Target="/ppt/slideMasters/slideMaster7.xml" Id="R6532237ba2324694" /></ns0:Relationships>
</file>

<file path=ppt/slideLayouts/_rels/slideLayout8.xml.rels><?xml version='1.0' encoding='utf-8'?>
<ns0:Relationships xmlns:ns0="http://schemas.openxmlformats.org/package/2006/relationships"><ns0:Relationship Type="http://schemas.openxmlformats.org/officeDocument/2006/relationships/slideMaster" Target="/ppt/slideMasters/slideMaster8.xml" Id="Rb7919ae1c7a5473c" /></ns0:Relationships>
</file>

<file path=ppt/slideLayouts/_rels/slideLayout9.xml.rels><?xml version='1.0' encoding='utf-8'?>
<ns0:Relationships xmlns:ns0="http://schemas.openxmlformats.org/package/2006/relationships"><ns0:Relationship Type="http://schemas.openxmlformats.org/officeDocument/2006/relationships/slideMaster" Target="/ppt/slideMasters/slideMaster9.xml" Id="R7f1aaf62ec774270" /></ns0:Relationships>
</file>

<file path=ppt/slideLayouts/_rels/slideLayout10.xml.rels><?xml version='1.0' encoding='utf-8'?>
<ns0:Relationships xmlns:ns0="http://schemas.openxmlformats.org/package/2006/relationships"><ns0:Relationship Type="http://schemas.openxmlformats.org/officeDocument/2006/relationships/slideMaster" Target="/ppt/slideMasters/slideMaster10.xml" Id="Rfe37db58691e484c" /></ns0:Relationships>
</file>

<file path=ppt/slideLayouts/_rels/slideLayout11.xml.rels><?xml version='1.0' encoding='utf-8'?>
<ns0:Relationships xmlns:ns0="http://schemas.openxmlformats.org/package/2006/relationships"><ns0:Relationship Type="http://schemas.openxmlformats.org/officeDocument/2006/relationships/slideMaster" Target="/ppt/slideMasters/slideMaster11.xml" Id="Raee0f26cf1bc4ef3" /></ns0:Relationships>
</file>

<file path=ppt/slideLayouts/_rels/slideLayout12.xml.rels><?xml version='1.0' encoding='utf-8'?>
<ns0:Relationships xmlns:ns0="http://schemas.openxmlformats.org/package/2006/relationships"><ns0:Relationship Type="http://schemas.openxmlformats.org/officeDocument/2006/relationships/slideMaster" Target="/ppt/slideMasters/slideMaster12.xml" Id="Rf21ee5c783e44ad6" /></ns0:Relationships>
</file>

<file path=ppt/slideLayouts/_rels/slideLayout13.xml.rels><?xml version='1.0' encoding='utf-8'?>
<ns0:Relationships xmlns:ns0="http://schemas.openxmlformats.org/package/2006/relationships"><ns0:Relationship Type="http://schemas.openxmlformats.org/officeDocument/2006/relationships/slideMaster" Target="/ppt/slideMasters/slideMaster13.xml" Id="R5338c1aac9664f39" /></ns0:Relationships>
</file>

<file path=ppt/slideLayouts/_rels/slideLayout14.xml.rels><?xml version='1.0' encoding='utf-8'?>
<ns0:Relationships xmlns:ns0="http://schemas.openxmlformats.org/package/2006/relationships"><ns0:Relationship Type="http://schemas.openxmlformats.org/officeDocument/2006/relationships/slideMaster" Target="/ppt/slideMasters/slideMaster14.xml" Id="R5799ef0ecdd54963" /></ns0:Relationships>
</file>

<file path=ppt/slideLayouts/_rels/slideLayout15.xml.rels><?xml version='1.0' encoding='utf-8'?>
<ns0:Relationships xmlns:ns0="http://schemas.openxmlformats.org/package/2006/relationships"><ns0:Relationship Type="http://schemas.openxmlformats.org/officeDocument/2006/relationships/slideMaster" Target="/ppt/slideMasters/slideMaster15.xml" Id="R3fe41b1743d84b6e" /></ns0:Relationships>
</file>

<file path=ppt/slideLayouts/_rels/slideLayout16.xml.rels><?xml version='1.0' encoding='utf-8'?>
<ns0:Relationships xmlns:ns0="http://schemas.openxmlformats.org/package/2006/relationships"><ns0:Relationship Type="http://schemas.openxmlformats.org/officeDocument/2006/relationships/slideMaster" Target="/ppt/slideMasters/slideMaster16.xml" Id="R34f54d8439e24c69" /></ns0:Relationships>
</file>

<file path=ppt/slideLayouts/_rels/slideLayout17.xml.rels><?xml version='1.0' encoding='utf-8'?>
<ns0:Relationships xmlns:ns0="http://schemas.openxmlformats.org/package/2006/relationships"><ns0:Relationship Type="http://schemas.openxmlformats.org/officeDocument/2006/relationships/slideMaster" Target="/ppt/slideMasters/slideMaster17.xml" Id="R5e0aa0c365b242b3" /></ns0:Relationships>
</file>

<file path=ppt/slideLayouts/_rels/slideLayout18.xml.rels><?xml version='1.0' encoding='utf-8'?>
<ns0:Relationships xmlns:ns0="http://schemas.openxmlformats.org/package/2006/relationships"><ns0:Relationship Type="http://schemas.openxmlformats.org/officeDocument/2006/relationships/slideMaster" Target="/ppt/slideMasters/slideMaster18.xml" Id="R6f568e47453e4bad" /></ns0:Relationships>
</file>

<file path=ppt/slideLayouts/_rels/slideLayout19.xml.rels><?xml version='1.0' encoding='utf-8'?>
<ns0:Relationships xmlns:ns0="http://schemas.openxmlformats.org/package/2006/relationships"><ns0:Relationship Type="http://schemas.openxmlformats.org/officeDocument/2006/relationships/slideMaster" Target="/ppt/slideMasters/slideMaster19.xml" Id="R13240e67fe6b4a38" /></ns0:Relationships>
</file>

<file path=ppt/slideLayouts/_rels/slideLayout20.xml.rels><?xml version='1.0' encoding='utf-8'?>
<ns0:Relationships xmlns:ns0="http://schemas.openxmlformats.org/package/2006/relationships"><ns0:Relationship Type="http://schemas.openxmlformats.org/officeDocument/2006/relationships/slideMaster" Target="/ppt/slideMasters/slideMaster20.xml" Id="R4aa381f1d5954ab6" /></ns0:Relationships>
</file>

<file path=ppt/slideLayouts/_rels/slideLayout21.xml.rels><?xml version='1.0' encoding='utf-8'?>
<ns0:Relationships xmlns:ns0="http://schemas.openxmlformats.org/package/2006/relationships"><ns0:Relationship Type="http://schemas.openxmlformats.org/officeDocument/2006/relationships/slideMaster" Target="/ppt/slideMasters/slideMaster21.xml" Id="Rec58b0a1463f40ad" /></ns0:Relationships>
</file>

<file path=ppt/slideLayouts/_rels/slideLayout22.xml.rels><?xml version='1.0' encoding='utf-8'?>
<ns0:Relationships xmlns:ns0="http://schemas.openxmlformats.org/package/2006/relationships"><ns0:Relationship Type="http://schemas.openxmlformats.org/officeDocument/2006/relationships/slideMaster" Target="/ppt/slideMasters/slideMaster22.xml" Id="Rd0da33f3bdb34e1d" /></ns0:Relationships>
</file>

<file path=ppt/slideLayouts/_rels/slideLayout23.xml.rels><?xml version='1.0' encoding='utf-8'?>
<ns0:Relationships xmlns:ns0="http://schemas.openxmlformats.org/package/2006/relationships"><ns0:Relationship Type="http://schemas.openxmlformats.org/officeDocument/2006/relationships/slideMaster" Target="/ppt/slideMasters/slideMaster23.xml" Id="R63f98cf825c94e27" /></ns0: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3.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4.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5.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6.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8.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9.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0.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2.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3.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4.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5.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6.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7.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8.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19.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0.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2.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Layouts/slideLayout23.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ns0:Relationships xmlns:ns0="http://schemas.openxmlformats.org/package/2006/relationships"><ns0:Relationship Type="http://schemas.openxmlformats.org/officeDocument/2006/relationships/theme" Target="/ppt/slideMasters/theme/theme1.xml" Id="R8826c1c4e9854e71" /><ns0:Relationship Type="http://schemas.openxmlformats.org/officeDocument/2006/relationships/slideLayout" Target="/ppt/slideLayouts/slideLayout1.xml" Id="R2e51f1a99998445c" /></ns0:Relationships>
</file>

<file path=ppt/slideMasters/_rels/slideMaster2.xml.rels><?xml version='1.0' encoding='utf-8'?>
<ns0:Relationships xmlns:ns0="http://schemas.openxmlformats.org/package/2006/relationships"><ns0:Relationship Type="http://schemas.openxmlformats.org/officeDocument/2006/relationships/theme" Target="/ppt/slideMasters/theme/theme2.xml" Id="R7235311e94ce43e5" /><ns0:Relationship Type="http://schemas.openxmlformats.org/officeDocument/2006/relationships/slideLayout" Target="/ppt/slideLayouts/slideLayout2.xml" Id="R02c589ae71fa4b93" /></ns0:Relationships>
</file>

<file path=ppt/slideMasters/_rels/slideMaster3.xml.rels><?xml version='1.0' encoding='utf-8'?>
<ns0:Relationships xmlns:ns0="http://schemas.openxmlformats.org/package/2006/relationships"><ns0:Relationship Type="http://schemas.openxmlformats.org/officeDocument/2006/relationships/theme" Target="/ppt/slideMasters/theme/theme3.xml" Id="R0c3fb7b14c5c450e" /><ns0:Relationship Type="http://schemas.openxmlformats.org/officeDocument/2006/relationships/slideLayout" Target="/ppt/slideLayouts/slideLayout3.xml" Id="R1c0f278d679244f2" /></ns0:Relationships>
</file>

<file path=ppt/slideMasters/_rels/slideMaster4.xml.rels><?xml version='1.0' encoding='utf-8'?>
<ns0:Relationships xmlns:ns0="http://schemas.openxmlformats.org/package/2006/relationships"><ns0:Relationship Type="http://schemas.openxmlformats.org/officeDocument/2006/relationships/theme" Target="/ppt/slideMasters/theme/theme4.xml" Id="R5c4345725a7a4be7" /><ns0:Relationship Type="http://schemas.openxmlformats.org/officeDocument/2006/relationships/slideLayout" Target="/ppt/slideLayouts/slideLayout4.xml" Id="Ra44d2ce982ea4461" /></ns0:Relationships>
</file>

<file path=ppt/slideMasters/_rels/slideMaster5.xml.rels><?xml version='1.0' encoding='utf-8'?>
<ns0:Relationships xmlns:ns0="http://schemas.openxmlformats.org/package/2006/relationships"><ns0:Relationship Type="http://schemas.openxmlformats.org/officeDocument/2006/relationships/theme" Target="/ppt/slideMasters/theme/theme5.xml" Id="Rad21032bcda142be" /><ns0:Relationship Type="http://schemas.openxmlformats.org/officeDocument/2006/relationships/slideLayout" Target="/ppt/slideLayouts/slideLayout5.xml" Id="R89e609b6384745d2" /></ns0:Relationships>
</file>

<file path=ppt/slideMasters/_rels/slideMaster6.xml.rels><?xml version='1.0' encoding='utf-8'?>
<ns0:Relationships xmlns:ns0="http://schemas.openxmlformats.org/package/2006/relationships"><ns0:Relationship Type="http://schemas.openxmlformats.org/officeDocument/2006/relationships/theme" Target="/ppt/slideMasters/theme/theme6.xml" Id="Rd77403d8d3c14d7a" /><ns0:Relationship Type="http://schemas.openxmlformats.org/officeDocument/2006/relationships/slideLayout" Target="/ppt/slideLayouts/slideLayout6.xml" Id="Ra4d0491bc758417d" /></ns0:Relationships>
</file>

<file path=ppt/slideMasters/_rels/slideMaster7.xml.rels><?xml version='1.0' encoding='utf-8'?>
<ns0:Relationships xmlns:ns0="http://schemas.openxmlformats.org/package/2006/relationships"><ns0:Relationship Type="http://schemas.openxmlformats.org/officeDocument/2006/relationships/theme" Target="/ppt/slideMasters/theme/theme7.xml" Id="R27c166c8acf44680" /><ns0:Relationship Type="http://schemas.openxmlformats.org/officeDocument/2006/relationships/slideLayout" Target="/ppt/slideLayouts/slideLayout7.xml" Id="Rdfe373c31419449c" /></ns0:Relationships>
</file>

<file path=ppt/slideMasters/_rels/slideMaster8.xml.rels><?xml version='1.0' encoding='utf-8'?>
<ns0:Relationships xmlns:ns0="http://schemas.openxmlformats.org/package/2006/relationships"><ns0:Relationship Type="http://schemas.openxmlformats.org/officeDocument/2006/relationships/theme" Target="/ppt/slideMasters/theme/theme8.xml" Id="R81157a8238c54635" /><ns0:Relationship Type="http://schemas.openxmlformats.org/officeDocument/2006/relationships/slideLayout" Target="/ppt/slideLayouts/slideLayout8.xml" Id="Ra107651c265f49f4" /></ns0:Relationships>
</file>

<file path=ppt/slideMasters/_rels/slideMaster9.xml.rels><?xml version='1.0' encoding='utf-8'?>
<ns0:Relationships xmlns:ns0="http://schemas.openxmlformats.org/package/2006/relationships"><ns0:Relationship Type="http://schemas.openxmlformats.org/officeDocument/2006/relationships/theme" Target="/ppt/slideMasters/theme/theme9.xml" Id="Rcfbd3054ab4e48ad" /><ns0:Relationship Type="http://schemas.openxmlformats.org/officeDocument/2006/relationships/slideLayout" Target="/ppt/slideLayouts/slideLayout9.xml" Id="R4c310b4837d44a54" /></ns0:Relationships>
</file>

<file path=ppt/slideMasters/_rels/slideMaster10.xml.rels><?xml version='1.0' encoding='utf-8'?>
<ns0:Relationships xmlns:ns0="http://schemas.openxmlformats.org/package/2006/relationships"><ns0:Relationship Type="http://schemas.openxmlformats.org/officeDocument/2006/relationships/theme" Target="/ppt/slideMasters/theme/theme10.xml" Id="R76eded7e85a54450" /><ns0:Relationship Type="http://schemas.openxmlformats.org/officeDocument/2006/relationships/slideLayout" Target="/ppt/slideLayouts/slideLayout10.xml" Id="R34f65572b7694e17" /></ns0:Relationships>
</file>

<file path=ppt/slideMasters/_rels/slideMaster11.xml.rels><?xml version='1.0' encoding='utf-8'?>
<ns0:Relationships xmlns:ns0="http://schemas.openxmlformats.org/package/2006/relationships"><ns0:Relationship Type="http://schemas.openxmlformats.org/officeDocument/2006/relationships/theme" Target="/ppt/slideMasters/theme/theme11.xml" Id="R047edb44815148fc" /><ns0:Relationship Type="http://schemas.openxmlformats.org/officeDocument/2006/relationships/slideLayout" Target="/ppt/slideLayouts/slideLayout11.xml" Id="R7bde37d0d4004204" /></ns0:Relationships>
</file>

<file path=ppt/slideMasters/_rels/slideMaster12.xml.rels><?xml version='1.0' encoding='utf-8'?>
<ns0:Relationships xmlns:ns0="http://schemas.openxmlformats.org/package/2006/relationships"><ns0:Relationship Type="http://schemas.openxmlformats.org/officeDocument/2006/relationships/theme" Target="/ppt/slideMasters/theme/theme12.xml" Id="R28860a92cd3e4f4b" /><ns0:Relationship Type="http://schemas.openxmlformats.org/officeDocument/2006/relationships/slideLayout" Target="/ppt/slideLayouts/slideLayout12.xml" Id="Rb9713eb0c2a7421e" /></ns0:Relationships>
</file>

<file path=ppt/slideMasters/_rels/slideMaster13.xml.rels><?xml version='1.0' encoding='utf-8'?>
<ns0:Relationships xmlns:ns0="http://schemas.openxmlformats.org/package/2006/relationships"><ns0:Relationship Type="http://schemas.openxmlformats.org/officeDocument/2006/relationships/theme" Target="/ppt/slideMasters/theme/theme13.xml" Id="R5d53ffb6ceee4c52" /><ns0:Relationship Type="http://schemas.openxmlformats.org/officeDocument/2006/relationships/slideLayout" Target="/ppt/slideLayouts/slideLayout13.xml" Id="R1378930e55a74b66" /></ns0:Relationships>
</file>

<file path=ppt/slideMasters/_rels/slideMaster14.xml.rels><?xml version='1.0' encoding='utf-8'?>
<ns0:Relationships xmlns:ns0="http://schemas.openxmlformats.org/package/2006/relationships"><ns0:Relationship Type="http://schemas.openxmlformats.org/officeDocument/2006/relationships/theme" Target="/ppt/slideMasters/theme/theme14.xml" Id="Rad88466f7a424370" /><ns0:Relationship Type="http://schemas.openxmlformats.org/officeDocument/2006/relationships/slideLayout" Target="/ppt/slideLayouts/slideLayout14.xml" Id="Rf4814ecae37e47ee" /></ns0:Relationships>
</file>

<file path=ppt/slideMasters/_rels/slideMaster15.xml.rels><?xml version='1.0' encoding='utf-8'?>
<ns0:Relationships xmlns:ns0="http://schemas.openxmlformats.org/package/2006/relationships"><ns0:Relationship Type="http://schemas.openxmlformats.org/officeDocument/2006/relationships/theme" Target="/ppt/slideMasters/theme/theme15.xml" Id="R4a032607ee884286" /><ns0:Relationship Type="http://schemas.openxmlformats.org/officeDocument/2006/relationships/slideLayout" Target="/ppt/slideLayouts/slideLayout15.xml" Id="Rc3c9e8961c10442b" /></ns0:Relationships>
</file>

<file path=ppt/slideMasters/_rels/slideMaster16.xml.rels><?xml version='1.0' encoding='utf-8'?>
<ns0:Relationships xmlns:ns0="http://schemas.openxmlformats.org/package/2006/relationships"><ns0:Relationship Type="http://schemas.openxmlformats.org/officeDocument/2006/relationships/theme" Target="/ppt/slideMasters/theme/theme16.xml" Id="R7a39b508d8c84cef" /><ns0:Relationship Type="http://schemas.openxmlformats.org/officeDocument/2006/relationships/slideLayout" Target="/ppt/slideLayouts/slideLayout16.xml" Id="Ra24d89f9f74b4d9f" /></ns0:Relationships>
</file>

<file path=ppt/slideMasters/_rels/slideMaster17.xml.rels><?xml version='1.0' encoding='utf-8'?>
<ns0:Relationships xmlns:ns0="http://schemas.openxmlformats.org/package/2006/relationships"><ns0:Relationship Type="http://schemas.openxmlformats.org/officeDocument/2006/relationships/theme" Target="/ppt/slideMasters/theme/theme17.xml" Id="R7e2ed7b057094951" /><ns0:Relationship Type="http://schemas.openxmlformats.org/officeDocument/2006/relationships/slideLayout" Target="/ppt/slideLayouts/slideLayout17.xml" Id="R6d4754af473a4217" /></ns0:Relationships>
</file>

<file path=ppt/slideMasters/_rels/slideMaster18.xml.rels><?xml version='1.0' encoding='utf-8'?>
<ns0:Relationships xmlns:ns0="http://schemas.openxmlformats.org/package/2006/relationships"><ns0:Relationship Type="http://schemas.openxmlformats.org/officeDocument/2006/relationships/theme" Target="/ppt/slideMasters/theme/theme18.xml" Id="Rb7ecb948ea374e81" /><ns0:Relationship Type="http://schemas.openxmlformats.org/officeDocument/2006/relationships/slideLayout" Target="/ppt/slideLayouts/slideLayout18.xml" Id="R12465e8cbc264a8b" /></ns0:Relationships>
</file>

<file path=ppt/slideMasters/_rels/slideMaster19.xml.rels><?xml version='1.0' encoding='utf-8'?>
<ns0:Relationships xmlns:ns0="http://schemas.openxmlformats.org/package/2006/relationships"><ns0:Relationship Type="http://schemas.openxmlformats.org/officeDocument/2006/relationships/theme" Target="/ppt/slideMasters/theme/theme19.xml" Id="R54bfb9ad674f44d1" /><ns0:Relationship Type="http://schemas.openxmlformats.org/officeDocument/2006/relationships/slideLayout" Target="/ppt/slideLayouts/slideLayout19.xml" Id="R173ca62e5e8f4e42" /></ns0:Relationships>
</file>

<file path=ppt/slideMasters/_rels/slideMaster20.xml.rels><?xml version='1.0' encoding='utf-8'?>
<ns0:Relationships xmlns:ns0="http://schemas.openxmlformats.org/package/2006/relationships"><ns0:Relationship Type="http://schemas.openxmlformats.org/officeDocument/2006/relationships/theme" Target="/ppt/slideMasters/theme/theme20.xml" Id="Rfd56d549eec44a6a" /><ns0:Relationship Type="http://schemas.openxmlformats.org/officeDocument/2006/relationships/slideLayout" Target="/ppt/slideLayouts/slideLayout20.xml" Id="Rabc89957f4564cdf" /></ns0:Relationships>
</file>

<file path=ppt/slideMasters/_rels/slideMaster21.xml.rels><?xml version='1.0' encoding='utf-8'?>
<ns0:Relationships xmlns:ns0="http://schemas.openxmlformats.org/package/2006/relationships"><ns0:Relationship Type="http://schemas.openxmlformats.org/officeDocument/2006/relationships/theme" Target="/ppt/slideMasters/theme/theme21.xml" Id="R9cc6c9efbc274132" /><ns0:Relationship Type="http://schemas.openxmlformats.org/officeDocument/2006/relationships/slideLayout" Target="/ppt/slideLayouts/slideLayout21.xml" Id="R5223bf7c263e4f10" /></ns0:Relationships>
</file>

<file path=ppt/slideMasters/_rels/slideMaster22.xml.rels><?xml version='1.0' encoding='utf-8'?>
<ns0:Relationships xmlns:ns0="http://schemas.openxmlformats.org/package/2006/relationships"><ns0:Relationship Type="http://schemas.openxmlformats.org/officeDocument/2006/relationships/theme" Target="/ppt/slideMasters/theme/theme22.xml" Id="Rf6b3b8a7b4454aae" /><ns0:Relationship Type="http://schemas.openxmlformats.org/officeDocument/2006/relationships/slideLayout" Target="/ppt/slideLayouts/slideLayout22.xml" Id="R4535140ae5414168" /></ns0:Relationships>
</file>

<file path=ppt/slideMasters/_rels/slideMaster23.xml.rels><?xml version='1.0' encoding='utf-8'?>
<ns0:Relationships xmlns:ns0="http://schemas.openxmlformats.org/package/2006/relationships"><ns0:Relationship Type="http://schemas.openxmlformats.org/officeDocument/2006/relationships/theme" Target="/ppt/slideMasters/theme/theme23.xml" Id="R279461795d7e4fcf" /><ns0:Relationship Type="http://schemas.openxmlformats.org/officeDocument/2006/relationships/slideLayout" Target="/ppt/slideLayouts/slideLayout23.xml" Id="R35056595eea14c73" /></ns0: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51f1a99998445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2c589ae71fa4b9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3.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0f278d679244f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4.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44d2ce982ea446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5.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9e609b6384745d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6.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4d0491bc758417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7.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fe373c31419449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8.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107651c265f49f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9.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310b4837d44a5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0.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f65572b7694e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bde37d0d400420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2.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713eb0c2a7421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3.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378930e55a74b6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4.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4814ecae37e47e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5.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3c9e8961c1044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6.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4d89f9f74b4d9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7.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d4754af473a42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8.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2465e8cbc264a8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9.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73ca62e5e8f4e4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0.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bc89957f4564cd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223bf7c263e4f1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2.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35140ae541416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23.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5056595eea14c7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1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theme2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1.xml" Id="Rb14227309abb455d" /><ns0:Relationship Type="http://schemas.openxmlformats.org/officeDocument/2006/relationships/image" Target="/ppt/media/image_m1.png" Id="R1fdba7508cdc40d5" /><ns0:Relationship Type="http://schemas.openxmlformats.org/officeDocument/2006/relationships/notesSlide" Target="/ppt/notesSlides/notesSlide1.xml" Id="Re9ccf519873b4e90"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2.xml" Id="R472335a741514064" /><ns0:Relationship Type="http://schemas.openxmlformats.org/officeDocument/2006/relationships/notesSlide" Target="/ppt/notesSlides/notesSlide2.xml" Id="Rc43ff1272c954571"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3.xml" Id="R6b61a7d0c5cc4ddc" /><ns0:Relationship Type="http://schemas.openxmlformats.org/officeDocument/2006/relationships/notesSlide" Target="/ppt/notesSlides/notesSlide3.xml" Id="Rf09f6f3a66534e30"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4.xml" Id="Rcff0b39fde1c4502" /><ns0:Relationship Type="http://schemas.openxmlformats.org/officeDocument/2006/relationships/notesSlide" Target="/ppt/notesSlides/notesSlide4.xml" Id="R4c17c25242b24958"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5.xml" Id="Rc256bca666734f73" /><ns0:Relationship Type="http://schemas.openxmlformats.org/officeDocument/2006/relationships/notesSlide" Target="/ppt/notesSlides/notesSlide5.xml" Id="R1207cfa3fd9641de"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6.xml" Id="R0b6cbb021a0b4caa" /><ns0:Relationship Type="http://schemas.openxmlformats.org/officeDocument/2006/relationships/notesSlide" Target="/ppt/notesSlides/notesSlide6.xml" Id="R32f78dceebec4f04"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7.xml" Id="R9d4e7a9dc9e24b9a" /><ns0:Relationship Type="http://schemas.openxmlformats.org/officeDocument/2006/relationships/notesSlide" Target="/ppt/notesSlides/notesSlide7.xml" Id="R097f12f5c24f4545"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8.xml" Id="Rb7878b6b362b4872" /><ns0:Relationship Type="http://schemas.openxmlformats.org/officeDocument/2006/relationships/notesSlide" Target="/ppt/notesSlides/notesSlide8.xml" Id="R8765b2f77c6e4b88"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9.xml" Id="Rbefd1f98efe34ecc" /><ns0:Relationship Type="http://schemas.openxmlformats.org/officeDocument/2006/relationships/notesSlide" Target="/ppt/notesSlides/notesSlide9.xml" Id="R31586cd6363d4ee8"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10.xml" Id="Ra66b10aec33046d9" /><ns0:Relationship Type="http://schemas.openxmlformats.org/officeDocument/2006/relationships/chart" Target="/ppt/slides/charts/chart1.xml" Id="Ra76dad22c0d24413" /><ns0:Relationship Type="http://schemas.openxmlformats.org/officeDocument/2006/relationships/notesSlide" Target="/ppt/notesSlides/notesSlide10.xml" Id="R0b8888b3c8f44820"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11.xml" Id="Rb00c0c4b2c42473d" /><ns0:Relationship Type="http://schemas.openxmlformats.org/officeDocument/2006/relationships/notesSlide" Target="/ppt/notesSlides/notesSlide11.xml" Id="R08e66ff9aeaf4c88"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2.xml" Id="R1ecd169c663c4dee" /><ns0:Relationship Type="http://schemas.openxmlformats.org/officeDocument/2006/relationships/notesSlide" Target="/ppt/notesSlides/notesSlide12.xml" Id="R13b489477a9f4e90"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13.xml" Id="R4990536e42e3428f" /><ns0:Relationship Type="http://schemas.openxmlformats.org/officeDocument/2006/relationships/chart" Target="/ppt/slides/charts/chart2.xml" Id="Rddc7d711c6e244e6" /><ns0:Relationship Type="http://schemas.openxmlformats.org/officeDocument/2006/relationships/notesSlide" Target="/ppt/notesSlides/notesSlide13.xml" Id="R3e13ffe3b64644ac"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14.xml" Id="Rc71e305bb86a43c4" /><ns0:Relationship Type="http://schemas.openxmlformats.org/officeDocument/2006/relationships/notesSlide" Target="/ppt/notesSlides/notesSlide14.xml" Id="R7fe149be379647ed"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15.xml" Id="Rdcbae70e4b39407a" /><ns0:Relationship Type="http://schemas.openxmlformats.org/officeDocument/2006/relationships/image" Target="/ppt/media/image_m15.png" Id="Ra0f2342a52164913" /><ns0:Relationship Type="http://schemas.openxmlformats.org/officeDocument/2006/relationships/notesSlide" Target="/ppt/notesSlides/notesSlide15.xml" Id="R19821a7c15024a2c"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16.xml" Id="Rd3aaf0a2f9714697" /><ns0:Relationship Type="http://schemas.openxmlformats.org/officeDocument/2006/relationships/notesSlide" Target="/ppt/notesSlides/notesSlide16.xml" Id="R4a0c816d6d184bae"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7.xml" Id="Rbe8dc36f447b459b" /><ns0:Relationship Type="http://schemas.openxmlformats.org/officeDocument/2006/relationships/notesSlide" Target="/ppt/notesSlides/notesSlide17.xml" Id="Rb985fa64d0174e8f"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18.xml" Id="Ra1d6a4f0af32466b" /><ns0:Relationship Type="http://schemas.openxmlformats.org/officeDocument/2006/relationships/notesSlide" Target="/ppt/notesSlides/notesSlide18.xml" Id="Rad45a80e2c72480e"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9.xml" Id="R029a863bae684d42" /><ns0:Relationship Type="http://schemas.openxmlformats.org/officeDocument/2006/relationships/notesSlide" Target="/ppt/notesSlides/notesSlide19.xml" Id="R9854359eb48c45af"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20.xml" Id="Rc551fb8f4f9a4f01" /><ns0:Relationship Type="http://schemas.openxmlformats.org/officeDocument/2006/relationships/notesSlide" Target="/ppt/notesSlides/notesSlide20.xml" Id="R96e11b33f4bf4f61"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21.xml" Id="Redab2bcf26424fe0" /><ns0:Relationship Type="http://schemas.openxmlformats.org/officeDocument/2006/relationships/notesSlide" Target="/ppt/notesSlides/notesSlide21.xml" Id="Rd42b14d303814c87"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22.xml" Id="R962a66bc11c147f0" /><ns0:Relationship Type="http://schemas.openxmlformats.org/officeDocument/2006/relationships/notesSlide" Target="/ppt/notesSlides/notesSlide22.xml" Id="R0e386d9d4d164332"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23.xml" Id="R52dc3fc120a14414" /><ns0:Relationship Type="http://schemas.openxmlformats.org/officeDocument/2006/relationships/notesSlide" Target="/ppt/notesSlides/notesSlide23.xml" Id="Re8152d9d9e134682" /></ns0:Relationships>
</file>

<file path=ppt/slides/charts/_rels/chart1.xml.rels><?xml version='1.0' encoding='utf-8'?>
<ns0:Relationships xmlns:ns0="http://schemas.openxmlformats.org/package/2006/relationships"><ns0:Relationship Id="rIdChartSnapshot1" Type="http://schemas.openxmlformats.org/officeDocument/2006/relationships/package" Target="/ppt/embeddings/chart-data-snapshot-001_m10.xlsx" /></ns0:Relationships>
</file>

<file path=ppt/slides/charts/_rels/chart2.xml.rels><?xml version='1.0' encoding='utf-8'?>
<ns0:Relationships xmlns:ns0="http://schemas.openxmlformats.org/package/2006/relationships"><ns0:Relationship Id="rIdChartSnapshot1" Type="http://schemas.openxmlformats.org/officeDocument/2006/relationships/package" Target="/ppt/embeddings/chart-data-snapshot-001_m13.xlsx" /></ns0: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预算金额（万元）</c:v>
          </c:tx>
          <c:spPr>
            <a:solidFill xmlns:a="http://schemas.openxmlformats.org/drawingml/2006/main">
              <a:srgbClr val="102A49"/>
            </a:solidFill>
            <a:ln xmlns:a="http://schemas.openxmlformats.org/drawingml/2006/main" w="0">
              <a:noFill/>
            </a:ln>
          </c:spPr>
          <c:dPt>
            <c:idx val="0"/>
            <c:invertIfNegative val="0"/>
            <c:spPr>
              <a:solidFill xmlns:a="http://schemas.openxmlformats.org/drawingml/2006/main">
                <a:srgbClr val="102A49"/>
              </a:solidFill>
              <a:ln xmlns:a="http://schemas.openxmlformats.org/drawingml/2006/main" w="0">
                <a:noFill/>
              </a:ln>
            </c:spPr>
          </c:dPt>
          <c:dPt>
            <c:idx val="1"/>
            <c:invertIfNegative val="0"/>
            <c:spPr>
              <a:solidFill xmlns:a="http://schemas.openxmlformats.org/drawingml/2006/main">
                <a:srgbClr val="102A49"/>
              </a:solidFill>
              <a:ln xmlns:a="http://schemas.openxmlformats.org/drawingml/2006/main" w="0">
                <a:noFill/>
              </a:ln>
            </c:spPr>
          </c:dPt>
          <c:dPt>
            <c:idx val="2"/>
            <c:invertIfNegative val="0"/>
            <c:spPr>
              <a:solidFill xmlns:a="http://schemas.openxmlformats.org/drawingml/2006/main">
                <a:srgbClr val="102A49"/>
              </a:solidFill>
              <a:ln xmlns:a="http://schemas.openxmlformats.org/drawingml/2006/main" w="0">
                <a:noFill/>
              </a:ln>
            </c:spPr>
          </c:dPt>
          <c:dPt>
            <c:idx val="3"/>
            <c:invertIfNegative val="0"/>
            <c:spPr>
              <a:solidFill xmlns:a="http://schemas.openxmlformats.org/drawingml/2006/main">
                <a:srgbClr val="102A49"/>
              </a:solidFill>
              <a:ln xmlns:a="http://schemas.openxmlformats.org/drawingml/2006/main" w="0">
                <a:noFill/>
              </a:ln>
            </c:spPr>
          </c:dPt>
          <c:dPt>
            <c:idx val="4"/>
            <c:invertIfNegative val="0"/>
            <c:spPr>
              <a:solidFill xmlns:a="http://schemas.openxmlformats.org/drawingml/2006/main">
                <a:srgbClr val="B58A32"/>
              </a:solidFill>
              <a:ln xmlns:a="http://schemas.openxmlformats.org/drawingml/2006/main" w="0">
                <a:noFill/>
              </a:ln>
            </c:spPr>
          </c:dPt>
          <c:dPt>
            <c:idx val="5"/>
            <c:invertIfNegative val="0"/>
            <c:spPr>
              <a:solidFill xmlns:a="http://schemas.openxmlformats.org/drawingml/2006/main">
                <a:srgbClr val="102A49"/>
              </a:solidFill>
              <a:ln xmlns:a="http://schemas.openxmlformats.org/drawingml/2006/main" w="0">
                <a:noFill/>
              </a:ln>
            </c:spPr>
          </c:dPt>
          <c:dLbls>
            <c:dLbl>
              <c:idx val="0"/>
              <c:tx>
                <c:rich>
                  <a:bodyPr xmlns:a="http://schemas.openxmlformats.org/drawingml/2006/main"/>
                  <a:lstStyle xmlns:a="http://schemas.openxmlformats.org/drawingml/2006/main"/>
                  <a:p xmlns:a="http://schemas.openxmlformats.org/drawingml/2006/main">
                    <a:r>
                      <a:rPr sz="1725" b="1">
                        <a:solidFill>
                          <a:srgbClr val="102A49"/>
                        </a:solidFill>
                        <a:latin typeface="Heiti TC"/>
                        <a:ea typeface="Heiti TC"/>
                        <a:cs typeface="Heiti TC"/>
                      </a:rPr>
                      <a:t>300万元  7.5%</a:t>
                    </a:r>
                  </a:p>
                </c:rich>
              </c:tx>
              <c:txPr>
                <a:bodyPr xmlns:a="http://schemas.openxmlformats.org/drawingml/2006/main" anchorCtr="1"/>
                <a:lstStyle xmlns:a="http://schemas.openxmlformats.org/drawingml/2006/main"/>
                <a:p xmlns:a="http://schemas.openxmlformats.org/drawingml/2006/main">
                  <a:pPr>
                    <a:defRPr sz="1725" b="1">
                      <a:solidFill>
                        <a:srgbClr val="102A49"/>
                      </a:solidFill>
                      <a:latin typeface="Heiti TC"/>
                      <a:ea typeface="Heiti TC"/>
                      <a:cs typeface="Heiti TC"/>
                    </a:defRPr>
                  </a:pPr>
                </a:p>
              </c:txPr>
              <c:dLblPos val="outEnd"/>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725" b="1">
                        <a:solidFill>
                          <a:srgbClr val="102A49"/>
                        </a:solidFill>
                        <a:latin typeface="Heiti TC"/>
                        <a:ea typeface="Heiti TC"/>
                        <a:cs typeface="Heiti TC"/>
                      </a:rPr>
                      <a:t>500万元  12.5%</a:t>
                    </a:r>
                  </a:p>
                </c:rich>
              </c:tx>
              <c:txPr>
                <a:bodyPr xmlns:a="http://schemas.openxmlformats.org/drawingml/2006/main" anchorCtr="1"/>
                <a:lstStyle xmlns:a="http://schemas.openxmlformats.org/drawingml/2006/main"/>
                <a:p xmlns:a="http://schemas.openxmlformats.org/drawingml/2006/main">
                  <a:pPr>
                    <a:defRPr sz="1725" b="1">
                      <a:solidFill>
                        <a:srgbClr val="102A49"/>
                      </a:solidFill>
                      <a:latin typeface="Heiti TC"/>
                      <a:ea typeface="Heiti TC"/>
                      <a:cs typeface="Heiti TC"/>
                    </a:defRPr>
                  </a:pPr>
                </a:p>
              </c:txPr>
              <c:dLblPos val="outEnd"/>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725" b="1">
                        <a:solidFill>
                          <a:srgbClr val="102A49"/>
                        </a:solidFill>
                        <a:latin typeface="Heiti TC"/>
                        <a:ea typeface="Heiti TC"/>
                        <a:cs typeface="Heiti TC"/>
                      </a:rPr>
                      <a:t>400万元  10.0%</a:t>
                    </a:r>
                  </a:p>
                </c:rich>
              </c:tx>
              <c:txPr>
                <a:bodyPr xmlns:a="http://schemas.openxmlformats.org/drawingml/2006/main" anchorCtr="1"/>
                <a:lstStyle xmlns:a="http://schemas.openxmlformats.org/drawingml/2006/main"/>
                <a:p xmlns:a="http://schemas.openxmlformats.org/drawingml/2006/main">
                  <a:pPr>
                    <a:defRPr sz="1725" b="1">
                      <a:solidFill>
                        <a:srgbClr val="102A49"/>
                      </a:solidFill>
                      <a:latin typeface="Heiti TC"/>
                      <a:ea typeface="Heiti TC"/>
                      <a:cs typeface="Heiti TC"/>
                    </a:defRPr>
                  </a:pPr>
                </a:p>
              </c:txPr>
              <c:dLblPos val="outEnd"/>
              <c:showLegendKey val="0"/>
              <c:showVal val="0"/>
              <c:showCatName val="0"/>
              <c:showSerName val="0"/>
              <c:showPercent val="0"/>
              <c:showBubbleSize val="0"/>
            </c:dLbl>
            <c:dLbl>
              <c:idx val="3"/>
              <c:tx>
                <c:rich>
                  <a:bodyPr xmlns:a="http://schemas.openxmlformats.org/drawingml/2006/main"/>
                  <a:lstStyle xmlns:a="http://schemas.openxmlformats.org/drawingml/2006/main"/>
                  <a:p xmlns:a="http://schemas.openxmlformats.org/drawingml/2006/main">
                    <a:r>
                      <a:rPr sz="1725" b="1">
                        <a:solidFill>
                          <a:srgbClr val="102A49"/>
                        </a:solidFill>
                        <a:latin typeface="Heiti TC"/>
                        <a:ea typeface="Heiti TC"/>
                        <a:cs typeface="Heiti TC"/>
                      </a:rPr>
                      <a:t>800万元  20.0%</a:t>
                    </a:r>
                  </a:p>
                </c:rich>
              </c:tx>
              <c:txPr>
                <a:bodyPr xmlns:a="http://schemas.openxmlformats.org/drawingml/2006/main" anchorCtr="1"/>
                <a:lstStyle xmlns:a="http://schemas.openxmlformats.org/drawingml/2006/main"/>
                <a:p xmlns:a="http://schemas.openxmlformats.org/drawingml/2006/main">
                  <a:pPr>
                    <a:defRPr sz="1725" b="1">
                      <a:solidFill>
                        <a:srgbClr val="102A49"/>
                      </a:solidFill>
                      <a:latin typeface="Heiti TC"/>
                      <a:ea typeface="Heiti TC"/>
                      <a:cs typeface="Heiti TC"/>
                    </a:defRPr>
                  </a:pPr>
                </a:p>
              </c:txPr>
              <c:dLblPos val="outEnd"/>
              <c:showLegendKey val="0"/>
              <c:showVal val="0"/>
              <c:showCatName val="0"/>
              <c:showSerName val="0"/>
              <c:showPercent val="0"/>
              <c:showBubbleSize val="0"/>
            </c:dLbl>
            <c:dLbl>
              <c:idx val="4"/>
              <c:tx>
                <c:rich>
                  <a:bodyPr xmlns:a="http://schemas.openxmlformats.org/drawingml/2006/main"/>
                  <a:lstStyle xmlns:a="http://schemas.openxmlformats.org/drawingml/2006/main"/>
                  <a:p xmlns:a="http://schemas.openxmlformats.org/drawingml/2006/main">
                    <a:r>
                      <a:rPr sz="1725" b="1">
                        <a:solidFill>
                          <a:srgbClr val="B58A32"/>
                        </a:solidFill>
                        <a:latin typeface="Heiti TC"/>
                        <a:ea typeface="Heiti TC"/>
                        <a:cs typeface="Heiti TC"/>
                      </a:rPr>
                      <a:t>1,500万元  37.5%</a:t>
                    </a:r>
                  </a:p>
                </c:rich>
              </c:tx>
              <c:txPr>
                <a:bodyPr xmlns:a="http://schemas.openxmlformats.org/drawingml/2006/main" anchorCtr="1"/>
                <a:lstStyle xmlns:a="http://schemas.openxmlformats.org/drawingml/2006/main"/>
                <a:p xmlns:a="http://schemas.openxmlformats.org/drawingml/2006/main">
                  <a:pPr>
                    <a:defRPr sz="1725" b="1">
                      <a:solidFill>
                        <a:srgbClr val="B58A32"/>
                      </a:solidFill>
                      <a:latin typeface="Heiti TC"/>
                      <a:ea typeface="Heiti TC"/>
                      <a:cs typeface="Heiti TC"/>
                    </a:defRPr>
                  </a:pPr>
                </a:p>
              </c:txPr>
              <c:dLblPos val="outEnd"/>
              <c:showLegendKey val="0"/>
              <c:showVal val="0"/>
              <c:showCatName val="0"/>
              <c:showSerName val="0"/>
              <c:showPercent val="0"/>
              <c:showBubbleSize val="0"/>
            </c:dLbl>
            <c:dLbl>
              <c:idx val="5"/>
              <c:tx>
                <c:rich>
                  <a:bodyPr xmlns:a="http://schemas.openxmlformats.org/drawingml/2006/main"/>
                  <a:lstStyle xmlns:a="http://schemas.openxmlformats.org/drawingml/2006/main"/>
                  <a:p xmlns:a="http://schemas.openxmlformats.org/drawingml/2006/main">
                    <a:r>
                      <a:rPr sz="1725" b="1">
                        <a:solidFill>
                          <a:srgbClr val="102A49"/>
                        </a:solidFill>
                        <a:latin typeface="Heiti TC"/>
                        <a:ea typeface="Heiti TC"/>
                        <a:cs typeface="Heiti TC"/>
                      </a:rPr>
                      <a:t>500万元  12.5%</a:t>
                    </a:r>
                  </a:p>
                </c:rich>
              </c:tx>
              <c:txPr>
                <a:bodyPr xmlns:a="http://schemas.openxmlformats.org/drawingml/2006/main" anchorCtr="1"/>
                <a:lstStyle xmlns:a="http://schemas.openxmlformats.org/drawingml/2006/main"/>
                <a:p xmlns:a="http://schemas.openxmlformats.org/drawingml/2006/main">
                  <a:pPr>
                    <a:defRPr sz="1725" b="1">
                      <a:solidFill>
                        <a:srgbClr val="102A49"/>
                      </a:solidFill>
                      <a:latin typeface="Heiti TC"/>
                      <a:ea typeface="Heiti TC"/>
                      <a:cs typeface="Heiti TC"/>
                    </a:defRPr>
                  </a:pPr>
                </a:p>
              </c:txPr>
              <c:dLblPos val="outEnd"/>
              <c:showLegendKey val="0"/>
              <c:showVal val="0"/>
              <c:showCatName val="0"/>
              <c:showSerName val="0"/>
              <c:showPercent val="0"/>
              <c:showBubbleSize val="0"/>
            </c:dLbl>
          </c:dLbls>
          <c:cat>
            <c:strRef>
              <c:f>'Chart Data'!$A$2:$A$7</c:f>
              <c:strCache>
                <c:ptCount val="6"/>
                <c:pt idx="0">
                  <c:v>备用金</c:v>
                </c:pt>
                <c:pt idx="1">
                  <c:v>综合运营资金</c:v>
                </c:pt>
                <c:pt idx="2">
                  <c:v>招待及顾问费用</c:v>
                </c:pt>
                <c:pt idx="3">
                  <c:v>融资居间佣金</c:v>
                </c:pt>
                <c:pt idx="4">
                  <c:v>新建生产线</c:v>
                </c:pt>
                <c:pt idx="5">
                  <c:v>锁矿款</c:v>
                </c:pt>
              </c:strCache>
            </c:strRef>
          </c:cat>
          <c:val>
            <c:numRef>
              <c:f>'Chart Data'!$B$2:$B$7</c:f>
              <c:numCache>
                <c:formatCode>#,##0</c:formatCode>
                <c:ptCount val="6"/>
                <c:pt idx="0">
                  <c:v>300</c:v>
                </c:pt>
                <c:pt idx="1">
                  <c:v>500</c:v>
                </c:pt>
                <c:pt idx="2">
                  <c:v>400</c:v>
                </c:pt>
                <c:pt idx="3">
                  <c:v>800</c:v>
                </c:pt>
                <c:pt idx="4">
                  <c:v>1500</c:v>
                </c:pt>
                <c:pt idx="5">
                  <c:v>500</c:v>
                </c:pt>
              </c:numCache>
            </c:numRef>
          </c:val>
        </c:ser>
        <c:dLbls>
          <c:txPr>
            <a:bodyPr xmlns:a="http://schemas.openxmlformats.org/drawingml/2006/main" anchorCtr="1"/>
            <a:lstStyle xmlns:a="http://schemas.openxmlformats.org/drawingml/2006/main"/>
            <a:p xmlns:a="http://schemas.openxmlformats.org/drawingml/2006/main">
              <a:pPr>
                <a:defRPr sz="1725" b="1">
                  <a:solidFill>
                    <a:srgbClr val="102A49"/>
                  </a:solidFill>
                  <a:latin typeface="Heiti TC"/>
                  <a:ea typeface="Heiti TC"/>
                  <a:cs typeface="Heiti TC"/>
                </a:defRPr>
              </a:pPr>
            </a:p>
          </c:txPr>
          <c:dLblPos val="outEnd"/>
          <c:showLegendKey val="0"/>
          <c:showVal val="1"/>
          <c:showCatName val="0"/>
          <c:showSerName val="0"/>
          <c:showPercent val="0"/>
          <c:showBubbleSize val="0"/>
          <c:showLeaderLines val="0"/>
        </c:dLbls>
        <c:gapWidth val="110"/>
        <c:axId val="48650112"/>
        <c:axId val="48672768"/>
      </c:barChart>
      <c:catAx>
        <c:axId val="48650112"/>
        <c:scaling>
          <c:orientation val="minMax"/>
        </c:scaling>
        <c:delete val="0"/>
        <c:axPos val="l"/>
        <c:numFmt formatCode="General"/>
        <c:majorTickMark val="none"/>
        <c:minorTickMark val="none"/>
        <c:tickLblPos val="nextTo"/>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725">
                <a:solidFill>
                  <a:srgbClr val="102A49"/>
                </a:solidFill>
                <a:latin typeface="Heiti TC"/>
                <a:ea typeface="Heiti TC"/>
                <a:cs typeface="Heiti TC"/>
              </a:defRPr>
            </a:pPr>
          </a:p>
        </c:txPr>
        <c:crossAx val="48672768"/>
      </c:catAx>
      <c:valAx>
        <c:axId val="48672768"/>
        <c:scaling>
          <c:orientation val="minMax"/>
          <c:max val="2400"/>
          <c:min val="0"/>
        </c:scaling>
        <c:delete val="0"/>
        <c:axPos val="b"/>
        <c:numFmt formatCode="#,##0"/>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725">
                <a:solidFill>
                  <a:srgbClr val="102A49"/>
                </a:solidFill>
                <a:latin typeface="Heiti TC"/>
                <a:ea typeface="Heiti TC"/>
                <a:cs typeface="Heiti TC"/>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bar"/>
        <c:grouping val="stacked"/>
        <c:varyColors val="0"/>
        <c:ser>
          <c:idx val="0"/>
          <c:order val="0"/>
          <c:tx>
            <c:v>标准投资人</c:v>
          </c:tx>
          <c:spPr>
            <a:solidFill xmlns:a="http://schemas.openxmlformats.org/drawingml/2006/main">
              <a:srgbClr val="B58A32"/>
            </a:solidFill>
            <a:ln xmlns:a="http://schemas.openxmlformats.org/drawingml/2006/main" w="0">
              <a:noFill/>
            </a:ln>
          </c:spPr>
          <c:dLbls>
            <c:dLbl>
              <c:idx val="0"/>
              <c:tx>
                <c:rich>
                  <a:bodyPr xmlns:a="http://schemas.openxmlformats.org/drawingml/2006/main"/>
                  <a:lstStyle xmlns:a="http://schemas.openxmlformats.org/drawingml/2006/main"/>
                  <a:p xmlns:a="http://schemas.openxmlformats.org/drawingml/2006/main">
                    <a:r>
                      <a:rPr sz="2250" b="1">
                        <a:solidFill>
                          <a:srgbClr val="FFFFFF"/>
                        </a:solidFill>
                        <a:latin typeface="Arial"/>
                        <a:ea typeface="Arial"/>
                        <a:cs typeface="Arial"/>
                      </a:rPr>
                      <a:t>30%</a:t>
                    </a:r>
                  </a:p>
                </c:rich>
              </c:tx>
              <c:txPr>
                <a:bodyPr xmlns:a="http://schemas.openxmlformats.org/drawingml/2006/main" anchorCtr="1"/>
                <a:lstStyle xmlns:a="http://schemas.openxmlformats.org/drawingml/2006/main"/>
                <a:p xmlns:a="http://schemas.openxmlformats.org/drawingml/2006/main">
                  <a:pPr>
                    <a:defRPr sz="2250" b="1">
                      <a:solidFill>
                        <a:srgbClr val="FFFFFF"/>
                      </a:solidFill>
                      <a:latin typeface="Arial"/>
                      <a:ea typeface="Arial"/>
                      <a:cs typeface="Arial"/>
                    </a:defRPr>
                  </a:pPr>
                </a:p>
              </c:txPr>
              <c:dLblPos val="ctr"/>
              <c:showLegendKey val="0"/>
              <c:showVal val="0"/>
              <c:showCatName val="0"/>
              <c:showSerName val="0"/>
              <c:showPercent val="0"/>
              <c:showBubbleSize val="0"/>
            </c:dLbl>
          </c:dLbls>
          <c:cat>
            <c:strRef>
              <c:f>'Chart Data'!$A$2:$A$2</c:f>
              <c:strCache>
                <c:ptCount val="1"/>
                <c:pt idx="0">
                  <c:v>项目利润</c:v>
                </c:pt>
              </c:strCache>
            </c:strRef>
          </c:cat>
          <c:val>
            <c:numRef>
              <c:f>'Chart Data'!$B$2:$B$2</c:f>
              <c:numCache>
                <c:formatCode>0%</c:formatCode>
                <c:ptCount val="1"/>
                <c:pt idx="0">
                  <c:v>0.3</c:v>
                </c:pt>
              </c:numCache>
            </c:numRef>
          </c:val>
        </c:ser>
        <c:ser>
          <c:idx val="1"/>
          <c:order val="1"/>
          <c:tx>
            <c:v>居间团队</c:v>
          </c:tx>
          <c:spPr>
            <a:solidFill xmlns:a="http://schemas.openxmlformats.org/drawingml/2006/main">
              <a:srgbClr val="8D9DAD"/>
            </a:solidFill>
            <a:ln xmlns:a="http://schemas.openxmlformats.org/drawingml/2006/main" w="0">
              <a:noFill/>
            </a:ln>
          </c:spPr>
          <c:dLbls>
            <c:dLbl>
              <c:idx val="0"/>
              <c:tx>
                <c:rich>
                  <a:bodyPr xmlns:a="http://schemas.openxmlformats.org/drawingml/2006/main"/>
                  <a:lstStyle xmlns:a="http://schemas.openxmlformats.org/drawingml/2006/main"/>
                  <a:p xmlns:a="http://schemas.openxmlformats.org/drawingml/2006/main">
                    <a:r>
                      <a:rPr sz="1275" b="1">
                        <a:solidFill>
                          <a:srgbClr val="FFFFFF"/>
                        </a:solidFill>
                        <a:latin typeface="Arial"/>
                        <a:ea typeface="Arial"/>
                        <a:cs typeface="Arial"/>
                      </a:rPr>
                      <a:t>5%</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Arial"/>
                      <a:ea typeface="Arial"/>
                      <a:cs typeface="Arial"/>
                    </a:defRPr>
                  </a:pPr>
                </a:p>
              </c:txPr>
              <c:dLblPos val="ctr"/>
              <c:showLegendKey val="0"/>
              <c:showVal val="0"/>
              <c:showCatName val="0"/>
              <c:showSerName val="0"/>
              <c:showPercent val="0"/>
              <c:showBubbleSize val="0"/>
            </c:dLbl>
          </c:dLbls>
          <c:cat>
            <c:strRef>
              <c:f>'Chart Data'!$C$2:$C$2</c:f>
              <c:strCache>
                <c:ptCount val="1"/>
                <c:pt idx="0">
                  <c:v>项目利润</c:v>
                </c:pt>
              </c:strCache>
            </c:strRef>
          </c:cat>
          <c:val>
            <c:numRef>
              <c:f>'Chart Data'!$D$2:$D$2</c:f>
              <c:numCache>
                <c:formatCode>0%</c:formatCode>
                <c:ptCount val="1"/>
                <c:pt idx="0">
                  <c:v>0.05</c:v>
                </c:pt>
              </c:numCache>
            </c:numRef>
          </c:val>
        </c:ser>
        <c:ser>
          <c:idx val="2"/>
          <c:order val="2"/>
          <c:tx>
            <c:v>公司</c:v>
          </c:tx>
          <c:spPr>
            <a:solidFill xmlns:a="http://schemas.openxmlformats.org/drawingml/2006/main">
              <a:srgbClr val="102A49"/>
            </a:solidFill>
            <a:ln xmlns:a="http://schemas.openxmlformats.org/drawingml/2006/main" w="0">
              <a:noFill/>
            </a:ln>
          </c:spPr>
          <c:dLbls>
            <c:dLbl>
              <c:idx val="0"/>
              <c:tx>
                <c:rich>
                  <a:bodyPr xmlns:a="http://schemas.openxmlformats.org/drawingml/2006/main"/>
                  <a:lstStyle xmlns:a="http://schemas.openxmlformats.org/drawingml/2006/main"/>
                  <a:p xmlns:a="http://schemas.openxmlformats.org/drawingml/2006/main">
                    <a:r>
                      <a:rPr sz="2250" b="1">
                        <a:solidFill>
                          <a:srgbClr val="FFFFFF"/>
                        </a:solidFill>
                        <a:latin typeface="Arial"/>
                        <a:ea typeface="Arial"/>
                        <a:cs typeface="Arial"/>
                      </a:rPr>
                      <a:t>65%</a:t>
                    </a:r>
                  </a:p>
                </c:rich>
              </c:tx>
              <c:txPr>
                <a:bodyPr xmlns:a="http://schemas.openxmlformats.org/drawingml/2006/main" anchorCtr="1"/>
                <a:lstStyle xmlns:a="http://schemas.openxmlformats.org/drawingml/2006/main"/>
                <a:p xmlns:a="http://schemas.openxmlformats.org/drawingml/2006/main">
                  <a:pPr>
                    <a:defRPr sz="2250" b="1">
                      <a:solidFill>
                        <a:srgbClr val="FFFFFF"/>
                      </a:solidFill>
                      <a:latin typeface="Arial"/>
                      <a:ea typeface="Arial"/>
                      <a:cs typeface="Arial"/>
                    </a:defRPr>
                  </a:pPr>
                </a:p>
              </c:txPr>
              <c:dLblPos val="ctr"/>
              <c:showLegendKey val="0"/>
              <c:showVal val="0"/>
              <c:showCatName val="0"/>
              <c:showSerName val="0"/>
              <c:showPercent val="0"/>
              <c:showBubbleSize val="0"/>
            </c:dLbl>
          </c:dLbls>
          <c:cat>
            <c:strRef>
              <c:f>'Chart Data'!$E$2:$E$2</c:f>
              <c:strCache>
                <c:ptCount val="1"/>
                <c:pt idx="0">
                  <c:v>项目利润</c:v>
                </c:pt>
              </c:strCache>
            </c:strRef>
          </c:cat>
          <c:val>
            <c:numRef>
              <c:f>'Chart Data'!$F$2:$F$2</c:f>
              <c:numCache>
                <c:formatCode>0%</c:formatCode>
                <c:ptCount val="1"/>
                <c:pt idx="0">
                  <c:v>0.65</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FFFFFF"/>
                  </a:solidFill>
                  <a:latin typeface="Arial"/>
                  <a:ea typeface="Arial"/>
                  <a:cs typeface="Arial"/>
                </a:defRPr>
              </a:pPr>
            </a:p>
          </c:txPr>
          <c:dLblPos val="ctr"/>
          <c:showLegendKey val="0"/>
          <c:showVal val="1"/>
          <c:showCatName val="0"/>
          <c:showSerName val="0"/>
          <c:showPercent val="0"/>
          <c:showBubbleSize val="0"/>
          <c:showLeaderLines val="0"/>
        </c:dLbls>
        <c:gapWidth val="0"/>
        <c:overlap val="100"/>
        <c:axId val="48650112"/>
        <c:axId val="48672768"/>
      </c:barChart>
      <c:catAx>
        <c:axId val="48650112"/>
        <c:scaling>
          <c:orientation val="minMax"/>
        </c:scaling>
        <c:delete val="0"/>
        <c:axPos val="l"/>
        <c:numFmt formatCode="General"/>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max val="1"/>
          <c:min val="0"/>
        </c:scaling>
        <c:delete val="0"/>
        <c:axPos val="b"/>
        <c:numFmt formatCode="0%"/>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A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fdba7508cdc40d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品牌名称_可编辑">
            <a:extLst xmlns:a="http://schemas.openxmlformats.org/drawingml/2006/main">
              <a:ext uri="{FF2B5EF4-FFF2-40B4-BE49-F238E27FC236}">
                <a16:creationId xmlns:a16="http://schemas.microsoft.com/office/drawing/2014/main" id="{EEF20CC0-AC02-4F13-8D52-D9A051F2AE48}"/>
              </a:ext>
            </a:extLst>
          </p:cNvPr>
          <p:cNvSpPr>
            <a:spLocks xmlns:a="http://schemas.openxmlformats.org/drawingml/2006/main" noGrp="1"/>
          </p:cNvSpPr>
          <p:nvPr/>
        </p:nvSpPr>
        <p:spPr>
          <a:xfrm xmlns:a="http://schemas.openxmlformats.org/drawingml/2006/main">
            <a:off x="704850" y="495300"/>
            <a:ext cx="2476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D7B66B"/>
                </a:solidFill>
                <a:latin typeface="Heiti TC"/>
                <a:ea typeface="Heiti TC"/>
                <a:cs typeface="Heiti TC"/>
              </a:defRPr>
            </a:pPr>
            <a:r>
              <a:rPr sz="2100" b="1">
                <a:solidFill>
                  <a:srgbClr val="D7B66B"/>
                </a:solidFill>
                <a:latin typeface="Heiti TC"/>
                <a:ea typeface="Heiti TC"/>
                <a:cs typeface="Heiti TC"/>
              </a:rPr>
              <a:t>黄金资本</a:t>
            </a:r>
          </a:p>
        </p:txBody>
      </p:sp>
      <p:sp>
        <p:nvSpPr>
          <p:cNvPr id="3" name="发行主体名称_可编辑">
            <a:extLst xmlns:a="http://schemas.openxmlformats.org/drawingml/2006/main">
              <a:ext uri="{FF2B5EF4-FFF2-40B4-BE49-F238E27FC236}">
                <a16:creationId xmlns:a16="http://schemas.microsoft.com/office/drawing/2014/main" id="{B9C050D1-154D-49FA-9D8C-72B43DBC772C}"/>
              </a:ext>
            </a:extLst>
          </p:cNvPr>
          <p:cNvSpPr>
            <a:spLocks xmlns:a="http://schemas.openxmlformats.org/drawingml/2006/main" noGrp="1"/>
          </p:cNvSpPr>
          <p:nvPr/>
        </p:nvSpPr>
        <p:spPr>
          <a:xfrm xmlns:a="http://schemas.openxmlformats.org/drawingml/2006/main">
            <a:off x="704850" y="914400"/>
            <a:ext cx="4572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B0BFCC"/>
                </a:solidFill>
                <a:latin typeface="Arial"/>
                <a:ea typeface="Arial"/>
                <a:cs typeface="Arial"/>
              </a:defRPr>
            </a:pPr>
            <a:r>
              <a:rPr sz="1425" b="0">
                <a:solidFill>
                  <a:srgbClr val="B0BFCC"/>
                </a:solidFill>
                <a:latin typeface="Arial"/>
                <a:ea typeface="Arial"/>
                <a:cs typeface="Arial"/>
              </a:rPr>
              <a:t>Defeng Solife Holdings Limited</a:t>
            </a:r>
          </a:p>
        </p:txBody>
      </p:sp>
      <p:sp>
        <p:nvSpPr>
          <p:cNvPr id="4" name="主标题第一行_可编辑">
            <a:extLst xmlns:a="http://schemas.openxmlformats.org/drawingml/2006/main">
              <a:ext uri="{FF2B5EF4-FFF2-40B4-BE49-F238E27FC236}">
                <a16:creationId xmlns:a16="http://schemas.microsoft.com/office/drawing/2014/main" id="{E0A52017-1B48-4D80-A8E2-6C769C570813}"/>
              </a:ext>
            </a:extLst>
          </p:cNvPr>
          <p:cNvSpPr>
            <a:spLocks xmlns:a="http://schemas.openxmlformats.org/drawingml/2006/main" noGrp="1"/>
          </p:cNvSpPr>
          <p:nvPr/>
        </p:nvSpPr>
        <p:spPr>
          <a:xfrm xmlns:a="http://schemas.openxmlformats.org/drawingml/2006/main">
            <a:off x="685800" y="2038350"/>
            <a:ext cx="62388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650" b="1">
                <a:solidFill>
                  <a:srgbClr val="F8F8F4"/>
                </a:solidFill>
                <a:latin typeface="Heiti TC"/>
                <a:ea typeface="Heiti TC"/>
                <a:cs typeface="Heiti TC"/>
              </a:defRPr>
            </a:pPr>
            <a:r>
              <a:rPr sz="4650" b="1">
                <a:solidFill>
                  <a:srgbClr val="F8F8F4"/>
                </a:solidFill>
                <a:latin typeface="Heiti TC"/>
                <a:ea typeface="Heiti TC"/>
                <a:cs typeface="Heiti TC"/>
              </a:rPr>
              <a:t>2号黄金尾矿项目</a:t>
            </a:r>
          </a:p>
        </p:txBody>
      </p:sp>
      <p:sp>
        <p:nvSpPr>
          <p:cNvPr id="5" name="主标题第二行_可编辑">
            <a:extLst xmlns:a="http://schemas.openxmlformats.org/drawingml/2006/main">
              <a:ext uri="{FF2B5EF4-FFF2-40B4-BE49-F238E27FC236}">
                <a16:creationId xmlns:a16="http://schemas.microsoft.com/office/drawing/2014/main" id="{0B9622EF-2AD3-463B-B44D-5C91A46FC175}"/>
              </a:ext>
            </a:extLst>
          </p:cNvPr>
          <p:cNvSpPr>
            <a:spLocks xmlns:a="http://schemas.openxmlformats.org/drawingml/2006/main" noGrp="1"/>
          </p:cNvSpPr>
          <p:nvPr/>
        </p:nvSpPr>
        <p:spPr>
          <a:xfrm xmlns:a="http://schemas.openxmlformats.org/drawingml/2006/main">
            <a:off x="685800" y="2800350"/>
            <a:ext cx="62388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650" b="1">
                <a:solidFill>
                  <a:srgbClr val="F8F8F4"/>
                </a:solidFill>
                <a:latin typeface="Heiti TC"/>
                <a:ea typeface="Heiti TC"/>
                <a:cs typeface="Heiti TC"/>
              </a:defRPr>
            </a:pPr>
            <a:r>
              <a:rPr sz="4650" b="1">
                <a:solidFill>
                  <a:srgbClr val="F8F8F4"/>
                </a:solidFill>
                <a:latin typeface="Heiti TC"/>
                <a:ea typeface="Heiti TC"/>
                <a:cs typeface="Heiti TC"/>
              </a:rPr>
              <a:t>融资居间合作方案</a:t>
            </a:r>
          </a:p>
        </p:txBody>
      </p:sp>
      <p:sp>
        <p:nvSpPr>
          <p:cNvPr id="6" name="项目副标题_可编辑">
            <a:extLst xmlns:a="http://schemas.openxmlformats.org/drawingml/2006/main">
              <a:ext uri="{FF2B5EF4-FFF2-40B4-BE49-F238E27FC236}">
                <a16:creationId xmlns:a16="http://schemas.microsoft.com/office/drawing/2014/main" id="{4A621EE7-38C5-4E98-8E28-F8C18A843C12}"/>
              </a:ext>
            </a:extLst>
          </p:cNvPr>
          <p:cNvSpPr>
            <a:spLocks xmlns:a="http://schemas.openxmlformats.org/drawingml/2006/main" noGrp="1"/>
          </p:cNvSpPr>
          <p:nvPr/>
        </p:nvSpPr>
        <p:spPr>
          <a:xfrm xmlns:a="http://schemas.openxmlformats.org/drawingml/2006/main">
            <a:off x="714375" y="3724275"/>
            <a:ext cx="59531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B9C8D6"/>
                </a:solidFill>
                <a:latin typeface="Heiti TC"/>
                <a:ea typeface="Heiti TC"/>
                <a:cs typeface="Heiti TC"/>
              </a:defRPr>
            </a:pPr>
            <a:r>
              <a:rPr sz="1950" b="0">
                <a:solidFill>
                  <a:srgbClr val="B9C8D6"/>
                </a:solidFill>
                <a:latin typeface="Heiti TC"/>
                <a:ea typeface="Heiti TC"/>
                <a:cs typeface="Heiti TC"/>
              </a:rPr>
              <a:t>湖南益阳安化黄金尾矿专项合作</a:t>
            </a:r>
          </a:p>
        </p:txBody>
      </p:sp>
      <p:sp>
        <p:nvSpPr>
          <p:cNvPr id="7" name="融资金额标签_可编辑">
            <a:extLst xmlns:a="http://schemas.openxmlformats.org/drawingml/2006/main">
              <a:ext uri="{FF2B5EF4-FFF2-40B4-BE49-F238E27FC236}">
                <a16:creationId xmlns:a16="http://schemas.microsoft.com/office/drawing/2014/main" id="{38B5DBE4-728E-4880-B128-4552ED6984AA}"/>
              </a:ext>
            </a:extLst>
          </p:cNvPr>
          <p:cNvSpPr>
            <a:spLocks xmlns:a="http://schemas.openxmlformats.org/drawingml/2006/main" noGrp="1"/>
          </p:cNvSpPr>
          <p:nvPr/>
        </p:nvSpPr>
        <p:spPr>
          <a:xfrm xmlns:a="http://schemas.openxmlformats.org/drawingml/2006/main">
            <a:off x="714375" y="4657725"/>
            <a:ext cx="352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B9C8D6"/>
                </a:solidFill>
                <a:latin typeface="Heiti TC"/>
                <a:ea typeface="Heiti TC"/>
                <a:cs typeface="Heiti TC"/>
              </a:defRPr>
            </a:pPr>
            <a:r>
              <a:rPr sz="1575" b="0">
                <a:solidFill>
                  <a:srgbClr val="B9C8D6"/>
                </a:solidFill>
                <a:latin typeface="Heiti TC"/>
                <a:ea typeface="Heiti TC"/>
                <a:cs typeface="Heiti TC"/>
              </a:rPr>
              <a:t>项目拟募集（人民币）</a:t>
            </a:r>
          </a:p>
        </p:txBody>
      </p:sp>
      <p:sp>
        <p:nvSpPr>
          <p:cNvPr id="8" name="募集金额_可编辑">
            <a:extLst xmlns:a="http://schemas.openxmlformats.org/drawingml/2006/main">
              <a:ext uri="{FF2B5EF4-FFF2-40B4-BE49-F238E27FC236}">
                <a16:creationId xmlns:a16="http://schemas.microsoft.com/office/drawing/2014/main" id="{DF101071-E336-4465-91F4-AA687515B1AC}"/>
              </a:ext>
            </a:extLst>
          </p:cNvPr>
          <p:cNvSpPr>
            <a:spLocks xmlns:a="http://schemas.openxmlformats.org/drawingml/2006/main" noGrp="1"/>
          </p:cNvSpPr>
          <p:nvPr/>
        </p:nvSpPr>
        <p:spPr>
          <a:xfrm xmlns:a="http://schemas.openxmlformats.org/drawingml/2006/main">
            <a:off x="676275" y="5038725"/>
            <a:ext cx="242887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250" b="0">
                <a:solidFill>
                  <a:srgbClr val="DCBA70"/>
                </a:solidFill>
                <a:latin typeface="Arial"/>
                <a:ea typeface="Arial"/>
                <a:cs typeface="Arial"/>
              </a:defRPr>
            </a:pPr>
            <a:r>
              <a:rPr sz="5250" b="0">
                <a:solidFill>
                  <a:srgbClr val="DCBA70"/>
                </a:solidFill>
                <a:latin typeface="Arial"/>
                <a:ea typeface="Arial"/>
                <a:cs typeface="Arial"/>
              </a:rPr>
              <a:t>4,000</a:t>
            </a:r>
          </a:p>
        </p:txBody>
      </p:sp>
      <p:sp>
        <p:nvSpPr>
          <p:cNvPr id="9" name="募集金额单位_可编辑">
            <a:extLst xmlns:a="http://schemas.openxmlformats.org/drawingml/2006/main">
              <a:ext uri="{FF2B5EF4-FFF2-40B4-BE49-F238E27FC236}">
                <a16:creationId xmlns:a16="http://schemas.microsoft.com/office/drawing/2014/main" id="{112A82E2-EA2F-4852-AC23-FDD5B4A1DBBA}"/>
              </a:ext>
            </a:extLst>
          </p:cNvPr>
          <p:cNvSpPr>
            <a:spLocks xmlns:a="http://schemas.openxmlformats.org/drawingml/2006/main" noGrp="1"/>
          </p:cNvSpPr>
          <p:nvPr/>
        </p:nvSpPr>
        <p:spPr>
          <a:xfrm xmlns:a="http://schemas.openxmlformats.org/drawingml/2006/main">
            <a:off x="2647950" y="5248275"/>
            <a:ext cx="904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0">
                <a:solidFill>
                  <a:srgbClr val="DCBA70"/>
                </a:solidFill>
                <a:latin typeface="Heiti TC"/>
                <a:ea typeface="Heiti TC"/>
                <a:cs typeface="Heiti TC"/>
              </a:defRPr>
            </a:pPr>
            <a:r>
              <a:rPr sz="2400" b="0">
                <a:solidFill>
                  <a:srgbClr val="DCBA70"/>
                </a:solidFill>
                <a:latin typeface="Heiti TC"/>
                <a:ea typeface="Heiti TC"/>
                <a:cs typeface="Heiti TC"/>
              </a:rPr>
              <a:t>万元</a:t>
            </a:r>
          </a:p>
        </p:txBody>
      </p:sp>
      <p:sp>
        <p:nvSpPr>
          <p:cNvPr id="10" name="材料用途_可编辑">
            <a:extLst xmlns:a="http://schemas.openxmlformats.org/drawingml/2006/main">
              <a:ext uri="{FF2B5EF4-FFF2-40B4-BE49-F238E27FC236}">
                <a16:creationId xmlns:a16="http://schemas.microsoft.com/office/drawing/2014/main" id="{5B3F499C-F9E7-4950-AB8B-5639FEA2D46E}"/>
              </a:ext>
            </a:extLst>
          </p:cNvPr>
          <p:cNvSpPr>
            <a:spLocks xmlns:a="http://schemas.openxmlformats.org/drawingml/2006/main" noGrp="1"/>
          </p:cNvSpPr>
          <p:nvPr/>
        </p:nvSpPr>
        <p:spPr>
          <a:xfrm xmlns:a="http://schemas.openxmlformats.org/drawingml/2006/main">
            <a:off x="714375" y="6229350"/>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A9BAC9"/>
                </a:solidFill>
                <a:latin typeface="Heiti TC"/>
                <a:ea typeface="Heiti TC"/>
                <a:cs typeface="Heiti TC"/>
              </a:defRPr>
            </a:pPr>
            <a:r>
              <a:rPr sz="1425" b="0">
                <a:solidFill>
                  <a:srgbClr val="A9BAC9"/>
                </a:solidFill>
                <a:latin typeface="Heiti TC"/>
                <a:ea typeface="Heiti TC"/>
                <a:cs typeface="Heiti TC"/>
              </a:rPr>
              <a:t>居间合作方定向沟通材料</a:t>
            </a:r>
          </a:p>
        </p:txBody>
      </p:sp>
      <p:sp>
        <p:nvSpPr>
          <p:cNvPr id="11" name="日期_可编辑">
            <a:extLst xmlns:a="http://schemas.openxmlformats.org/drawingml/2006/main">
              <a:ext uri="{FF2B5EF4-FFF2-40B4-BE49-F238E27FC236}">
                <a16:creationId xmlns:a16="http://schemas.microsoft.com/office/drawing/2014/main" id="{C0DBA48D-FC80-4E70-B798-224D788231B0}"/>
              </a:ext>
            </a:extLst>
          </p:cNvPr>
          <p:cNvSpPr>
            <a:spLocks xmlns:a="http://schemas.openxmlformats.org/drawingml/2006/main" noGrp="1"/>
          </p:cNvSpPr>
          <p:nvPr/>
        </p:nvSpPr>
        <p:spPr>
          <a:xfrm xmlns:a="http://schemas.openxmlformats.org/drawingml/2006/main">
            <a:off x="10191750" y="495300"/>
            <a:ext cx="1285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00" b="0">
                <a:solidFill>
                  <a:srgbClr val="B9C8D6"/>
                </a:solidFill>
                <a:latin typeface="Arial"/>
                <a:ea typeface="Arial"/>
                <a:cs typeface="Arial"/>
              </a:defRPr>
            </a:pPr>
            <a:r>
              <a:rPr sz="1500" b="0">
                <a:solidFill>
                  <a:srgbClr val="B9C8D6"/>
                </a:solidFill>
                <a:latin typeface="Arial"/>
                <a:ea typeface="Arial"/>
                <a:cs typeface="Arial"/>
              </a:rPr>
              <a:t>2026.09</a:t>
            </a:r>
          </a:p>
        </p:txBody>
      </p:sp>
      <p:sp>
        <p:nvSpPr>
          <p:cNvPr id="12" name="图片性质_可编辑">
            <a:extLst xmlns:a="http://schemas.openxmlformats.org/drawingml/2006/main">
              <a:ext uri="{FF2B5EF4-FFF2-40B4-BE49-F238E27FC236}">
                <a16:creationId xmlns:a16="http://schemas.microsoft.com/office/drawing/2014/main" id="{3B6BED6B-AF0F-4F44-9AA9-9BF10E2B68F0}"/>
              </a:ext>
            </a:extLst>
          </p:cNvPr>
          <p:cNvSpPr>
            <a:spLocks xmlns:a="http://schemas.openxmlformats.org/drawingml/2006/main" noGrp="1"/>
          </p:cNvSpPr>
          <p:nvPr/>
        </p:nvSpPr>
        <p:spPr>
          <a:xfrm xmlns:a="http://schemas.openxmlformats.org/drawingml/2006/main">
            <a:off x="9124950" y="6229350"/>
            <a:ext cx="2333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425" b="0">
                <a:solidFill>
                  <a:srgbClr val="A9BAC9"/>
                </a:solidFill>
                <a:latin typeface="Heiti TC"/>
                <a:ea typeface="Heiti TC"/>
                <a:cs typeface="Heiti TC"/>
              </a:defRPr>
            </a:pPr>
            <a:r>
              <a:rPr sz="1425" b="0">
                <a:solidFill>
                  <a:srgbClr val="A9BAC9"/>
                </a:solidFill>
                <a:latin typeface="Heiti TC"/>
                <a:ea typeface="Heiti TC"/>
                <a:cs typeface="Heiti TC"/>
              </a:rPr>
              <a:t>黄金板料视觉示意</a:t>
            </a:r>
          </a:p>
        </p:txBody>
      </p:sp>
    </p:spTree>
    <p:extLst>
      <p:ext uri="{BB962C8B-B14F-4D97-AF65-F5344CB8AC3E}">
        <p14:creationId xmlns:p14="http://schemas.microsoft.com/office/powerpoint/2010/main" val="189868779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1" name="页眉金线">
            <a:extLst xmlns:a="http://schemas.openxmlformats.org/drawingml/2006/main">
              <a:ext uri="{FF2B5EF4-FFF2-40B4-BE49-F238E27FC236}">
                <a16:creationId xmlns:a16="http://schemas.microsoft.com/office/drawing/2014/main" id="{C5634313-4057-466C-9D4A-24264DFDEBF4}"/>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蓝线">
            <a:extLst xmlns:a="http://schemas.openxmlformats.org/drawingml/2006/main">
              <a:ext uri="{FF2B5EF4-FFF2-40B4-BE49-F238E27FC236}">
                <a16:creationId xmlns:a16="http://schemas.microsoft.com/office/drawing/2014/main" id="{DC46F996-BEDA-413E-8835-9AB149556242}"/>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F5F1FEB9-AA17-49FA-B49F-9FE980F9A75B}"/>
              </a:ext>
            </a:extLst>
          </p:cNvPr>
          <p:cNvSpPr>
            <a:spLocks xmlns:a="http://schemas.openxmlformats.org/drawingml/2006/main" noGrp="1"/>
          </p:cNvSpPr>
          <p:nvPr/>
        </p:nvSpPr>
        <p:spPr>
          <a:xfrm xmlns:a="http://schemas.openxmlformats.org/drawingml/2006/main">
            <a:off x="685800" y="552450"/>
            <a:ext cx="5238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居间合作</a:t>
            </a:r>
          </a:p>
        </p:txBody>
      </p:sp>
      <p:sp>
        <p:nvSpPr>
          <p:cNvPr id="4" name="页码">
            <a:extLst xmlns:a="http://schemas.openxmlformats.org/drawingml/2006/main">
              <a:ext uri="{FF2B5EF4-FFF2-40B4-BE49-F238E27FC236}">
                <a16:creationId xmlns:a16="http://schemas.microsoft.com/office/drawing/2014/main" id="{3F1D2961-95D9-4DD3-8B64-73A99970D374}"/>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02</a:t>
            </a:r>
          </a:p>
        </p:txBody>
      </p:sp>
      <p:sp>
        <p:nvSpPr>
          <p:cNvPr id="5" name="页面标题">
            <a:extLst xmlns:a="http://schemas.openxmlformats.org/drawingml/2006/main">
              <a:ext uri="{FF2B5EF4-FFF2-40B4-BE49-F238E27FC236}">
                <a16:creationId xmlns:a16="http://schemas.microsoft.com/office/drawing/2014/main" id="{1097A85B-CFE5-4F4B-800F-F5E36FA3C733}"/>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本次居间合作机会</a:t>
            </a:r>
          </a:p>
        </p:txBody>
      </p:sp>
      <p:sp>
        <p:nvSpPr>
          <p:cNvPr id="6" name="标题分界">
            <a:extLst xmlns:a="http://schemas.openxmlformats.org/drawingml/2006/main">
              <a:ext uri="{FF2B5EF4-FFF2-40B4-BE49-F238E27FC236}">
                <a16:creationId xmlns:a16="http://schemas.microsoft.com/office/drawing/2014/main" id="{442CD313-4E28-47FA-9B3C-262896C69212}"/>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标的与投资人">
            <a:extLst xmlns:a="http://schemas.openxmlformats.org/drawingml/2006/main">
              <a:ext uri="{FF2B5EF4-FFF2-40B4-BE49-F238E27FC236}">
                <a16:creationId xmlns:a16="http://schemas.microsoft.com/office/drawing/2014/main" id="{21385F85-03DE-4DD9-B744-025564B1D662}"/>
              </a:ext>
            </a:extLst>
          </p:cNvPr>
          <p:cNvSpPr>
            <a:spLocks xmlns:a="http://schemas.openxmlformats.org/drawingml/2006/main" noGrp="1"/>
          </p:cNvSpPr>
          <p:nvPr/>
        </p:nvSpPr>
        <p:spPr>
          <a:xfrm xmlns:a="http://schemas.openxmlformats.org/drawingml/2006/main">
            <a:off x="685800" y="1809750"/>
            <a:ext cx="108204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以湖南益阳安化2号矿为标的，定向连接合格投资人</a:t>
            </a:r>
          </a:p>
        </p:txBody>
      </p:sp>
      <p:sp>
        <p:nvSpPr>
          <p:cNvPr id="8" name="公司责任边界">
            <a:extLst xmlns:a="http://schemas.openxmlformats.org/drawingml/2006/main">
              <a:ext uri="{FF2B5EF4-FFF2-40B4-BE49-F238E27FC236}">
                <a16:creationId xmlns:a16="http://schemas.microsoft.com/office/drawing/2014/main" id="{62C20261-B24C-4AE5-81B8-2EB9E8EDBEF1}"/>
              </a:ext>
            </a:extLst>
          </p:cNvPr>
          <p:cNvSpPr>
            <a:spLocks xmlns:a="http://schemas.openxmlformats.org/drawingml/2006/main" noGrp="1"/>
          </p:cNvSpPr>
          <p:nvPr/>
        </p:nvSpPr>
        <p:spPr>
          <a:xfrm xmlns:a="http://schemas.openxmlformats.org/drawingml/2006/main">
            <a:off x="704850" y="2571750"/>
            <a:ext cx="3067050" cy="2171700"/>
          </a:xfrm>
          <a:prstGeom xmlns:a="http://schemas.openxmlformats.org/drawingml/2006/main" prst="roundRect">
            <a:avLst>
              <a:gd name="adj" fmla="val 5263"/>
            </a:avLst>
          </a:prstGeom>
          <a:solidFill xmlns:a="http://schemas.openxmlformats.org/drawingml/2006/main">
            <a:srgbClr val="102A49"/>
          </a:solidFill>
          <a:ln xmlns:a="http://schemas.openxmlformats.org/drawingml/2006/main" w="11430">
            <a:solidFill>
              <a:srgbClr val="B58A32"/>
            </a:solidFill>
          </a:ln>
        </p:spPr>
      </p:sp>
      <p:sp>
        <p:nvSpPr>
          <p:cNvPr id="9" name="居间服务边界">
            <a:extLst xmlns:a="http://schemas.openxmlformats.org/drawingml/2006/main">
              <a:ext uri="{FF2B5EF4-FFF2-40B4-BE49-F238E27FC236}">
                <a16:creationId xmlns:a16="http://schemas.microsoft.com/office/drawing/2014/main" id="{2FECEB83-EC53-43D5-836E-B7F26FB4AA32}"/>
              </a:ext>
            </a:extLst>
          </p:cNvPr>
          <p:cNvSpPr>
            <a:spLocks xmlns:a="http://schemas.openxmlformats.org/drawingml/2006/main" noGrp="1"/>
          </p:cNvSpPr>
          <p:nvPr/>
        </p:nvSpPr>
        <p:spPr>
          <a:xfrm xmlns:a="http://schemas.openxmlformats.org/drawingml/2006/main">
            <a:off x="8420100" y="2571750"/>
            <a:ext cx="3067050" cy="2171700"/>
          </a:xfrm>
          <a:prstGeom xmlns:a="http://schemas.openxmlformats.org/drawingml/2006/main" prst="roundRect">
            <a:avLst>
              <a:gd name="adj" fmla="val 5263"/>
            </a:avLst>
          </a:prstGeom>
          <a:solidFill xmlns:a="http://schemas.openxmlformats.org/drawingml/2006/main">
            <a:srgbClr val="FAF7EF"/>
          </a:solidFill>
          <a:ln xmlns:a="http://schemas.openxmlformats.org/drawingml/2006/main" w="11430">
            <a:solidFill>
              <a:srgbClr val="B58A32"/>
            </a:solidFill>
          </a:ln>
        </p:spPr>
      </p:sp>
      <p:sp>
        <p:nvSpPr>
          <p:cNvPr id="10" name="共同募集目标节点">
            <a:extLst xmlns:a="http://schemas.openxmlformats.org/drawingml/2006/main">
              <a:ext uri="{FF2B5EF4-FFF2-40B4-BE49-F238E27FC236}">
                <a16:creationId xmlns:a16="http://schemas.microsoft.com/office/drawing/2014/main" id="{2694D530-E51A-4CB4-8750-BC4D036B53D7}"/>
              </a:ext>
            </a:extLst>
          </p:cNvPr>
          <p:cNvSpPr>
            <a:spLocks xmlns:a="http://schemas.openxmlformats.org/drawingml/2006/main" noGrp="1"/>
          </p:cNvSpPr>
          <p:nvPr/>
        </p:nvSpPr>
        <p:spPr>
          <a:xfrm xmlns:a="http://schemas.openxmlformats.org/drawingml/2006/main">
            <a:off x="4591050" y="2266950"/>
            <a:ext cx="3009900" cy="2781300"/>
          </a:xfrm>
          <a:prstGeom xmlns:a="http://schemas.openxmlformats.org/drawingml/2006/main" prst="ellipse">
            <a:avLst/>
          </a:prstGeom>
          <a:solidFill xmlns:a="http://schemas.openxmlformats.org/drawingml/2006/main">
            <a:srgbClr val="FAF7EF"/>
          </a:solidFill>
          <a:ln xmlns:a="http://schemas.openxmlformats.org/drawingml/2006/main" w="11430">
            <a:solidFill>
              <a:srgbClr val="E5D1A5"/>
            </a:solidFill>
          </a:ln>
        </p:spPr>
      </p:sp>
      <p:sp>
        <p:nvSpPr>
          <p:cNvPr id="11" name="共同募集目标核心">
            <a:extLst xmlns:a="http://schemas.openxmlformats.org/drawingml/2006/main">
              <a:ext uri="{FF2B5EF4-FFF2-40B4-BE49-F238E27FC236}">
                <a16:creationId xmlns:a16="http://schemas.microsoft.com/office/drawing/2014/main" id="{8F8388D5-6749-4769-A215-E5EB118B67FF}"/>
              </a:ext>
            </a:extLst>
          </p:cNvPr>
          <p:cNvSpPr>
            <a:spLocks xmlns:a="http://schemas.openxmlformats.org/drawingml/2006/main" noGrp="1"/>
          </p:cNvSpPr>
          <p:nvPr/>
        </p:nvSpPr>
        <p:spPr>
          <a:xfrm xmlns:a="http://schemas.openxmlformats.org/drawingml/2006/main">
            <a:off x="4714875" y="2390775"/>
            <a:ext cx="2762250" cy="2533650"/>
          </a:xfrm>
          <a:prstGeom xmlns:a="http://schemas.openxmlformats.org/drawingml/2006/main" prst="ellipse">
            <a:avLst/>
          </a:prstGeom>
          <a:solidFill xmlns:a="http://schemas.openxmlformats.org/drawingml/2006/main">
            <a:srgbClr val="102A49"/>
          </a:solidFill>
          <a:ln xmlns:a="http://schemas.openxmlformats.org/drawingml/2006/main" w="19050">
            <a:solidFill>
              <a:srgbClr val="B58A32"/>
            </a:solidFill>
          </a:ln>
        </p:spPr>
      </p:sp>
      <p:sp>
        <p:nvSpPr>
          <p:cNvPr id="12" name="公司履约投入方向">
            <a:extLst xmlns:a="http://schemas.openxmlformats.org/drawingml/2006/main">
              <a:ext uri="{FF2B5EF4-FFF2-40B4-BE49-F238E27FC236}">
                <a16:creationId xmlns:a16="http://schemas.microsoft.com/office/drawing/2014/main" id="{DBF0D25D-7784-476B-80BB-BAE58D6AECF1}"/>
              </a:ext>
            </a:extLst>
          </p:cNvPr>
          <p:cNvSpPr>
            <a:spLocks xmlns:a="http://schemas.openxmlformats.org/drawingml/2006/main" noGrp="1"/>
          </p:cNvSpPr>
          <p:nvPr/>
        </p:nvSpPr>
        <p:spPr>
          <a:xfrm xmlns:a="http://schemas.openxmlformats.org/drawingml/2006/main">
            <a:off x="3829050" y="3552825"/>
            <a:ext cx="714375" cy="209550"/>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13" name="居间客户服务投入方向">
            <a:extLst xmlns:a="http://schemas.openxmlformats.org/drawingml/2006/main">
              <a:ext uri="{FF2B5EF4-FFF2-40B4-BE49-F238E27FC236}">
                <a16:creationId xmlns:a16="http://schemas.microsoft.com/office/drawing/2014/main" id="{CBB10BA3-47BD-47CD-A3E0-056AB74DF5BA}"/>
              </a:ext>
            </a:extLst>
          </p:cNvPr>
          <p:cNvSpPr>
            <a:spLocks xmlns:a="http://schemas.openxmlformats.org/drawingml/2006/main" noGrp="1"/>
          </p:cNvSpPr>
          <p:nvPr/>
        </p:nvSpPr>
        <p:spPr>
          <a:xfrm xmlns:a="http://schemas.openxmlformats.org/drawingml/2006/main">
            <a:off x="7648575" y="3552825"/>
            <a:ext cx="714375" cy="209550"/>
          </a:xfrm>
          <a:prstGeom xmlns:a="http://schemas.openxmlformats.org/drawingml/2006/main" prst="leftArrow">
            <a:avLst/>
          </a:prstGeom>
          <a:solidFill xmlns:a="http://schemas.openxmlformats.org/drawingml/2006/main">
            <a:srgbClr val="B58A32"/>
          </a:solidFill>
          <a:ln xmlns:a="http://schemas.openxmlformats.org/drawingml/2006/main" w="0">
            <a:noFill/>
          </a:ln>
        </p:spPr>
      </p:sp>
      <p:sp>
        <p:nvSpPr>
          <p:cNvPr id="14" name="公司连接说明">
            <a:extLst xmlns:a="http://schemas.openxmlformats.org/drawingml/2006/main">
              <a:ext uri="{FF2B5EF4-FFF2-40B4-BE49-F238E27FC236}">
                <a16:creationId xmlns:a16="http://schemas.microsoft.com/office/drawing/2014/main" id="{3D09A33D-B780-4186-94BD-318CDD69E38F}"/>
              </a:ext>
            </a:extLst>
          </p:cNvPr>
          <p:cNvSpPr>
            <a:spLocks xmlns:a="http://schemas.openxmlformats.org/drawingml/2006/main" noGrp="1"/>
          </p:cNvSpPr>
          <p:nvPr/>
        </p:nvSpPr>
        <p:spPr>
          <a:xfrm xmlns:a="http://schemas.openxmlformats.org/drawingml/2006/main">
            <a:off x="3790950" y="3219450"/>
            <a:ext cx="781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0">
                <a:solidFill>
                  <a:srgbClr val="B58A32"/>
                </a:solidFill>
                <a:latin typeface="Heiti TC"/>
                <a:ea typeface="Heiti TC"/>
                <a:cs typeface="Heiti TC"/>
              </a:defRPr>
            </a:pPr>
            <a:r>
              <a:rPr sz="1350" b="0">
                <a:solidFill>
                  <a:srgbClr val="B58A32"/>
                </a:solidFill>
                <a:latin typeface="Heiti TC"/>
                <a:ea typeface="Heiti TC"/>
                <a:cs typeface="Heiti TC"/>
              </a:rPr>
              <a:t>项目履约</a:t>
            </a:r>
          </a:p>
        </p:txBody>
      </p:sp>
      <p:sp>
        <p:nvSpPr>
          <p:cNvPr id="15" name="居间连接说明">
            <a:extLst xmlns:a="http://schemas.openxmlformats.org/drawingml/2006/main">
              <a:ext uri="{FF2B5EF4-FFF2-40B4-BE49-F238E27FC236}">
                <a16:creationId xmlns:a16="http://schemas.microsoft.com/office/drawing/2014/main" id="{D0E0D9A7-8B4B-4F35-BA94-C1E288604ED1}"/>
              </a:ext>
            </a:extLst>
          </p:cNvPr>
          <p:cNvSpPr>
            <a:spLocks xmlns:a="http://schemas.openxmlformats.org/drawingml/2006/main" noGrp="1"/>
          </p:cNvSpPr>
          <p:nvPr/>
        </p:nvSpPr>
        <p:spPr>
          <a:xfrm xmlns:a="http://schemas.openxmlformats.org/drawingml/2006/main">
            <a:off x="7620000" y="3219450"/>
            <a:ext cx="7715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0">
                <a:solidFill>
                  <a:srgbClr val="B58A32"/>
                </a:solidFill>
                <a:latin typeface="Heiti TC"/>
                <a:ea typeface="Heiti TC"/>
                <a:cs typeface="Heiti TC"/>
              </a:defRPr>
            </a:pPr>
            <a:r>
              <a:rPr sz="1350" b="0">
                <a:solidFill>
                  <a:srgbClr val="B58A32"/>
                </a:solidFill>
                <a:latin typeface="Heiti TC"/>
                <a:ea typeface="Heiti TC"/>
                <a:cs typeface="Heiti TC"/>
              </a:rPr>
              <a:t>客户服务</a:t>
            </a:r>
          </a:p>
        </p:txBody>
      </p:sp>
      <p:sp>
        <p:nvSpPr>
          <p:cNvPr id="16" name="公司名称">
            <a:extLst xmlns:a="http://schemas.openxmlformats.org/drawingml/2006/main">
              <a:ext uri="{FF2B5EF4-FFF2-40B4-BE49-F238E27FC236}">
                <a16:creationId xmlns:a16="http://schemas.microsoft.com/office/drawing/2014/main" id="{B04CC654-3F33-4460-AB25-2D63B17175BA}"/>
              </a:ext>
            </a:extLst>
          </p:cNvPr>
          <p:cNvSpPr>
            <a:spLocks xmlns:a="http://schemas.openxmlformats.org/drawingml/2006/main" noGrp="1"/>
          </p:cNvSpPr>
          <p:nvPr/>
        </p:nvSpPr>
        <p:spPr>
          <a:xfrm xmlns:a="http://schemas.openxmlformats.org/drawingml/2006/main">
            <a:off x="981075" y="2781300"/>
            <a:ext cx="2514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325" b="1">
                <a:solidFill>
                  <a:srgbClr val="FFFFFF"/>
                </a:solidFill>
                <a:latin typeface="Heiti TC"/>
                <a:ea typeface="Heiti TC"/>
                <a:cs typeface="Heiti TC"/>
              </a:defRPr>
            </a:pPr>
            <a:r>
              <a:rPr sz="2325" b="1">
                <a:solidFill>
                  <a:srgbClr val="FFFFFF"/>
                </a:solidFill>
                <a:latin typeface="Heiti TC"/>
                <a:ea typeface="Heiti TC"/>
                <a:cs typeface="Heiti TC"/>
              </a:rPr>
              <a:t>黄金资本公司</a:t>
            </a:r>
          </a:p>
        </p:txBody>
      </p:sp>
      <p:sp>
        <p:nvSpPr>
          <p:cNvPr id="17" name="公司责任分隔">
            <a:extLst xmlns:a="http://schemas.openxmlformats.org/drawingml/2006/main">
              <a:ext uri="{FF2B5EF4-FFF2-40B4-BE49-F238E27FC236}">
                <a16:creationId xmlns:a16="http://schemas.microsoft.com/office/drawing/2014/main" id="{089317ED-DE3E-4B75-A16D-37BDF68CE939}"/>
              </a:ext>
            </a:extLst>
          </p:cNvPr>
          <p:cNvSpPr>
            <a:spLocks xmlns:a="http://schemas.openxmlformats.org/drawingml/2006/main" noGrp="1"/>
          </p:cNvSpPr>
          <p:nvPr/>
        </p:nvSpPr>
        <p:spPr>
          <a:xfrm xmlns:a="http://schemas.openxmlformats.org/drawingml/2006/main">
            <a:off x="1028700" y="3343275"/>
            <a:ext cx="2419350" cy="0"/>
          </a:xfrm>
          <a:prstGeom xmlns:a="http://schemas.openxmlformats.org/drawingml/2006/main" prst="line">
            <a:avLst/>
          </a:prstGeom>
          <a:noFill xmlns:a="http://schemas.openxmlformats.org/drawingml/2006/main"/>
          <a:ln xmlns:a="http://schemas.openxmlformats.org/drawingml/2006/main" w="9525">
            <a:solidFill>
              <a:srgbClr val="496078"/>
            </a:solidFill>
          </a:ln>
        </p:spPr>
      </p:sp>
      <p:sp>
        <p:nvSpPr>
          <p:cNvPr id="18" name="项目说明">
            <a:extLst xmlns:a="http://schemas.openxmlformats.org/drawingml/2006/main">
              <a:ext uri="{FF2B5EF4-FFF2-40B4-BE49-F238E27FC236}">
                <a16:creationId xmlns:a16="http://schemas.microsoft.com/office/drawing/2014/main" id="{DE21B0E3-62A3-4C7B-9581-85D55672636D}"/>
              </a:ext>
            </a:extLst>
          </p:cNvPr>
          <p:cNvSpPr>
            <a:spLocks xmlns:a="http://schemas.openxmlformats.org/drawingml/2006/main" noGrp="1"/>
          </p:cNvSpPr>
          <p:nvPr/>
        </p:nvSpPr>
        <p:spPr>
          <a:xfrm xmlns:a="http://schemas.openxmlformats.org/drawingml/2006/main">
            <a:off x="1028700" y="3524250"/>
            <a:ext cx="12001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FFFFFF"/>
                </a:solidFill>
                <a:latin typeface="Heiti TC"/>
                <a:ea typeface="Heiti TC"/>
                <a:cs typeface="Heiti TC"/>
              </a:defRPr>
            </a:pPr>
            <a:r>
              <a:rPr sz="1800" b="0">
                <a:solidFill>
                  <a:srgbClr val="FFFFFF"/>
                </a:solidFill>
                <a:latin typeface="Heiti TC"/>
                <a:ea typeface="Heiti TC"/>
                <a:cs typeface="Heiti TC"/>
              </a:rPr>
              <a:t>项目说明</a:t>
            </a:r>
          </a:p>
        </p:txBody>
      </p:sp>
      <p:sp>
        <p:nvSpPr>
          <p:cNvPr id="19" name="签约收款">
            <a:extLst xmlns:a="http://schemas.openxmlformats.org/drawingml/2006/main">
              <a:ext uri="{FF2B5EF4-FFF2-40B4-BE49-F238E27FC236}">
                <a16:creationId xmlns:a16="http://schemas.microsoft.com/office/drawing/2014/main" id="{4BCB1F5D-D977-4197-9192-8679B13D462F}"/>
              </a:ext>
            </a:extLst>
          </p:cNvPr>
          <p:cNvSpPr>
            <a:spLocks xmlns:a="http://schemas.openxmlformats.org/drawingml/2006/main" noGrp="1"/>
          </p:cNvSpPr>
          <p:nvPr/>
        </p:nvSpPr>
        <p:spPr>
          <a:xfrm xmlns:a="http://schemas.openxmlformats.org/drawingml/2006/main">
            <a:off x="2286000" y="3524250"/>
            <a:ext cx="12001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FFFFFF"/>
                </a:solidFill>
                <a:latin typeface="Heiti TC"/>
                <a:ea typeface="Heiti TC"/>
                <a:cs typeface="Heiti TC"/>
              </a:defRPr>
            </a:pPr>
            <a:r>
              <a:rPr sz="1800" b="0">
                <a:solidFill>
                  <a:srgbClr val="FFFFFF"/>
                </a:solidFill>
                <a:latin typeface="Heiti TC"/>
                <a:ea typeface="Heiti TC"/>
                <a:cs typeface="Heiti TC"/>
              </a:rPr>
              <a:t>签约收款</a:t>
            </a:r>
          </a:p>
        </p:txBody>
      </p:sp>
      <p:sp>
        <p:nvSpPr>
          <p:cNvPr id="20" name="组织实施">
            <a:extLst xmlns:a="http://schemas.openxmlformats.org/drawingml/2006/main">
              <a:ext uri="{FF2B5EF4-FFF2-40B4-BE49-F238E27FC236}">
                <a16:creationId xmlns:a16="http://schemas.microsoft.com/office/drawing/2014/main" id="{A80B4059-5213-4AB9-8AB7-A23EB8EFF9A4}"/>
              </a:ext>
            </a:extLst>
          </p:cNvPr>
          <p:cNvSpPr>
            <a:spLocks xmlns:a="http://schemas.openxmlformats.org/drawingml/2006/main" noGrp="1"/>
          </p:cNvSpPr>
          <p:nvPr/>
        </p:nvSpPr>
        <p:spPr>
          <a:xfrm xmlns:a="http://schemas.openxmlformats.org/drawingml/2006/main">
            <a:off x="1028700" y="4114800"/>
            <a:ext cx="12001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FFFFFF"/>
                </a:solidFill>
                <a:latin typeface="Heiti TC"/>
                <a:ea typeface="Heiti TC"/>
                <a:cs typeface="Heiti TC"/>
              </a:defRPr>
            </a:pPr>
            <a:r>
              <a:rPr sz="1800" b="0">
                <a:solidFill>
                  <a:srgbClr val="FFFFFF"/>
                </a:solidFill>
                <a:latin typeface="Heiti TC"/>
                <a:ea typeface="Heiti TC"/>
                <a:cs typeface="Heiti TC"/>
              </a:rPr>
              <a:t>组织实施</a:t>
            </a:r>
          </a:p>
        </p:txBody>
      </p:sp>
      <p:sp>
        <p:nvSpPr>
          <p:cNvPr id="21" name="收益支付">
            <a:extLst xmlns:a="http://schemas.openxmlformats.org/drawingml/2006/main">
              <a:ext uri="{FF2B5EF4-FFF2-40B4-BE49-F238E27FC236}">
                <a16:creationId xmlns:a16="http://schemas.microsoft.com/office/drawing/2014/main" id="{3B4D2395-00EF-422C-87E1-781CFACBD811}"/>
              </a:ext>
            </a:extLst>
          </p:cNvPr>
          <p:cNvSpPr>
            <a:spLocks xmlns:a="http://schemas.openxmlformats.org/drawingml/2006/main" noGrp="1"/>
          </p:cNvSpPr>
          <p:nvPr/>
        </p:nvSpPr>
        <p:spPr>
          <a:xfrm xmlns:a="http://schemas.openxmlformats.org/drawingml/2006/main">
            <a:off x="2286000" y="4114800"/>
            <a:ext cx="12001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FFFFFF"/>
                </a:solidFill>
                <a:latin typeface="Heiti TC"/>
                <a:ea typeface="Heiti TC"/>
                <a:cs typeface="Heiti TC"/>
              </a:defRPr>
            </a:pPr>
            <a:r>
              <a:rPr sz="1800" b="0">
                <a:solidFill>
                  <a:srgbClr val="FFFFFF"/>
                </a:solidFill>
                <a:latin typeface="Heiti TC"/>
                <a:ea typeface="Heiti TC"/>
                <a:cs typeface="Heiti TC"/>
              </a:rPr>
              <a:t>收益支付</a:t>
            </a:r>
          </a:p>
        </p:txBody>
      </p:sp>
      <p:sp>
        <p:nvSpPr>
          <p:cNvPr id="22" name="居间方名称">
            <a:extLst xmlns:a="http://schemas.openxmlformats.org/drawingml/2006/main">
              <a:ext uri="{FF2B5EF4-FFF2-40B4-BE49-F238E27FC236}">
                <a16:creationId xmlns:a16="http://schemas.microsoft.com/office/drawing/2014/main" id="{E18D692F-ACD2-4AC6-A571-A380D831DB92}"/>
              </a:ext>
            </a:extLst>
          </p:cNvPr>
          <p:cNvSpPr>
            <a:spLocks xmlns:a="http://schemas.openxmlformats.org/drawingml/2006/main" noGrp="1"/>
          </p:cNvSpPr>
          <p:nvPr/>
        </p:nvSpPr>
        <p:spPr>
          <a:xfrm xmlns:a="http://schemas.openxmlformats.org/drawingml/2006/main">
            <a:off x="8696325" y="2781300"/>
            <a:ext cx="2514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325" b="1">
                <a:solidFill>
                  <a:srgbClr val="102A49"/>
                </a:solidFill>
                <a:latin typeface="Heiti TC"/>
                <a:ea typeface="Heiti TC"/>
                <a:cs typeface="Heiti TC"/>
              </a:defRPr>
            </a:pPr>
            <a:r>
              <a:rPr sz="2325" b="1">
                <a:solidFill>
                  <a:srgbClr val="102A49"/>
                </a:solidFill>
                <a:latin typeface="Heiti TC"/>
                <a:ea typeface="Heiti TC"/>
                <a:cs typeface="Heiti TC"/>
              </a:rPr>
              <a:t>居间合作方</a:t>
            </a:r>
          </a:p>
        </p:txBody>
      </p:sp>
      <p:sp>
        <p:nvSpPr>
          <p:cNvPr id="23" name="居间职责分隔">
            <a:extLst xmlns:a="http://schemas.openxmlformats.org/drawingml/2006/main">
              <a:ext uri="{FF2B5EF4-FFF2-40B4-BE49-F238E27FC236}">
                <a16:creationId xmlns:a16="http://schemas.microsoft.com/office/drawing/2014/main" id="{212D4888-7299-43B0-A71C-33C963C0BA3A}"/>
              </a:ext>
            </a:extLst>
          </p:cNvPr>
          <p:cNvSpPr>
            <a:spLocks xmlns:a="http://schemas.openxmlformats.org/drawingml/2006/main" noGrp="1"/>
          </p:cNvSpPr>
          <p:nvPr/>
        </p:nvSpPr>
        <p:spPr>
          <a:xfrm xmlns:a="http://schemas.openxmlformats.org/drawingml/2006/main">
            <a:off x="8743950" y="3343275"/>
            <a:ext cx="2419350" cy="0"/>
          </a:xfrm>
          <a:prstGeom xmlns:a="http://schemas.openxmlformats.org/drawingml/2006/main" prst="line">
            <a:avLst/>
          </a:prstGeom>
          <a:noFill xmlns:a="http://schemas.openxmlformats.org/drawingml/2006/main"/>
          <a:ln xmlns:a="http://schemas.openxmlformats.org/drawingml/2006/main" w="9525">
            <a:solidFill>
              <a:srgbClr val="E5D1A5"/>
            </a:solidFill>
          </a:ln>
        </p:spPr>
      </p:sp>
      <p:sp>
        <p:nvSpPr>
          <p:cNvPr id="24" name="居间资源">
            <a:extLst xmlns:a="http://schemas.openxmlformats.org/drawingml/2006/main">
              <a:ext uri="{FF2B5EF4-FFF2-40B4-BE49-F238E27FC236}">
                <a16:creationId xmlns:a16="http://schemas.microsoft.com/office/drawing/2014/main" id="{594AC0BC-68D2-493F-B9DA-77E9C67C4342}"/>
              </a:ext>
            </a:extLst>
          </p:cNvPr>
          <p:cNvSpPr>
            <a:spLocks xmlns:a="http://schemas.openxmlformats.org/drawingml/2006/main" noGrp="1"/>
          </p:cNvSpPr>
          <p:nvPr/>
        </p:nvSpPr>
        <p:spPr>
          <a:xfrm xmlns:a="http://schemas.openxmlformats.org/drawingml/2006/main">
            <a:off x="8667750" y="3495675"/>
            <a:ext cx="2571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B58A32"/>
                </a:solidFill>
                <a:latin typeface="Heiti TC"/>
                <a:ea typeface="Heiti TC"/>
                <a:cs typeface="Heiti TC"/>
              </a:defRPr>
            </a:pPr>
            <a:r>
              <a:rPr sz="2025" b="1">
                <a:solidFill>
                  <a:srgbClr val="B58A32"/>
                </a:solidFill>
                <a:latin typeface="Heiti TC"/>
                <a:ea typeface="Heiti TC"/>
                <a:cs typeface="Heiti TC"/>
              </a:rPr>
              <a:t>合格投资人资源</a:t>
            </a:r>
          </a:p>
        </p:txBody>
      </p:sp>
      <p:sp>
        <p:nvSpPr>
          <p:cNvPr id="25" name="介绍服务">
            <a:extLst xmlns:a="http://schemas.openxmlformats.org/drawingml/2006/main">
              <a:ext uri="{FF2B5EF4-FFF2-40B4-BE49-F238E27FC236}">
                <a16:creationId xmlns:a16="http://schemas.microsoft.com/office/drawing/2014/main" id="{1165ED3F-5F19-4491-8044-09C49F83266A}"/>
              </a:ext>
            </a:extLst>
          </p:cNvPr>
          <p:cNvSpPr>
            <a:spLocks xmlns:a="http://schemas.openxmlformats.org/drawingml/2006/main" noGrp="1"/>
          </p:cNvSpPr>
          <p:nvPr/>
        </p:nvSpPr>
        <p:spPr>
          <a:xfrm xmlns:a="http://schemas.openxmlformats.org/drawingml/2006/main">
            <a:off x="8743950" y="4114800"/>
            <a:ext cx="12001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102A49"/>
                </a:solidFill>
                <a:latin typeface="Heiti TC"/>
                <a:ea typeface="Heiti TC"/>
                <a:cs typeface="Heiti TC"/>
              </a:defRPr>
            </a:pPr>
            <a:r>
              <a:rPr sz="1800" b="0">
                <a:solidFill>
                  <a:srgbClr val="102A49"/>
                </a:solidFill>
                <a:latin typeface="Heiti TC"/>
                <a:ea typeface="Heiti TC"/>
                <a:cs typeface="Heiti TC"/>
              </a:rPr>
              <a:t>定向介绍</a:t>
            </a:r>
          </a:p>
        </p:txBody>
      </p:sp>
      <p:sp>
        <p:nvSpPr>
          <p:cNvPr id="26" name="对接服务">
            <a:extLst xmlns:a="http://schemas.openxmlformats.org/drawingml/2006/main">
              <a:ext uri="{FF2B5EF4-FFF2-40B4-BE49-F238E27FC236}">
                <a16:creationId xmlns:a16="http://schemas.microsoft.com/office/drawing/2014/main" id="{AD567A7A-1EEC-4E51-9DC4-CF6F37B369A2}"/>
              </a:ext>
            </a:extLst>
          </p:cNvPr>
          <p:cNvSpPr>
            <a:spLocks xmlns:a="http://schemas.openxmlformats.org/drawingml/2006/main" noGrp="1"/>
          </p:cNvSpPr>
          <p:nvPr/>
        </p:nvSpPr>
        <p:spPr>
          <a:xfrm xmlns:a="http://schemas.openxmlformats.org/drawingml/2006/main">
            <a:off x="10001250" y="4114800"/>
            <a:ext cx="12001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102A49"/>
                </a:solidFill>
                <a:latin typeface="Heiti TC"/>
                <a:ea typeface="Heiti TC"/>
                <a:cs typeface="Heiti TC"/>
              </a:defRPr>
            </a:pPr>
            <a:r>
              <a:rPr sz="1800" b="0">
                <a:solidFill>
                  <a:srgbClr val="102A49"/>
                </a:solidFill>
                <a:latin typeface="Heiti TC"/>
                <a:ea typeface="Heiti TC"/>
                <a:cs typeface="Heiti TC"/>
              </a:rPr>
              <a:t>对接服务</a:t>
            </a:r>
          </a:p>
        </p:txBody>
      </p:sp>
      <p:sp>
        <p:nvSpPr>
          <p:cNvPr id="27" name="项目名称">
            <a:extLst xmlns:a="http://schemas.openxmlformats.org/drawingml/2006/main">
              <a:ext uri="{FF2B5EF4-FFF2-40B4-BE49-F238E27FC236}">
                <a16:creationId xmlns:a16="http://schemas.microsoft.com/office/drawing/2014/main" id="{6E58D4E2-25E4-4B2A-B455-D248C0DE68FB}"/>
              </a:ext>
            </a:extLst>
          </p:cNvPr>
          <p:cNvSpPr>
            <a:spLocks xmlns:a="http://schemas.openxmlformats.org/drawingml/2006/main" noGrp="1"/>
          </p:cNvSpPr>
          <p:nvPr/>
        </p:nvSpPr>
        <p:spPr>
          <a:xfrm xmlns:a="http://schemas.openxmlformats.org/drawingml/2006/main">
            <a:off x="4838700" y="2647950"/>
            <a:ext cx="25146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950" b="1">
                <a:solidFill>
                  <a:srgbClr val="FFFFFF"/>
                </a:solidFill>
                <a:latin typeface="Heiti TC"/>
                <a:ea typeface="Heiti TC"/>
                <a:cs typeface="Heiti TC"/>
              </a:defRPr>
            </a:pPr>
            <a:r>
              <a:rPr sz="1950" b="1">
                <a:solidFill>
                  <a:srgbClr val="FFFFFF"/>
                </a:solidFill>
                <a:latin typeface="Heiti TC"/>
                <a:ea typeface="Heiti TC"/>
                <a:cs typeface="Heiti TC"/>
              </a:rPr>
              <a:t>2号黄金尾矿项目</a:t>
            </a:r>
          </a:p>
        </p:txBody>
      </p:sp>
      <p:sp>
        <p:nvSpPr>
          <p:cNvPr id="28" name="募集性质">
            <a:extLst xmlns:a="http://schemas.openxmlformats.org/drawingml/2006/main">
              <a:ext uri="{FF2B5EF4-FFF2-40B4-BE49-F238E27FC236}">
                <a16:creationId xmlns:a16="http://schemas.microsoft.com/office/drawing/2014/main" id="{5B09558F-7138-4D5F-AF6B-2711194E66ED}"/>
              </a:ext>
            </a:extLst>
          </p:cNvPr>
          <p:cNvSpPr>
            <a:spLocks xmlns:a="http://schemas.openxmlformats.org/drawingml/2006/main" noGrp="1"/>
          </p:cNvSpPr>
          <p:nvPr/>
        </p:nvSpPr>
        <p:spPr>
          <a:xfrm xmlns:a="http://schemas.openxmlformats.org/drawingml/2006/main">
            <a:off x="4848225" y="3067050"/>
            <a:ext cx="24955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0">
                <a:solidFill>
                  <a:srgbClr val="D7E0E9"/>
                </a:solidFill>
                <a:latin typeface="Heiti TC"/>
                <a:ea typeface="Heiti TC"/>
                <a:cs typeface="Heiti TC"/>
              </a:defRPr>
            </a:pPr>
            <a:r>
              <a:rPr sz="1500" b="0">
                <a:solidFill>
                  <a:srgbClr val="D7E0E9"/>
                </a:solidFill>
                <a:latin typeface="Heiti TC"/>
                <a:ea typeface="Heiti TC"/>
                <a:cs typeface="Heiti TC"/>
              </a:rPr>
              <a:t>本次专项资金拟募集</a:t>
            </a:r>
          </a:p>
        </p:txBody>
      </p:sp>
      <p:sp>
        <p:nvSpPr>
          <p:cNvPr id="29" name="募集金额">
            <a:extLst xmlns:a="http://schemas.openxmlformats.org/drawingml/2006/main">
              <a:ext uri="{FF2B5EF4-FFF2-40B4-BE49-F238E27FC236}">
                <a16:creationId xmlns:a16="http://schemas.microsoft.com/office/drawing/2014/main" id="{A7B1BC6B-8E0B-407D-85AD-2D6233FCD381}"/>
              </a:ext>
            </a:extLst>
          </p:cNvPr>
          <p:cNvSpPr>
            <a:spLocks xmlns:a="http://schemas.openxmlformats.org/drawingml/2006/main" noGrp="1"/>
          </p:cNvSpPr>
          <p:nvPr/>
        </p:nvSpPr>
        <p:spPr>
          <a:xfrm xmlns:a="http://schemas.openxmlformats.org/drawingml/2006/main">
            <a:off x="4838700" y="3390900"/>
            <a:ext cx="25146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5475" b="0">
                <a:solidFill>
                  <a:srgbClr val="D8B66A"/>
                </a:solidFill>
                <a:latin typeface="Arial"/>
                <a:ea typeface="Arial"/>
                <a:cs typeface="Arial"/>
              </a:defRPr>
            </a:pPr>
            <a:r>
              <a:rPr sz="5475" b="0">
                <a:solidFill>
                  <a:srgbClr val="D8B66A"/>
                </a:solidFill>
                <a:latin typeface="Arial"/>
                <a:ea typeface="Arial"/>
                <a:cs typeface="Arial"/>
              </a:rPr>
              <a:t>4,000</a:t>
            </a:r>
          </a:p>
        </p:txBody>
      </p:sp>
      <p:sp>
        <p:nvSpPr>
          <p:cNvPr id="30" name="募集单位">
            <a:extLst xmlns:a="http://schemas.openxmlformats.org/drawingml/2006/main">
              <a:ext uri="{FF2B5EF4-FFF2-40B4-BE49-F238E27FC236}">
                <a16:creationId xmlns:a16="http://schemas.microsoft.com/office/drawing/2014/main" id="{ABE14740-C6F4-4A98-937C-D9142A5D1560}"/>
              </a:ext>
            </a:extLst>
          </p:cNvPr>
          <p:cNvSpPr>
            <a:spLocks xmlns:a="http://schemas.openxmlformats.org/drawingml/2006/main" noGrp="1"/>
          </p:cNvSpPr>
          <p:nvPr/>
        </p:nvSpPr>
        <p:spPr>
          <a:xfrm xmlns:a="http://schemas.openxmlformats.org/drawingml/2006/main">
            <a:off x="4876800" y="4276725"/>
            <a:ext cx="2438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FFFFFF"/>
                </a:solidFill>
                <a:latin typeface="Heiti TC"/>
                <a:ea typeface="Heiti TC"/>
                <a:cs typeface="Heiti TC"/>
              </a:defRPr>
            </a:pPr>
            <a:r>
              <a:rPr sz="1725" b="0">
                <a:solidFill>
                  <a:srgbClr val="FFFFFF"/>
                </a:solidFill>
                <a:latin typeface="Heiti TC"/>
                <a:ea typeface="Heiti TC"/>
                <a:cs typeface="Heiti TC"/>
              </a:rPr>
              <a:t>万元（人民币）</a:t>
            </a:r>
          </a:p>
        </p:txBody>
      </p:sp>
      <p:sp>
        <p:nvSpPr>
          <p:cNvPr id="31" name="共同目标标签">
            <a:extLst xmlns:a="http://schemas.openxmlformats.org/drawingml/2006/main">
              <a:ext uri="{FF2B5EF4-FFF2-40B4-BE49-F238E27FC236}">
                <a16:creationId xmlns:a16="http://schemas.microsoft.com/office/drawing/2014/main" id="{AFDC729F-6834-4897-92E2-262F36A3DB5D}"/>
              </a:ext>
            </a:extLst>
          </p:cNvPr>
          <p:cNvSpPr>
            <a:spLocks xmlns:a="http://schemas.openxmlformats.org/drawingml/2006/main" noGrp="1"/>
          </p:cNvSpPr>
          <p:nvPr/>
        </p:nvSpPr>
        <p:spPr>
          <a:xfrm xmlns:a="http://schemas.openxmlformats.org/drawingml/2006/main">
            <a:off x="714375" y="5200650"/>
            <a:ext cx="13430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B58A32"/>
                </a:solidFill>
                <a:latin typeface="Heiti TC"/>
                <a:ea typeface="Heiti TC"/>
                <a:cs typeface="Heiti TC"/>
              </a:defRPr>
            </a:pPr>
            <a:r>
              <a:rPr sz="1875" b="1">
                <a:solidFill>
                  <a:srgbClr val="B58A32"/>
                </a:solidFill>
                <a:latin typeface="Heiti TC"/>
                <a:ea typeface="Heiti TC"/>
                <a:cs typeface="Heiti TC"/>
              </a:rPr>
              <a:t>合作目标</a:t>
            </a:r>
          </a:p>
        </p:txBody>
      </p:sp>
      <p:sp>
        <p:nvSpPr>
          <p:cNvPr id="32" name="客户对接目标">
            <a:extLst xmlns:a="http://schemas.openxmlformats.org/drawingml/2006/main">
              <a:ext uri="{FF2B5EF4-FFF2-40B4-BE49-F238E27FC236}">
                <a16:creationId xmlns:a16="http://schemas.microsoft.com/office/drawing/2014/main" id="{1C56C8B4-401E-4431-B0FC-92D138C3E01A}"/>
              </a:ext>
            </a:extLst>
          </p:cNvPr>
          <p:cNvSpPr>
            <a:spLocks xmlns:a="http://schemas.openxmlformats.org/drawingml/2006/main" noGrp="1"/>
          </p:cNvSpPr>
          <p:nvPr/>
        </p:nvSpPr>
        <p:spPr>
          <a:xfrm xmlns:a="http://schemas.openxmlformats.org/drawingml/2006/main">
            <a:off x="2495550" y="5200650"/>
            <a:ext cx="21621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950" b="1">
                <a:solidFill>
                  <a:srgbClr val="102A49"/>
                </a:solidFill>
                <a:latin typeface="Heiti TC"/>
                <a:ea typeface="Heiti TC"/>
                <a:cs typeface="Heiti TC"/>
              </a:defRPr>
            </a:pPr>
            <a:r>
              <a:rPr sz="1950" b="1">
                <a:solidFill>
                  <a:srgbClr val="102A49"/>
                </a:solidFill>
                <a:latin typeface="Heiti TC"/>
                <a:ea typeface="Heiti TC"/>
                <a:cs typeface="Heiti TC"/>
              </a:rPr>
              <a:t>真实客户对接</a:t>
            </a:r>
          </a:p>
        </p:txBody>
      </p:sp>
      <p:sp>
        <p:nvSpPr>
          <p:cNvPr id="33" name="目标推进1">
            <a:extLst xmlns:a="http://schemas.openxmlformats.org/drawingml/2006/main">
              <a:ext uri="{FF2B5EF4-FFF2-40B4-BE49-F238E27FC236}">
                <a16:creationId xmlns:a16="http://schemas.microsoft.com/office/drawing/2014/main" id="{90440FC7-A2B0-482B-8493-9786EAB68F15}"/>
              </a:ext>
            </a:extLst>
          </p:cNvPr>
          <p:cNvSpPr>
            <a:spLocks xmlns:a="http://schemas.openxmlformats.org/drawingml/2006/main" noGrp="1"/>
          </p:cNvSpPr>
          <p:nvPr/>
        </p:nvSpPr>
        <p:spPr>
          <a:xfrm xmlns:a="http://schemas.openxmlformats.org/drawingml/2006/main">
            <a:off x="4695825" y="5305425"/>
            <a:ext cx="590550" cy="161925"/>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34" name="签约目标">
            <a:extLst xmlns:a="http://schemas.openxmlformats.org/drawingml/2006/main">
              <a:ext uri="{FF2B5EF4-FFF2-40B4-BE49-F238E27FC236}">
                <a16:creationId xmlns:a16="http://schemas.microsoft.com/office/drawing/2014/main" id="{B70F3544-D533-403C-B8AE-DA1DC57F87B3}"/>
              </a:ext>
            </a:extLst>
          </p:cNvPr>
          <p:cNvSpPr>
            <a:spLocks xmlns:a="http://schemas.openxmlformats.org/drawingml/2006/main" noGrp="1"/>
          </p:cNvSpPr>
          <p:nvPr/>
        </p:nvSpPr>
        <p:spPr>
          <a:xfrm xmlns:a="http://schemas.openxmlformats.org/drawingml/2006/main">
            <a:off x="5467350" y="5200650"/>
            <a:ext cx="2000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950" b="1">
                <a:solidFill>
                  <a:srgbClr val="102A49"/>
                </a:solidFill>
                <a:latin typeface="Heiti TC"/>
                <a:ea typeface="Heiti TC"/>
                <a:cs typeface="Heiti TC"/>
              </a:defRPr>
            </a:pPr>
            <a:r>
              <a:rPr sz="1950" b="1">
                <a:solidFill>
                  <a:srgbClr val="102A49"/>
                </a:solidFill>
                <a:latin typeface="Heiti TC"/>
                <a:ea typeface="Heiti TC"/>
                <a:cs typeface="Heiti TC"/>
              </a:rPr>
              <a:t>公司签约</a:t>
            </a:r>
          </a:p>
        </p:txBody>
      </p:sp>
      <p:sp>
        <p:nvSpPr>
          <p:cNvPr id="35" name="目标推进2">
            <a:extLst xmlns:a="http://schemas.openxmlformats.org/drawingml/2006/main">
              <a:ext uri="{FF2B5EF4-FFF2-40B4-BE49-F238E27FC236}">
                <a16:creationId xmlns:a16="http://schemas.microsoft.com/office/drawing/2014/main" id="{2647ABF7-411E-42BC-9CB9-F640F1C87D91}"/>
              </a:ext>
            </a:extLst>
          </p:cNvPr>
          <p:cNvSpPr>
            <a:spLocks xmlns:a="http://schemas.openxmlformats.org/drawingml/2006/main" noGrp="1"/>
          </p:cNvSpPr>
          <p:nvPr/>
        </p:nvSpPr>
        <p:spPr>
          <a:xfrm xmlns:a="http://schemas.openxmlformats.org/drawingml/2006/main">
            <a:off x="7620000" y="5305425"/>
            <a:ext cx="590550" cy="161925"/>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36" name="资金目标">
            <a:extLst xmlns:a="http://schemas.openxmlformats.org/drawingml/2006/main">
              <a:ext uri="{FF2B5EF4-FFF2-40B4-BE49-F238E27FC236}">
                <a16:creationId xmlns:a16="http://schemas.microsoft.com/office/drawing/2014/main" id="{A2BED541-AC42-41BE-B5E1-1056731ED302}"/>
              </a:ext>
            </a:extLst>
          </p:cNvPr>
          <p:cNvSpPr>
            <a:spLocks xmlns:a="http://schemas.openxmlformats.org/drawingml/2006/main" noGrp="1"/>
          </p:cNvSpPr>
          <p:nvPr/>
        </p:nvSpPr>
        <p:spPr>
          <a:xfrm xmlns:a="http://schemas.openxmlformats.org/drawingml/2006/main">
            <a:off x="8515350" y="5200650"/>
            <a:ext cx="22288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950" b="1">
                <a:solidFill>
                  <a:srgbClr val="102A49"/>
                </a:solidFill>
                <a:latin typeface="Heiti TC"/>
                <a:ea typeface="Heiti TC"/>
                <a:cs typeface="Heiti TC"/>
              </a:defRPr>
            </a:pPr>
            <a:r>
              <a:rPr sz="1950" b="1">
                <a:solidFill>
                  <a:srgbClr val="102A49"/>
                </a:solidFill>
                <a:latin typeface="Heiti TC"/>
                <a:ea typeface="Heiti TC"/>
                <a:cs typeface="Heiti TC"/>
              </a:rPr>
              <a:t>资金落地</a:t>
            </a:r>
          </a:p>
        </p:txBody>
      </p:sp>
      <p:sp>
        <p:nvSpPr>
          <p:cNvPr id="37" name="合作回报分区">
            <a:extLst xmlns:a="http://schemas.openxmlformats.org/drawingml/2006/main">
              <a:ext uri="{FF2B5EF4-FFF2-40B4-BE49-F238E27FC236}">
                <a16:creationId xmlns:a16="http://schemas.microsoft.com/office/drawing/2014/main" id="{C373A0DB-EC4C-4305-BDAA-1BCB0691094E}"/>
              </a:ext>
            </a:extLst>
          </p:cNvPr>
          <p:cNvSpPr>
            <a:spLocks xmlns:a="http://schemas.openxmlformats.org/drawingml/2006/main" noGrp="1"/>
          </p:cNvSpPr>
          <p:nvPr/>
        </p:nvSpPr>
        <p:spPr>
          <a:xfrm xmlns:a="http://schemas.openxmlformats.org/drawingml/2006/main">
            <a:off x="704850" y="5800725"/>
            <a:ext cx="10782300" cy="609600"/>
          </a:xfrm>
          <a:prstGeom xmlns:a="http://schemas.openxmlformats.org/drawingml/2006/main" prst="roundRect">
            <a:avLst>
              <a:gd name="adj" fmla="val 15625"/>
            </a:avLst>
          </a:prstGeom>
          <a:solidFill xmlns:a="http://schemas.openxmlformats.org/drawingml/2006/main">
            <a:srgbClr val="102A49"/>
          </a:solidFill>
          <a:ln xmlns:a="http://schemas.openxmlformats.org/drawingml/2006/main" w="0">
            <a:noFill/>
          </a:ln>
        </p:spPr>
      </p:sp>
      <p:sp>
        <p:nvSpPr>
          <p:cNvPr id="38" name="回报名称">
            <a:extLst xmlns:a="http://schemas.openxmlformats.org/drawingml/2006/main">
              <a:ext uri="{FF2B5EF4-FFF2-40B4-BE49-F238E27FC236}">
                <a16:creationId xmlns:a16="http://schemas.microsoft.com/office/drawing/2014/main" id="{613BC514-1FAB-4599-B9E9-0137CAB65BD4}"/>
              </a:ext>
            </a:extLst>
          </p:cNvPr>
          <p:cNvSpPr>
            <a:spLocks xmlns:a="http://schemas.openxmlformats.org/drawingml/2006/main" noGrp="1"/>
          </p:cNvSpPr>
          <p:nvPr/>
        </p:nvSpPr>
        <p:spPr>
          <a:xfrm xmlns:a="http://schemas.openxmlformats.org/drawingml/2006/main">
            <a:off x="933450" y="5934075"/>
            <a:ext cx="1447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D8B66A"/>
                </a:solidFill>
                <a:latin typeface="Heiti TC"/>
                <a:ea typeface="Heiti TC"/>
                <a:cs typeface="Heiti TC"/>
              </a:defRPr>
            </a:pPr>
            <a:r>
              <a:rPr sz="1800" b="1">
                <a:solidFill>
                  <a:srgbClr val="D8B66A"/>
                </a:solidFill>
                <a:latin typeface="Heiti TC"/>
                <a:ea typeface="Heiti TC"/>
                <a:cs typeface="Heiti TC"/>
              </a:rPr>
              <a:t>合作回报</a:t>
            </a:r>
          </a:p>
        </p:txBody>
      </p:sp>
      <p:sp>
        <p:nvSpPr>
          <p:cNvPr id="39" name="回报组成">
            <a:extLst xmlns:a="http://schemas.openxmlformats.org/drawingml/2006/main">
              <a:ext uri="{FF2B5EF4-FFF2-40B4-BE49-F238E27FC236}">
                <a16:creationId xmlns:a16="http://schemas.microsoft.com/office/drawing/2014/main" id="{5F6A5CB8-A7C1-475A-97D8-93DE1C6F5508}"/>
              </a:ext>
            </a:extLst>
          </p:cNvPr>
          <p:cNvSpPr>
            <a:spLocks xmlns:a="http://schemas.openxmlformats.org/drawingml/2006/main" noGrp="1"/>
          </p:cNvSpPr>
          <p:nvPr/>
        </p:nvSpPr>
        <p:spPr>
          <a:xfrm xmlns:a="http://schemas.openxmlformats.org/drawingml/2006/main">
            <a:off x="2752725" y="5924550"/>
            <a:ext cx="85058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FFFFFF"/>
                </a:solidFill>
                <a:latin typeface="Heiti TC"/>
                <a:ea typeface="Heiti TC"/>
                <a:cs typeface="Heiti TC"/>
              </a:defRPr>
            </a:pPr>
            <a:r>
              <a:rPr sz="2100" b="1">
                <a:solidFill>
                  <a:srgbClr val="FFFFFF"/>
                </a:solidFill>
                <a:latin typeface="Heiti TC"/>
                <a:ea typeface="Heiti TC"/>
                <a:cs typeface="Heiti TC"/>
              </a:rPr>
              <a:t>现金佣金 ＋ 达到约定条件后的项目收益权益</a:t>
            </a:r>
          </a:p>
        </p:txBody>
      </p:sp>
      <p:sp>
        <p:nvSpPr>
          <p:cNvPr id="40" name="协议条件">
            <a:extLst xmlns:a="http://schemas.openxmlformats.org/drawingml/2006/main">
              <a:ext uri="{FF2B5EF4-FFF2-40B4-BE49-F238E27FC236}">
                <a16:creationId xmlns:a16="http://schemas.microsoft.com/office/drawing/2014/main" id="{CC522F81-DABA-422E-B2CB-B152C9BD04A6}"/>
              </a:ext>
            </a:extLst>
          </p:cNvPr>
          <p:cNvSpPr>
            <a:spLocks xmlns:a="http://schemas.openxmlformats.org/drawingml/2006/main" noGrp="1"/>
          </p:cNvSpPr>
          <p:nvPr/>
        </p:nvSpPr>
        <p:spPr>
          <a:xfrm xmlns:a="http://schemas.openxmlformats.org/drawingml/2006/main">
            <a:off x="714375" y="6543675"/>
            <a:ext cx="9810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0">
                <a:solidFill>
                  <a:srgbClr val="687A8C"/>
                </a:solidFill>
                <a:latin typeface="Heiti TC"/>
                <a:ea typeface="Heiti TC"/>
                <a:cs typeface="Heiti TC"/>
              </a:defRPr>
            </a:pPr>
            <a:r>
              <a:rPr sz="1275" b="0">
                <a:solidFill>
                  <a:srgbClr val="687A8C"/>
                </a:solidFill>
                <a:latin typeface="Heiti TC"/>
                <a:ea typeface="Heiti TC"/>
                <a:cs typeface="Heiti TC"/>
              </a:rPr>
              <a:t>具体条件及结算安排以正式协议为准</a:t>
            </a:r>
          </a:p>
        </p:txBody>
      </p:sp>
    </p:spTree>
    <p:extLst>
      <p:ext uri="{BB962C8B-B14F-4D97-AF65-F5344CB8AC3E}">
        <p14:creationId xmlns:p14="http://schemas.microsoft.com/office/powerpoint/2010/main" val="13870692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7" name="页眉金线">
            <a:extLst xmlns:a="http://schemas.openxmlformats.org/drawingml/2006/main">
              <a:ext uri="{FF2B5EF4-FFF2-40B4-BE49-F238E27FC236}">
                <a16:creationId xmlns:a16="http://schemas.microsoft.com/office/drawing/2014/main" id="{6DF5AF67-8DCA-4796-AA7C-A8788C3F5AC1}"/>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4FFFCA20-9D14-40AC-91E8-768AF316644B}"/>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15E7B102-62DB-4526-9F14-DA5EE301D2A5}"/>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客户沟通</a:t>
            </a:r>
          </a:p>
        </p:txBody>
      </p:sp>
      <p:sp>
        <p:nvSpPr>
          <p:cNvPr id="4" name="页码">
            <a:extLst xmlns:a="http://schemas.openxmlformats.org/drawingml/2006/main">
              <a:ext uri="{FF2B5EF4-FFF2-40B4-BE49-F238E27FC236}">
                <a16:creationId xmlns:a16="http://schemas.microsoft.com/office/drawing/2014/main" id="{B4284551-9CCF-40A3-915C-2B727F8960C8}"/>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03</a:t>
            </a:r>
          </a:p>
        </p:txBody>
      </p:sp>
      <p:sp>
        <p:nvSpPr>
          <p:cNvPr id="5" name="标题">
            <a:extLst xmlns:a="http://schemas.openxmlformats.org/drawingml/2006/main">
              <a:ext uri="{FF2B5EF4-FFF2-40B4-BE49-F238E27FC236}">
                <a16:creationId xmlns:a16="http://schemas.microsoft.com/office/drawing/2014/main" id="{F434259B-BAEB-4C15-89D8-5C41F71594F6}"/>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2号矿的客户沟通要点</a:t>
            </a:r>
          </a:p>
        </p:txBody>
      </p:sp>
      <p:sp>
        <p:nvSpPr>
          <p:cNvPr id="6" name="标题分界">
            <a:extLst xmlns:a="http://schemas.openxmlformats.org/drawingml/2006/main">
              <a:ext uri="{FF2B5EF4-FFF2-40B4-BE49-F238E27FC236}">
                <a16:creationId xmlns:a16="http://schemas.microsoft.com/office/drawing/2014/main" id="{D9B4F04D-07E2-464F-8712-E4C05424B79A}"/>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本次矿量范围">
            <a:extLst xmlns:a="http://schemas.openxmlformats.org/drawingml/2006/main">
              <a:ext uri="{FF2B5EF4-FFF2-40B4-BE49-F238E27FC236}">
                <a16:creationId xmlns:a16="http://schemas.microsoft.com/office/drawing/2014/main" id="{B1CD4823-DEA8-418A-BF3B-F62EA0F34875}"/>
              </a:ext>
            </a:extLst>
          </p:cNvPr>
          <p:cNvSpPr>
            <a:spLocks xmlns:a="http://schemas.openxmlformats.org/drawingml/2006/main" noGrp="1"/>
          </p:cNvSpPr>
          <p:nvPr/>
        </p:nvSpPr>
        <p:spPr>
          <a:xfrm xmlns:a="http://schemas.openxmlformats.org/drawingml/2006/main">
            <a:off x="704850" y="1885950"/>
            <a:ext cx="10782300" cy="552450"/>
          </a:xfrm>
          <a:prstGeom xmlns:a="http://schemas.openxmlformats.org/drawingml/2006/main" prst="roundRect">
            <a:avLst>
              <a:gd name="adj" fmla="val 15517"/>
            </a:avLst>
          </a:prstGeom>
          <a:solidFill xmlns:a="http://schemas.openxmlformats.org/drawingml/2006/main">
            <a:srgbClr val="FAF7EF"/>
          </a:solidFill>
          <a:ln xmlns:a="http://schemas.openxmlformats.org/drawingml/2006/main" w="9525">
            <a:solidFill>
              <a:srgbClr val="E5D1A5"/>
            </a:solidFill>
          </a:ln>
        </p:spPr>
      </p:sp>
      <p:sp>
        <p:nvSpPr>
          <p:cNvPr id="8" name="标的">
            <a:extLst xmlns:a="http://schemas.openxmlformats.org/drawingml/2006/main">
              <a:ext uri="{FF2B5EF4-FFF2-40B4-BE49-F238E27FC236}">
                <a16:creationId xmlns:a16="http://schemas.microsoft.com/office/drawing/2014/main" id="{D9F056AF-ADA5-451B-8395-17CDD3590273}"/>
              </a:ext>
            </a:extLst>
          </p:cNvPr>
          <p:cNvSpPr>
            <a:spLocks xmlns:a="http://schemas.openxmlformats.org/drawingml/2006/main" noGrp="1"/>
          </p:cNvSpPr>
          <p:nvPr/>
        </p:nvSpPr>
        <p:spPr>
          <a:xfrm xmlns:a="http://schemas.openxmlformats.org/drawingml/2006/main">
            <a:off x="895350" y="2009775"/>
            <a:ext cx="3619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湖南益阳安化2号尾矿</a:t>
            </a:r>
          </a:p>
        </p:txBody>
      </p:sp>
      <p:sp>
        <p:nvSpPr>
          <p:cNvPr id="9" name="拟锁定矿量">
            <a:extLst xmlns:a="http://schemas.openxmlformats.org/drawingml/2006/main">
              <a:ext uri="{FF2B5EF4-FFF2-40B4-BE49-F238E27FC236}">
                <a16:creationId xmlns:a16="http://schemas.microsoft.com/office/drawing/2014/main" id="{2B63AA38-2F88-49F2-BEFA-5A1C86814913}"/>
              </a:ext>
            </a:extLst>
          </p:cNvPr>
          <p:cNvSpPr>
            <a:spLocks xmlns:a="http://schemas.openxmlformats.org/drawingml/2006/main" noGrp="1"/>
          </p:cNvSpPr>
          <p:nvPr/>
        </p:nvSpPr>
        <p:spPr>
          <a:xfrm xmlns:a="http://schemas.openxmlformats.org/drawingml/2006/main">
            <a:off x="7048500" y="2009775"/>
            <a:ext cx="42100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875" b="1">
                <a:solidFill>
                  <a:srgbClr val="B58A32"/>
                </a:solidFill>
                <a:latin typeface="Heiti TC"/>
                <a:ea typeface="Heiti TC"/>
                <a:cs typeface="Heiti TC"/>
              </a:defRPr>
            </a:pPr>
            <a:r>
              <a:rPr sz="1875" b="1">
                <a:solidFill>
                  <a:srgbClr val="B58A32"/>
                </a:solidFill>
                <a:latin typeface="Heiti TC"/>
                <a:ea typeface="Heiti TC"/>
                <a:cs typeface="Heiti TC"/>
              </a:rPr>
              <a:t>本次拟锁定 100万湿吨</a:t>
            </a:r>
          </a:p>
        </p:txBody>
      </p:sp>
      <p:sp>
        <p:nvSpPr>
          <p:cNvPr id="10" name="单份金额">
            <a:extLst xmlns:a="http://schemas.openxmlformats.org/drawingml/2006/main">
              <a:ext uri="{FF2B5EF4-FFF2-40B4-BE49-F238E27FC236}">
                <a16:creationId xmlns:a16="http://schemas.microsoft.com/office/drawing/2014/main" id="{D9F34906-928F-4017-B9C0-43911B07AEB7}"/>
              </a:ext>
            </a:extLst>
          </p:cNvPr>
          <p:cNvSpPr>
            <a:spLocks xmlns:a="http://schemas.openxmlformats.org/drawingml/2006/main" noGrp="1"/>
          </p:cNvSpPr>
          <p:nvPr/>
        </p:nvSpPr>
        <p:spPr>
          <a:xfrm xmlns:a="http://schemas.openxmlformats.org/drawingml/2006/main">
            <a:off x="1038225" y="2686050"/>
            <a:ext cx="18859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950" b="0">
                <a:solidFill>
                  <a:srgbClr val="102A49"/>
                </a:solidFill>
                <a:latin typeface="Arial"/>
                <a:ea typeface="Arial"/>
                <a:cs typeface="Arial"/>
              </a:defRPr>
            </a:pPr>
            <a:r>
              <a:rPr sz="4950" b="0">
                <a:solidFill>
                  <a:srgbClr val="102A49"/>
                </a:solidFill>
                <a:latin typeface="Arial"/>
                <a:ea typeface="Arial"/>
                <a:cs typeface="Arial"/>
              </a:rPr>
              <a:t>100</a:t>
            </a:r>
          </a:p>
        </p:txBody>
      </p:sp>
      <p:sp>
        <p:nvSpPr>
          <p:cNvPr id="11" name="金额单位">
            <a:extLst xmlns:a="http://schemas.openxmlformats.org/drawingml/2006/main">
              <a:ext uri="{FF2B5EF4-FFF2-40B4-BE49-F238E27FC236}">
                <a16:creationId xmlns:a16="http://schemas.microsoft.com/office/drawing/2014/main" id="{981EC462-6A5A-41E2-89B2-383B9141FECB}"/>
              </a:ext>
            </a:extLst>
          </p:cNvPr>
          <p:cNvSpPr>
            <a:spLocks xmlns:a="http://schemas.openxmlformats.org/drawingml/2006/main" noGrp="1"/>
          </p:cNvSpPr>
          <p:nvPr/>
        </p:nvSpPr>
        <p:spPr>
          <a:xfrm xmlns:a="http://schemas.openxmlformats.org/drawingml/2006/main">
            <a:off x="1038225" y="3419475"/>
            <a:ext cx="1885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687A8C"/>
                </a:solidFill>
                <a:latin typeface="Heiti TC"/>
                <a:ea typeface="Heiti TC"/>
                <a:cs typeface="Heiti TC"/>
              </a:defRPr>
            </a:pPr>
            <a:r>
              <a:rPr sz="1800" b="0">
                <a:solidFill>
                  <a:srgbClr val="687A8C"/>
                </a:solidFill>
                <a:latin typeface="Heiti TC"/>
                <a:ea typeface="Heiti TC"/>
                <a:cs typeface="Heiti TC"/>
              </a:rPr>
              <a:t>万元／份</a:t>
            </a:r>
          </a:p>
        </p:txBody>
      </p:sp>
      <p:sp>
        <p:nvSpPr>
          <p:cNvPr id="12" name="乘号">
            <a:extLst xmlns:a="http://schemas.openxmlformats.org/drawingml/2006/main">
              <a:ext uri="{FF2B5EF4-FFF2-40B4-BE49-F238E27FC236}">
                <a16:creationId xmlns:a16="http://schemas.microsoft.com/office/drawing/2014/main" id="{8A9A40B7-D519-4BCD-B594-BFEFA331B682}"/>
              </a:ext>
            </a:extLst>
          </p:cNvPr>
          <p:cNvSpPr>
            <a:spLocks xmlns:a="http://schemas.openxmlformats.org/drawingml/2006/main" noGrp="1"/>
          </p:cNvSpPr>
          <p:nvPr/>
        </p:nvSpPr>
        <p:spPr>
          <a:xfrm xmlns:a="http://schemas.openxmlformats.org/drawingml/2006/main">
            <a:off x="3333750" y="2847975"/>
            <a:ext cx="6477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000" b="0">
                <a:solidFill>
                  <a:srgbClr val="B58A32"/>
                </a:solidFill>
                <a:latin typeface="Arial"/>
                <a:ea typeface="Arial"/>
                <a:cs typeface="Arial"/>
              </a:defRPr>
            </a:pPr>
            <a:r>
              <a:rPr sz="3000" b="0">
                <a:solidFill>
                  <a:srgbClr val="B58A32"/>
                </a:solidFill>
                <a:latin typeface="Arial"/>
                <a:ea typeface="Arial"/>
                <a:cs typeface="Arial"/>
              </a:rPr>
              <a:t>×</a:t>
            </a:r>
          </a:p>
        </p:txBody>
      </p:sp>
      <p:sp>
        <p:nvSpPr>
          <p:cNvPr id="13" name="标准份数">
            <a:extLst xmlns:a="http://schemas.openxmlformats.org/drawingml/2006/main">
              <a:ext uri="{FF2B5EF4-FFF2-40B4-BE49-F238E27FC236}">
                <a16:creationId xmlns:a16="http://schemas.microsoft.com/office/drawing/2014/main" id="{19340F02-05AE-41B1-9E3D-E4FB508AD29F}"/>
              </a:ext>
            </a:extLst>
          </p:cNvPr>
          <p:cNvSpPr>
            <a:spLocks xmlns:a="http://schemas.openxmlformats.org/drawingml/2006/main" noGrp="1"/>
          </p:cNvSpPr>
          <p:nvPr/>
        </p:nvSpPr>
        <p:spPr>
          <a:xfrm xmlns:a="http://schemas.openxmlformats.org/drawingml/2006/main">
            <a:off x="4533900" y="2686050"/>
            <a:ext cx="16383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950" b="0">
                <a:solidFill>
                  <a:srgbClr val="102A49"/>
                </a:solidFill>
                <a:latin typeface="Arial"/>
                <a:ea typeface="Arial"/>
                <a:cs typeface="Arial"/>
              </a:defRPr>
            </a:pPr>
            <a:r>
              <a:rPr sz="4950" b="0">
                <a:solidFill>
                  <a:srgbClr val="102A49"/>
                </a:solidFill>
                <a:latin typeface="Arial"/>
                <a:ea typeface="Arial"/>
                <a:cs typeface="Arial"/>
              </a:rPr>
              <a:t>40</a:t>
            </a:r>
          </a:p>
        </p:txBody>
      </p:sp>
      <p:sp>
        <p:nvSpPr>
          <p:cNvPr id="14" name="份数单位">
            <a:extLst xmlns:a="http://schemas.openxmlformats.org/drawingml/2006/main">
              <a:ext uri="{FF2B5EF4-FFF2-40B4-BE49-F238E27FC236}">
                <a16:creationId xmlns:a16="http://schemas.microsoft.com/office/drawing/2014/main" id="{BF4A9E78-DBB8-4F02-8667-3E4E122C15A0}"/>
              </a:ext>
            </a:extLst>
          </p:cNvPr>
          <p:cNvSpPr>
            <a:spLocks xmlns:a="http://schemas.openxmlformats.org/drawingml/2006/main" noGrp="1"/>
          </p:cNvSpPr>
          <p:nvPr/>
        </p:nvSpPr>
        <p:spPr>
          <a:xfrm xmlns:a="http://schemas.openxmlformats.org/drawingml/2006/main">
            <a:off x="4391025" y="3419475"/>
            <a:ext cx="19240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687A8C"/>
                </a:solidFill>
                <a:latin typeface="Heiti TC"/>
                <a:ea typeface="Heiti TC"/>
                <a:cs typeface="Heiti TC"/>
              </a:defRPr>
            </a:pPr>
            <a:r>
              <a:rPr sz="1800" b="0">
                <a:solidFill>
                  <a:srgbClr val="687A8C"/>
                </a:solidFill>
                <a:latin typeface="Heiti TC"/>
                <a:ea typeface="Heiti TC"/>
                <a:cs typeface="Heiti TC"/>
              </a:rPr>
              <a:t>标准份额</a:t>
            </a:r>
          </a:p>
        </p:txBody>
      </p:sp>
      <p:sp>
        <p:nvSpPr>
          <p:cNvPr id="15" name="等号">
            <a:extLst xmlns:a="http://schemas.openxmlformats.org/drawingml/2006/main">
              <a:ext uri="{FF2B5EF4-FFF2-40B4-BE49-F238E27FC236}">
                <a16:creationId xmlns:a16="http://schemas.microsoft.com/office/drawing/2014/main" id="{C2474E86-9874-4D36-A015-49BDDB934B2E}"/>
              </a:ext>
            </a:extLst>
          </p:cNvPr>
          <p:cNvSpPr>
            <a:spLocks xmlns:a="http://schemas.openxmlformats.org/drawingml/2006/main" noGrp="1"/>
          </p:cNvSpPr>
          <p:nvPr/>
        </p:nvSpPr>
        <p:spPr>
          <a:xfrm xmlns:a="http://schemas.openxmlformats.org/drawingml/2006/main">
            <a:off x="6848475" y="2847975"/>
            <a:ext cx="6667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000" b="0">
                <a:solidFill>
                  <a:srgbClr val="B58A32"/>
                </a:solidFill>
                <a:latin typeface="Heiti TC"/>
                <a:ea typeface="Heiti TC"/>
                <a:cs typeface="Heiti TC"/>
              </a:defRPr>
            </a:pPr>
            <a:r>
              <a:rPr sz="3000" b="0">
                <a:solidFill>
                  <a:srgbClr val="B58A32"/>
                </a:solidFill>
                <a:latin typeface="Heiti TC"/>
                <a:ea typeface="Heiti TC"/>
                <a:cs typeface="Heiti TC"/>
              </a:rPr>
              <a:t>＝</a:t>
            </a:r>
          </a:p>
        </p:txBody>
      </p:sp>
      <p:sp>
        <p:nvSpPr>
          <p:cNvPr id="16" name="募集目标">
            <a:extLst xmlns:a="http://schemas.openxmlformats.org/drawingml/2006/main">
              <a:ext uri="{FF2B5EF4-FFF2-40B4-BE49-F238E27FC236}">
                <a16:creationId xmlns:a16="http://schemas.microsoft.com/office/drawing/2014/main" id="{00A192F7-5C5C-4C76-9469-FBFF47778D90}"/>
              </a:ext>
            </a:extLst>
          </p:cNvPr>
          <p:cNvSpPr>
            <a:spLocks xmlns:a="http://schemas.openxmlformats.org/drawingml/2006/main" noGrp="1"/>
          </p:cNvSpPr>
          <p:nvPr/>
        </p:nvSpPr>
        <p:spPr>
          <a:xfrm xmlns:a="http://schemas.openxmlformats.org/drawingml/2006/main">
            <a:off x="8086725" y="2667000"/>
            <a:ext cx="28860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5400" b="0">
                <a:solidFill>
                  <a:srgbClr val="B58A32"/>
                </a:solidFill>
                <a:latin typeface="Arial"/>
                <a:ea typeface="Arial"/>
                <a:cs typeface="Arial"/>
              </a:defRPr>
            </a:pPr>
            <a:r>
              <a:rPr sz="5400" b="0">
                <a:solidFill>
                  <a:srgbClr val="B58A32"/>
                </a:solidFill>
                <a:latin typeface="Arial"/>
                <a:ea typeface="Arial"/>
                <a:cs typeface="Arial"/>
              </a:rPr>
              <a:t>4,000</a:t>
            </a:r>
          </a:p>
        </p:txBody>
      </p:sp>
      <p:sp>
        <p:nvSpPr>
          <p:cNvPr id="17" name="募集目标单位">
            <a:extLst xmlns:a="http://schemas.openxmlformats.org/drawingml/2006/main">
              <a:ext uri="{FF2B5EF4-FFF2-40B4-BE49-F238E27FC236}">
                <a16:creationId xmlns:a16="http://schemas.microsoft.com/office/drawing/2014/main" id="{31C2FA58-4232-42F5-B946-F7247D19BC68}"/>
              </a:ext>
            </a:extLst>
          </p:cNvPr>
          <p:cNvSpPr>
            <a:spLocks xmlns:a="http://schemas.openxmlformats.org/drawingml/2006/main" noGrp="1"/>
          </p:cNvSpPr>
          <p:nvPr/>
        </p:nvSpPr>
        <p:spPr>
          <a:xfrm xmlns:a="http://schemas.openxmlformats.org/drawingml/2006/main">
            <a:off x="7800975" y="3419475"/>
            <a:ext cx="3476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687A8C"/>
                </a:solidFill>
                <a:latin typeface="Heiti TC"/>
                <a:ea typeface="Heiti TC"/>
                <a:cs typeface="Heiti TC"/>
              </a:defRPr>
            </a:pPr>
            <a:r>
              <a:rPr sz="1800" b="0">
                <a:solidFill>
                  <a:srgbClr val="687A8C"/>
                </a:solidFill>
                <a:latin typeface="Heiti TC"/>
                <a:ea typeface="Heiti TC"/>
                <a:cs typeface="Heiti TC"/>
              </a:rPr>
              <a:t>万元拟募集（人民币）</a:t>
            </a:r>
          </a:p>
        </p:txBody>
      </p:sp>
      <p:sp>
        <p:nvSpPr>
          <p:cNvPr id="18" name="上半部分界">
            <a:extLst xmlns:a="http://schemas.openxmlformats.org/drawingml/2006/main">
              <a:ext uri="{FF2B5EF4-FFF2-40B4-BE49-F238E27FC236}">
                <a16:creationId xmlns:a16="http://schemas.microsoft.com/office/drawing/2014/main" id="{68FBBC4F-0679-47EE-9698-0AE496250429}"/>
              </a:ext>
            </a:extLst>
          </p:cNvPr>
          <p:cNvSpPr>
            <a:spLocks xmlns:a="http://schemas.openxmlformats.org/drawingml/2006/main" noGrp="1"/>
          </p:cNvSpPr>
          <p:nvPr/>
        </p:nvSpPr>
        <p:spPr>
          <a:xfrm xmlns:a="http://schemas.openxmlformats.org/drawingml/2006/main">
            <a:off x="704850" y="3886200"/>
            <a:ext cx="107823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9" name="合同利润节点">
            <a:extLst xmlns:a="http://schemas.openxmlformats.org/drawingml/2006/main">
              <a:ext uri="{FF2B5EF4-FFF2-40B4-BE49-F238E27FC236}">
                <a16:creationId xmlns:a16="http://schemas.microsoft.com/office/drawing/2014/main" id="{58C45A77-5B0E-4FB4-99BA-047C1F2F2D9D}"/>
              </a:ext>
            </a:extLst>
          </p:cNvPr>
          <p:cNvSpPr>
            <a:spLocks xmlns:a="http://schemas.openxmlformats.org/drawingml/2006/main" noGrp="1"/>
          </p:cNvSpPr>
          <p:nvPr/>
        </p:nvSpPr>
        <p:spPr>
          <a:xfrm xmlns:a="http://schemas.openxmlformats.org/drawingml/2006/main">
            <a:off x="704850" y="4210050"/>
            <a:ext cx="2476500" cy="1390650"/>
          </a:xfrm>
          <a:prstGeom xmlns:a="http://schemas.openxmlformats.org/drawingml/2006/main" prst="roundRect">
            <a:avLst>
              <a:gd name="adj" fmla="val 6849"/>
            </a:avLst>
          </a:prstGeom>
          <a:solidFill xmlns:a="http://schemas.openxmlformats.org/drawingml/2006/main">
            <a:srgbClr val="FAF7EF"/>
          </a:solidFill>
          <a:ln xmlns:a="http://schemas.openxmlformats.org/drawingml/2006/main" w="9525">
            <a:solidFill>
              <a:srgbClr val="E5D1A5"/>
            </a:solidFill>
          </a:ln>
        </p:spPr>
      </p:sp>
      <p:sp>
        <p:nvSpPr>
          <p:cNvPr id="20" name="利润范围">
            <a:extLst xmlns:a="http://schemas.openxmlformats.org/drawingml/2006/main">
              <a:ext uri="{FF2B5EF4-FFF2-40B4-BE49-F238E27FC236}">
                <a16:creationId xmlns:a16="http://schemas.microsoft.com/office/drawing/2014/main" id="{2A5636D1-2161-4874-B783-5E9F01B6202D}"/>
              </a:ext>
            </a:extLst>
          </p:cNvPr>
          <p:cNvSpPr>
            <a:spLocks xmlns:a="http://schemas.openxmlformats.org/drawingml/2006/main" noGrp="1"/>
          </p:cNvSpPr>
          <p:nvPr/>
        </p:nvSpPr>
        <p:spPr>
          <a:xfrm xmlns:a="http://schemas.openxmlformats.org/drawingml/2006/main">
            <a:off x="895350" y="4381500"/>
            <a:ext cx="2095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02A49"/>
                </a:solidFill>
                <a:latin typeface="Heiti TC"/>
                <a:ea typeface="Heiti TC"/>
                <a:cs typeface="Heiti TC"/>
              </a:defRPr>
            </a:pPr>
            <a:r>
              <a:rPr sz="1875" b="1">
                <a:solidFill>
                  <a:srgbClr val="102A49"/>
                </a:solidFill>
                <a:latin typeface="Heiti TC"/>
                <a:ea typeface="Heiti TC"/>
                <a:cs typeface="Heiti TC"/>
              </a:rPr>
              <a:t>本次合同矿量</a:t>
            </a:r>
          </a:p>
        </p:txBody>
      </p:sp>
      <p:sp>
        <p:nvSpPr>
          <p:cNvPr id="21" name="利润来源">
            <a:extLst xmlns:a="http://schemas.openxmlformats.org/drawingml/2006/main">
              <a:ext uri="{FF2B5EF4-FFF2-40B4-BE49-F238E27FC236}">
                <a16:creationId xmlns:a16="http://schemas.microsoft.com/office/drawing/2014/main" id="{2B07910D-3259-4617-9EFA-CB7051DC4813}"/>
              </a:ext>
            </a:extLst>
          </p:cNvPr>
          <p:cNvSpPr>
            <a:spLocks xmlns:a="http://schemas.openxmlformats.org/drawingml/2006/main" noGrp="1"/>
          </p:cNvSpPr>
          <p:nvPr/>
        </p:nvSpPr>
        <p:spPr>
          <a:xfrm xmlns:a="http://schemas.openxmlformats.org/drawingml/2006/main">
            <a:off x="895350" y="4857750"/>
            <a:ext cx="209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102A49"/>
                </a:solidFill>
                <a:latin typeface="Heiti TC"/>
                <a:ea typeface="Heiti TC"/>
                <a:cs typeface="Heiti TC"/>
              </a:defRPr>
            </a:pPr>
            <a:r>
              <a:rPr sz="2025" b="1">
                <a:solidFill>
                  <a:srgbClr val="102A49"/>
                </a:solidFill>
                <a:latin typeface="Heiti TC"/>
                <a:ea typeface="Heiti TC"/>
                <a:cs typeface="Heiti TC"/>
              </a:rPr>
              <a:t>对应项目利润</a:t>
            </a:r>
          </a:p>
        </p:txBody>
      </p:sp>
      <p:sp>
        <p:nvSpPr>
          <p:cNvPr id="22" name="利润进入分红池">
            <a:extLst xmlns:a="http://schemas.openxmlformats.org/drawingml/2006/main">
              <a:ext uri="{FF2B5EF4-FFF2-40B4-BE49-F238E27FC236}">
                <a16:creationId xmlns:a16="http://schemas.microsoft.com/office/drawing/2014/main" id="{2EFEF567-475F-438E-B2A2-B6F590CAE813}"/>
              </a:ext>
            </a:extLst>
          </p:cNvPr>
          <p:cNvSpPr>
            <a:spLocks xmlns:a="http://schemas.openxmlformats.org/drawingml/2006/main" noGrp="1"/>
          </p:cNvSpPr>
          <p:nvPr/>
        </p:nvSpPr>
        <p:spPr>
          <a:xfrm xmlns:a="http://schemas.openxmlformats.org/drawingml/2006/main">
            <a:off x="3314700" y="4791075"/>
            <a:ext cx="466725" cy="209550"/>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23" name="分红池节点">
            <a:extLst xmlns:a="http://schemas.openxmlformats.org/drawingml/2006/main">
              <a:ext uri="{FF2B5EF4-FFF2-40B4-BE49-F238E27FC236}">
                <a16:creationId xmlns:a16="http://schemas.microsoft.com/office/drawing/2014/main" id="{9129FA47-AB61-4DFD-9C16-EC9A549AEDDA}"/>
              </a:ext>
            </a:extLst>
          </p:cNvPr>
          <p:cNvSpPr>
            <a:spLocks xmlns:a="http://schemas.openxmlformats.org/drawingml/2006/main" noGrp="1"/>
          </p:cNvSpPr>
          <p:nvPr/>
        </p:nvSpPr>
        <p:spPr>
          <a:xfrm xmlns:a="http://schemas.openxmlformats.org/drawingml/2006/main">
            <a:off x="3914775" y="4210050"/>
            <a:ext cx="3581400" cy="1390650"/>
          </a:xfrm>
          <a:prstGeom xmlns:a="http://schemas.openxmlformats.org/drawingml/2006/main" prst="roundRect">
            <a:avLst>
              <a:gd name="adj" fmla="val 6849"/>
            </a:avLst>
          </a:prstGeom>
          <a:solidFill xmlns:a="http://schemas.openxmlformats.org/drawingml/2006/main">
            <a:srgbClr val="102A49"/>
          </a:solidFill>
          <a:ln xmlns:a="http://schemas.openxmlformats.org/drawingml/2006/main" w="11430">
            <a:solidFill>
              <a:srgbClr val="B58A32"/>
            </a:solidFill>
          </a:ln>
        </p:spPr>
      </p:sp>
      <p:sp>
        <p:nvSpPr>
          <p:cNvPr id="24" name="池比例">
            <a:extLst xmlns:a="http://schemas.openxmlformats.org/drawingml/2006/main">
              <a:ext uri="{FF2B5EF4-FFF2-40B4-BE49-F238E27FC236}">
                <a16:creationId xmlns:a16="http://schemas.microsoft.com/office/drawing/2014/main" id="{62F5C253-D5E8-448E-8730-25E7729A0641}"/>
              </a:ext>
            </a:extLst>
          </p:cNvPr>
          <p:cNvSpPr>
            <a:spLocks xmlns:a="http://schemas.openxmlformats.org/drawingml/2006/main" noGrp="1"/>
          </p:cNvSpPr>
          <p:nvPr/>
        </p:nvSpPr>
        <p:spPr>
          <a:xfrm xmlns:a="http://schemas.openxmlformats.org/drawingml/2006/main">
            <a:off x="4105275" y="4333875"/>
            <a:ext cx="32004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D8B66A"/>
                </a:solidFill>
                <a:latin typeface="Arial"/>
                <a:ea typeface="Arial"/>
                <a:cs typeface="Arial"/>
              </a:defRPr>
            </a:pPr>
            <a:r>
              <a:rPr sz="3225" b="1">
                <a:solidFill>
                  <a:srgbClr val="D8B66A"/>
                </a:solidFill>
                <a:latin typeface="Arial"/>
                <a:ea typeface="Arial"/>
                <a:cs typeface="Arial"/>
              </a:rPr>
              <a:t>30%</a:t>
            </a:r>
          </a:p>
        </p:txBody>
      </p:sp>
      <p:sp>
        <p:nvSpPr>
          <p:cNvPr id="25" name="分红池名称">
            <a:extLst xmlns:a="http://schemas.openxmlformats.org/drawingml/2006/main">
              <a:ext uri="{FF2B5EF4-FFF2-40B4-BE49-F238E27FC236}">
                <a16:creationId xmlns:a16="http://schemas.microsoft.com/office/drawing/2014/main" id="{2CCD31FD-598A-4728-976E-BBDC923BD31E}"/>
              </a:ext>
            </a:extLst>
          </p:cNvPr>
          <p:cNvSpPr>
            <a:spLocks xmlns:a="http://schemas.openxmlformats.org/drawingml/2006/main" noGrp="1"/>
          </p:cNvSpPr>
          <p:nvPr/>
        </p:nvSpPr>
        <p:spPr>
          <a:xfrm xmlns:a="http://schemas.openxmlformats.org/drawingml/2006/main">
            <a:off x="4105275" y="4857750"/>
            <a:ext cx="32004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FFFFFF"/>
                </a:solidFill>
                <a:latin typeface="Heiti TC"/>
                <a:ea typeface="Heiti TC"/>
                <a:cs typeface="Heiti TC"/>
              </a:defRPr>
            </a:pPr>
            <a:r>
              <a:rPr sz="1875" b="1">
                <a:solidFill>
                  <a:srgbClr val="FFFFFF"/>
                </a:solidFill>
                <a:latin typeface="Heiti TC"/>
                <a:ea typeface="Heiti TC"/>
                <a:cs typeface="Heiti TC"/>
              </a:rPr>
              <a:t>投资人共有分红池</a:t>
            </a:r>
          </a:p>
        </p:txBody>
      </p:sp>
      <p:sp>
        <p:nvSpPr>
          <p:cNvPr id="26" name="份额分享">
            <a:extLst xmlns:a="http://schemas.openxmlformats.org/drawingml/2006/main">
              <a:ext uri="{FF2B5EF4-FFF2-40B4-BE49-F238E27FC236}">
                <a16:creationId xmlns:a16="http://schemas.microsoft.com/office/drawing/2014/main" id="{1FDAFEB4-6D3C-458F-85EA-231597B1FF9B}"/>
              </a:ext>
            </a:extLst>
          </p:cNvPr>
          <p:cNvSpPr>
            <a:spLocks xmlns:a="http://schemas.openxmlformats.org/drawingml/2006/main" noGrp="1"/>
          </p:cNvSpPr>
          <p:nvPr/>
        </p:nvSpPr>
        <p:spPr>
          <a:xfrm xmlns:a="http://schemas.openxmlformats.org/drawingml/2006/main">
            <a:off x="4057650" y="5229225"/>
            <a:ext cx="32956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0">
                <a:solidFill>
                  <a:srgbClr val="D7E0E9"/>
                </a:solidFill>
                <a:latin typeface="Heiti TC"/>
                <a:ea typeface="Heiti TC"/>
                <a:cs typeface="Heiti TC"/>
              </a:defRPr>
            </a:pPr>
            <a:r>
              <a:rPr sz="1500" b="0">
                <a:solidFill>
                  <a:srgbClr val="D7E0E9"/>
                </a:solidFill>
                <a:latin typeface="Heiti TC"/>
                <a:ea typeface="Heiti TC"/>
                <a:cs typeface="Heiti TC"/>
              </a:rPr>
              <a:t>40份共享，每份占池内1/40</a:t>
            </a:r>
          </a:p>
        </p:txBody>
      </p:sp>
      <p:sp>
        <p:nvSpPr>
          <p:cNvPr id="27" name="分红结算过程">
            <a:extLst xmlns:a="http://schemas.openxmlformats.org/drawingml/2006/main">
              <a:ext uri="{FF2B5EF4-FFF2-40B4-BE49-F238E27FC236}">
                <a16:creationId xmlns:a16="http://schemas.microsoft.com/office/drawing/2014/main" id="{708B3FF9-0CBF-498B-941B-1D3A3A54489D}"/>
              </a:ext>
            </a:extLst>
          </p:cNvPr>
          <p:cNvSpPr>
            <a:spLocks xmlns:a="http://schemas.openxmlformats.org/drawingml/2006/main" noGrp="1"/>
          </p:cNvSpPr>
          <p:nvPr/>
        </p:nvSpPr>
        <p:spPr>
          <a:xfrm xmlns:a="http://schemas.openxmlformats.org/drawingml/2006/main">
            <a:off x="7620000" y="4791075"/>
            <a:ext cx="466725" cy="209550"/>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28" name="结算退出节点">
            <a:extLst xmlns:a="http://schemas.openxmlformats.org/drawingml/2006/main">
              <a:ext uri="{FF2B5EF4-FFF2-40B4-BE49-F238E27FC236}">
                <a16:creationId xmlns:a16="http://schemas.microsoft.com/office/drawing/2014/main" id="{C875662D-971E-4B6B-ACDE-21EADD3FE547}"/>
              </a:ext>
            </a:extLst>
          </p:cNvPr>
          <p:cNvSpPr>
            <a:spLocks xmlns:a="http://schemas.openxmlformats.org/drawingml/2006/main" noGrp="1"/>
          </p:cNvSpPr>
          <p:nvPr/>
        </p:nvSpPr>
        <p:spPr>
          <a:xfrm xmlns:a="http://schemas.openxmlformats.org/drawingml/2006/main">
            <a:off x="8220075" y="4210050"/>
            <a:ext cx="3267075" cy="1390650"/>
          </a:xfrm>
          <a:prstGeom xmlns:a="http://schemas.openxmlformats.org/drawingml/2006/main" prst="roundRect">
            <a:avLst>
              <a:gd name="adj" fmla="val 6849"/>
            </a:avLst>
          </a:prstGeom>
          <a:solidFill xmlns:a="http://schemas.openxmlformats.org/drawingml/2006/main">
            <a:srgbClr val="FAF7EF"/>
          </a:solidFill>
          <a:ln xmlns:a="http://schemas.openxmlformats.org/drawingml/2006/main" w="9525">
            <a:solidFill>
              <a:srgbClr val="E5D1A5"/>
            </a:solidFill>
          </a:ln>
        </p:spPr>
      </p:sp>
      <p:sp>
        <p:nvSpPr>
          <p:cNvPr id="29" name="实际经营分配">
            <a:extLst xmlns:a="http://schemas.openxmlformats.org/drawingml/2006/main">
              <a:ext uri="{FF2B5EF4-FFF2-40B4-BE49-F238E27FC236}">
                <a16:creationId xmlns:a16="http://schemas.microsoft.com/office/drawing/2014/main" id="{4B1C134C-5233-49CD-8B88-94E850823594}"/>
              </a:ext>
            </a:extLst>
          </p:cNvPr>
          <p:cNvSpPr>
            <a:spLocks xmlns:a="http://schemas.openxmlformats.org/drawingml/2006/main" noGrp="1"/>
          </p:cNvSpPr>
          <p:nvPr/>
        </p:nvSpPr>
        <p:spPr>
          <a:xfrm xmlns:a="http://schemas.openxmlformats.org/drawingml/2006/main">
            <a:off x="8401050" y="4352925"/>
            <a:ext cx="2905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02A49"/>
                </a:solidFill>
                <a:latin typeface="Heiti TC"/>
                <a:ea typeface="Heiti TC"/>
                <a:cs typeface="Heiti TC"/>
              </a:defRPr>
            </a:pPr>
            <a:r>
              <a:rPr sz="1875" b="1">
                <a:solidFill>
                  <a:srgbClr val="102A49"/>
                </a:solidFill>
                <a:latin typeface="Heiti TC"/>
                <a:ea typeface="Heiti TC"/>
                <a:cs typeface="Heiti TC"/>
              </a:rPr>
              <a:t>按实际经营情况分配</a:t>
            </a:r>
          </a:p>
        </p:txBody>
      </p:sp>
      <p:sp>
        <p:nvSpPr>
          <p:cNvPr id="30" name="累计条件">
            <a:extLst xmlns:a="http://schemas.openxmlformats.org/drawingml/2006/main">
              <a:ext uri="{FF2B5EF4-FFF2-40B4-BE49-F238E27FC236}">
                <a16:creationId xmlns:a16="http://schemas.microsoft.com/office/drawing/2014/main" id="{80349381-F78A-4998-9676-4220BEEA45D1}"/>
              </a:ext>
            </a:extLst>
          </p:cNvPr>
          <p:cNvSpPr>
            <a:spLocks xmlns:a="http://schemas.openxmlformats.org/drawingml/2006/main" noGrp="1"/>
          </p:cNvSpPr>
          <p:nvPr/>
        </p:nvSpPr>
        <p:spPr>
          <a:xfrm xmlns:a="http://schemas.openxmlformats.org/drawingml/2006/main">
            <a:off x="8372475" y="4829175"/>
            <a:ext cx="29622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75" b="0">
                <a:solidFill>
                  <a:srgbClr val="102A49"/>
                </a:solidFill>
                <a:latin typeface="Heiti TC"/>
                <a:ea typeface="Heiti TC"/>
                <a:cs typeface="Heiti TC"/>
              </a:defRPr>
            </a:pPr>
            <a:r>
              <a:rPr sz="1575" b="0">
                <a:solidFill>
                  <a:srgbClr val="102A49"/>
                </a:solidFill>
                <a:latin typeface="Heiti TC"/>
                <a:ea typeface="Heiti TC"/>
                <a:cs typeface="Heiti TC"/>
              </a:rPr>
              <a:t>累计达到含本金2倍约定额度</a:t>
            </a:r>
          </a:p>
        </p:txBody>
      </p:sp>
      <p:sp>
        <p:nvSpPr>
          <p:cNvPr id="31" name="终止规则">
            <a:extLst xmlns:a="http://schemas.openxmlformats.org/drawingml/2006/main">
              <a:ext uri="{FF2B5EF4-FFF2-40B4-BE49-F238E27FC236}">
                <a16:creationId xmlns:a16="http://schemas.microsoft.com/office/drawing/2014/main" id="{DD0B9D68-AF3D-42D5-9C6F-93682BCE05D7}"/>
              </a:ext>
            </a:extLst>
          </p:cNvPr>
          <p:cNvSpPr>
            <a:spLocks xmlns:a="http://schemas.openxmlformats.org/drawingml/2006/main" noGrp="1"/>
          </p:cNvSpPr>
          <p:nvPr/>
        </p:nvSpPr>
        <p:spPr>
          <a:xfrm xmlns:a="http://schemas.openxmlformats.org/drawingml/2006/main">
            <a:off x="8410575" y="5191125"/>
            <a:ext cx="28860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1">
                <a:solidFill>
                  <a:srgbClr val="B58A32"/>
                </a:solidFill>
                <a:latin typeface="Heiti TC"/>
                <a:ea typeface="Heiti TC"/>
                <a:cs typeface="Heiti TC"/>
              </a:defRPr>
            </a:pPr>
            <a:r>
              <a:rPr sz="1650" b="1">
                <a:solidFill>
                  <a:srgbClr val="B58A32"/>
                </a:solidFill>
                <a:latin typeface="Heiti TC"/>
                <a:ea typeface="Heiti TC"/>
                <a:cs typeface="Heiti TC"/>
              </a:rPr>
              <a:t>对应收益权终止</a:t>
            </a:r>
          </a:p>
        </p:txBody>
      </p:sp>
      <p:sp>
        <p:nvSpPr>
          <p:cNvPr id="32" name="公司责任带">
            <a:extLst xmlns:a="http://schemas.openxmlformats.org/drawingml/2006/main">
              <a:ext uri="{FF2B5EF4-FFF2-40B4-BE49-F238E27FC236}">
                <a16:creationId xmlns:a16="http://schemas.microsoft.com/office/drawing/2014/main" id="{C677D2D3-BB43-4D46-8DF8-C9B96823E08D}"/>
              </a:ext>
            </a:extLst>
          </p:cNvPr>
          <p:cNvSpPr>
            <a:spLocks xmlns:a="http://schemas.openxmlformats.org/drawingml/2006/main" noGrp="1"/>
          </p:cNvSpPr>
          <p:nvPr/>
        </p:nvSpPr>
        <p:spPr>
          <a:xfrm xmlns:a="http://schemas.openxmlformats.org/drawingml/2006/main">
            <a:off x="704850" y="5819775"/>
            <a:ext cx="10782300" cy="476250"/>
          </a:xfrm>
          <a:prstGeom xmlns:a="http://schemas.openxmlformats.org/drawingml/2006/main" prst="roundRect">
            <a:avLst>
              <a:gd name="adj" fmla="val 16000"/>
            </a:avLst>
          </a:prstGeom>
          <a:solidFill xmlns:a="http://schemas.openxmlformats.org/drawingml/2006/main">
            <a:srgbClr val="102A49"/>
          </a:solidFill>
          <a:ln xmlns:a="http://schemas.openxmlformats.org/drawingml/2006/main" w="0">
            <a:noFill/>
          </a:ln>
        </p:spPr>
      </p:sp>
      <p:sp>
        <p:nvSpPr>
          <p:cNvPr id="33" name="主体责任标签">
            <a:extLst xmlns:a="http://schemas.openxmlformats.org/drawingml/2006/main">
              <a:ext uri="{FF2B5EF4-FFF2-40B4-BE49-F238E27FC236}">
                <a16:creationId xmlns:a16="http://schemas.microsoft.com/office/drawing/2014/main" id="{F01F1113-E25E-4C76-A1F9-441BD720439B}"/>
              </a:ext>
            </a:extLst>
          </p:cNvPr>
          <p:cNvSpPr>
            <a:spLocks xmlns:a="http://schemas.openxmlformats.org/drawingml/2006/main" noGrp="1"/>
          </p:cNvSpPr>
          <p:nvPr/>
        </p:nvSpPr>
        <p:spPr>
          <a:xfrm xmlns:a="http://schemas.openxmlformats.org/drawingml/2006/main">
            <a:off x="904875" y="5924550"/>
            <a:ext cx="12954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D8B66A"/>
                </a:solidFill>
                <a:latin typeface="Heiti TC"/>
                <a:ea typeface="Heiti TC"/>
                <a:cs typeface="Heiti TC"/>
              </a:defRPr>
            </a:pPr>
            <a:r>
              <a:rPr sz="1725" b="1">
                <a:solidFill>
                  <a:srgbClr val="D8B66A"/>
                </a:solidFill>
                <a:latin typeface="Heiti TC"/>
                <a:ea typeface="Heiti TC"/>
                <a:cs typeface="Heiti TC"/>
              </a:rPr>
              <a:t>公司责任</a:t>
            </a:r>
          </a:p>
        </p:txBody>
      </p:sp>
      <p:sp>
        <p:nvSpPr>
          <p:cNvPr id="34" name="主体责任">
            <a:extLst xmlns:a="http://schemas.openxmlformats.org/drawingml/2006/main">
              <a:ext uri="{FF2B5EF4-FFF2-40B4-BE49-F238E27FC236}">
                <a16:creationId xmlns:a16="http://schemas.microsoft.com/office/drawing/2014/main" id="{0411E14B-643E-4508-A73E-BC90FB21AF96}"/>
              </a:ext>
            </a:extLst>
          </p:cNvPr>
          <p:cNvSpPr>
            <a:spLocks xmlns:a="http://schemas.openxmlformats.org/drawingml/2006/main" noGrp="1"/>
          </p:cNvSpPr>
          <p:nvPr/>
        </p:nvSpPr>
        <p:spPr>
          <a:xfrm xmlns:a="http://schemas.openxmlformats.org/drawingml/2006/main">
            <a:off x="2447925" y="5905500"/>
            <a:ext cx="8839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FFFFFF"/>
                </a:solidFill>
                <a:latin typeface="Heiti TC"/>
                <a:ea typeface="Heiti TC"/>
                <a:cs typeface="Heiti TC"/>
              </a:defRPr>
            </a:pPr>
            <a:r>
              <a:rPr sz="1875" b="1">
                <a:solidFill>
                  <a:srgbClr val="FFFFFF"/>
                </a:solidFill>
                <a:latin typeface="Heiti TC"/>
                <a:ea typeface="Heiti TC"/>
                <a:cs typeface="Heiti TC"/>
              </a:rPr>
              <a:t>拟由上市主体签约、收款并承担约定收益支付义务</a:t>
            </a:r>
          </a:p>
        </p:txBody>
      </p:sp>
      <p:sp>
        <p:nvSpPr>
          <p:cNvPr id="35" name="持续披露">
            <a:extLst xmlns:a="http://schemas.openxmlformats.org/drawingml/2006/main">
              <a:ext uri="{FF2B5EF4-FFF2-40B4-BE49-F238E27FC236}">
                <a16:creationId xmlns:a16="http://schemas.microsoft.com/office/drawing/2014/main" id="{492F9D4B-F397-466C-B5F4-B9234F93726C}"/>
              </a:ext>
            </a:extLst>
          </p:cNvPr>
          <p:cNvSpPr>
            <a:spLocks xmlns:a="http://schemas.openxmlformats.org/drawingml/2006/main" noGrp="1"/>
          </p:cNvSpPr>
          <p:nvPr/>
        </p:nvSpPr>
        <p:spPr>
          <a:xfrm xmlns:a="http://schemas.openxmlformats.org/drawingml/2006/main">
            <a:off x="714375" y="6486525"/>
            <a:ext cx="6934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87A8C"/>
                </a:solidFill>
                <a:latin typeface="Heiti TC"/>
                <a:ea typeface="Heiti TC"/>
                <a:cs typeface="Heiti TC"/>
              </a:defRPr>
            </a:pPr>
            <a:r>
              <a:rPr sz="1350" b="0">
                <a:solidFill>
                  <a:srgbClr val="687A8C"/>
                </a:solidFill>
                <a:latin typeface="Heiti TC"/>
                <a:ea typeface="Heiti TC"/>
                <a:cs typeface="Heiti TC"/>
              </a:rPr>
              <a:t>检测、试产及专项条款随项目推进披露</a:t>
            </a:r>
          </a:p>
        </p:txBody>
      </p:sp>
      <p:sp>
        <p:nvSpPr>
          <p:cNvPr id="36" name="上市身份边界">
            <a:extLst xmlns:a="http://schemas.openxmlformats.org/drawingml/2006/main">
              <a:ext uri="{FF2B5EF4-FFF2-40B4-BE49-F238E27FC236}">
                <a16:creationId xmlns:a16="http://schemas.microsoft.com/office/drawing/2014/main" id="{54ACC6AA-5DD7-42BE-9AD3-6D7131F1E2A7}"/>
              </a:ext>
            </a:extLst>
          </p:cNvPr>
          <p:cNvSpPr>
            <a:spLocks xmlns:a="http://schemas.openxmlformats.org/drawingml/2006/main" noGrp="1"/>
          </p:cNvSpPr>
          <p:nvPr/>
        </p:nvSpPr>
        <p:spPr>
          <a:xfrm xmlns:a="http://schemas.openxmlformats.org/drawingml/2006/main">
            <a:off x="8001000" y="6486525"/>
            <a:ext cx="3486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350" b="0">
                <a:solidFill>
                  <a:srgbClr val="687A8C"/>
                </a:solidFill>
                <a:latin typeface="Heiti TC"/>
                <a:ea typeface="Heiti TC"/>
                <a:cs typeface="Heiti TC"/>
              </a:defRPr>
            </a:pPr>
            <a:r>
              <a:rPr sz="1350" b="0">
                <a:solidFill>
                  <a:srgbClr val="687A8C"/>
                </a:solidFill>
                <a:latin typeface="Heiti TC"/>
                <a:ea typeface="Heiti TC"/>
                <a:cs typeface="Heiti TC"/>
              </a:rPr>
              <a:t>上市身份不构成收益保证</a:t>
            </a:r>
          </a:p>
        </p:txBody>
      </p:sp>
    </p:spTree>
    <p:extLst>
      <p:ext uri="{BB962C8B-B14F-4D97-AF65-F5344CB8AC3E}">
        <p14:creationId xmlns:p14="http://schemas.microsoft.com/office/powerpoint/2010/main" val="718683982"/>
      </p:ext>
    </p:extLst>
  </p:cSld>
</p:sld>
</file>

<file path=ppt/slides/slide4.xml><?xml version="1.0" encoding="utf-8"?>
<p:sld xmlns:p="http://schemas.openxmlformats.org/presentationml/2006/main">
  <p:cSld>
    <p:bg>
      <p:bgPr>
        <a:solidFill xmlns:a="http://schemas.openxmlformats.org/drawingml/2006/main">
          <a:srgbClr val="102A49"/>
        </a:solidFill>
      </p:bgPr>
    </p:bg>
    <p:spTree>
      <p:nvGrpSpPr>
        <p:cNvPr id="1" name=""/>
        <p:cNvGrpSpPr/>
        <p:nvPr/>
      </p:nvGrpSpPr>
      <p:grpSpPr>
        <a:xfrm xmlns:a="http://schemas.openxmlformats.org/drawingml/2006/main"/>
      </p:grpSpPr>
      <p:sp>
        <p:nvSpPr>
          <p:cNvPr id="31" name="页眉金线">
            <a:extLst xmlns:a="http://schemas.openxmlformats.org/drawingml/2006/main">
              <a:ext uri="{FF2B5EF4-FFF2-40B4-BE49-F238E27FC236}">
                <a16:creationId xmlns:a16="http://schemas.microsoft.com/office/drawing/2014/main" id="{18C78489-F872-45CB-AE0C-3D5C4DCF0FB9}"/>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D8B66A"/>
            </a:solidFill>
          </a:ln>
        </p:spPr>
      </p:sp>
      <p:sp>
        <p:nvSpPr>
          <p:cNvPr id="2" name="页眉尾线">
            <a:extLst xmlns:a="http://schemas.openxmlformats.org/drawingml/2006/main">
              <a:ext uri="{FF2B5EF4-FFF2-40B4-BE49-F238E27FC236}">
                <a16:creationId xmlns:a16="http://schemas.microsoft.com/office/drawing/2014/main" id="{C08603FB-7396-4413-86DC-91C71EB902C5}"/>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8191A5"/>
            </a:solidFill>
          </a:ln>
        </p:spPr>
      </p:sp>
      <p:sp>
        <p:nvSpPr>
          <p:cNvPr id="3" name="章节标识">
            <a:extLst xmlns:a="http://schemas.openxmlformats.org/drawingml/2006/main">
              <a:ext uri="{FF2B5EF4-FFF2-40B4-BE49-F238E27FC236}">
                <a16:creationId xmlns:a16="http://schemas.microsoft.com/office/drawing/2014/main" id="{DA7C70E8-B5AA-4A95-9A2A-CEC8FE9D49FB}"/>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D8B66A"/>
                </a:solidFill>
                <a:latin typeface="Heiti TC"/>
                <a:ea typeface="Heiti TC"/>
                <a:cs typeface="Heiti TC"/>
              </a:defRPr>
            </a:pPr>
            <a:r>
              <a:rPr sz="1200" b="1">
                <a:solidFill>
                  <a:srgbClr val="D8B66A"/>
                </a:solidFill>
                <a:latin typeface="Heiti TC"/>
                <a:ea typeface="Heiti TC"/>
                <a:cs typeface="Heiti TC"/>
              </a:rPr>
              <a:t>居间回报</a:t>
            </a:r>
          </a:p>
        </p:txBody>
      </p:sp>
      <p:sp>
        <p:nvSpPr>
          <p:cNvPr id="4" name="页码">
            <a:extLst xmlns:a="http://schemas.openxmlformats.org/drawingml/2006/main">
              <a:ext uri="{FF2B5EF4-FFF2-40B4-BE49-F238E27FC236}">
                <a16:creationId xmlns:a16="http://schemas.microsoft.com/office/drawing/2014/main" id="{987F4F46-A670-4CFD-B71F-468EE704CA76}"/>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D8B66A"/>
                </a:solidFill>
                <a:latin typeface="Arial"/>
                <a:ea typeface="Arial"/>
                <a:cs typeface="Arial"/>
              </a:defRPr>
            </a:pPr>
            <a:r>
              <a:rPr sz="1575" b="0">
                <a:solidFill>
                  <a:srgbClr val="D8B66A"/>
                </a:solidFill>
                <a:latin typeface="Arial"/>
                <a:ea typeface="Arial"/>
                <a:cs typeface="Arial"/>
              </a:rPr>
              <a:t>04</a:t>
            </a:r>
          </a:p>
        </p:txBody>
      </p:sp>
      <p:sp>
        <p:nvSpPr>
          <p:cNvPr id="5" name="标题">
            <a:extLst xmlns:a="http://schemas.openxmlformats.org/drawingml/2006/main">
              <a:ext uri="{FF2B5EF4-FFF2-40B4-BE49-F238E27FC236}">
                <a16:creationId xmlns:a16="http://schemas.microsoft.com/office/drawing/2014/main" id="{1075E60D-1CB6-446F-9697-93F3B41AA57C}"/>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FFFFFF"/>
                </a:solidFill>
                <a:latin typeface="Heiti TC"/>
                <a:ea typeface="Heiti TC"/>
                <a:cs typeface="Heiti TC"/>
              </a:defRPr>
            </a:pPr>
            <a:r>
              <a:rPr sz="3375" b="1">
                <a:solidFill>
                  <a:srgbClr val="FFFFFF"/>
                </a:solidFill>
                <a:latin typeface="Heiti TC"/>
                <a:ea typeface="Heiti TC"/>
                <a:cs typeface="Heiti TC"/>
              </a:rPr>
              <a:t>居间合作回报总览</a:t>
            </a:r>
          </a:p>
        </p:txBody>
      </p:sp>
      <p:sp>
        <p:nvSpPr>
          <p:cNvPr id="6" name="标题分界">
            <a:extLst xmlns:a="http://schemas.openxmlformats.org/drawingml/2006/main">
              <a:ext uri="{FF2B5EF4-FFF2-40B4-BE49-F238E27FC236}">
                <a16:creationId xmlns:a16="http://schemas.microsoft.com/office/drawing/2014/main" id="{5A8A1153-7C1F-4D6D-B93A-C73A3A0D7AEF}"/>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455B76"/>
            </a:solidFill>
          </a:ln>
        </p:spPr>
      </p:sp>
      <p:sp>
        <p:nvSpPr>
          <p:cNvPr id="7" name="回报概述">
            <a:extLst xmlns:a="http://schemas.openxmlformats.org/drawingml/2006/main">
              <a:ext uri="{FF2B5EF4-FFF2-40B4-BE49-F238E27FC236}">
                <a16:creationId xmlns:a16="http://schemas.microsoft.com/office/drawing/2014/main" id="{82425D73-FF34-47AD-9C9D-33F96271F5FE}"/>
              </a:ext>
            </a:extLst>
          </p:cNvPr>
          <p:cNvSpPr>
            <a:spLocks xmlns:a="http://schemas.openxmlformats.org/drawingml/2006/main" noGrp="1"/>
          </p:cNvSpPr>
          <p:nvPr/>
        </p:nvSpPr>
        <p:spPr>
          <a:xfrm xmlns:a="http://schemas.openxmlformats.org/drawingml/2006/main">
            <a:off x="695325" y="1828800"/>
            <a:ext cx="107823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D7E0E9"/>
                </a:solidFill>
                <a:latin typeface="Heiti TC"/>
                <a:ea typeface="Heiti TC"/>
                <a:cs typeface="Heiti TC"/>
              </a:defRPr>
            </a:pPr>
            <a:r>
              <a:rPr sz="1875" b="0">
                <a:solidFill>
                  <a:srgbClr val="D7E0E9"/>
                </a:solidFill>
                <a:latin typeface="Heiti TC"/>
                <a:ea typeface="Heiti TC"/>
                <a:cs typeface="Heiti TC"/>
              </a:rPr>
              <a:t>本项目拟议安排：现金佣金与项目收益权益叠加</a:t>
            </a:r>
          </a:p>
        </p:txBody>
      </p:sp>
      <p:sp>
        <p:nvSpPr>
          <p:cNvPr id="8" name="现金回报范围">
            <a:extLst xmlns:a="http://schemas.openxmlformats.org/drawingml/2006/main">
              <a:ext uri="{FF2B5EF4-FFF2-40B4-BE49-F238E27FC236}">
                <a16:creationId xmlns:a16="http://schemas.microsoft.com/office/drawing/2014/main" id="{3DD4D0BF-D068-4941-A9D8-87E0454448DD}"/>
              </a:ext>
            </a:extLst>
          </p:cNvPr>
          <p:cNvSpPr>
            <a:spLocks xmlns:a="http://schemas.openxmlformats.org/drawingml/2006/main" noGrp="1"/>
          </p:cNvSpPr>
          <p:nvPr/>
        </p:nvSpPr>
        <p:spPr>
          <a:xfrm xmlns:a="http://schemas.openxmlformats.org/drawingml/2006/main">
            <a:off x="704850" y="2505075"/>
            <a:ext cx="4810125" cy="2914650"/>
          </a:xfrm>
          <a:prstGeom xmlns:a="http://schemas.openxmlformats.org/drawingml/2006/main" prst="roundRect">
            <a:avLst>
              <a:gd name="adj" fmla="val 3922"/>
            </a:avLst>
          </a:prstGeom>
          <a:solidFill xmlns:a="http://schemas.openxmlformats.org/drawingml/2006/main">
            <a:srgbClr val="153554"/>
          </a:solidFill>
          <a:ln xmlns:a="http://schemas.openxmlformats.org/drawingml/2006/main" w="9525">
            <a:solidFill>
              <a:srgbClr val="57718B"/>
            </a:solidFill>
          </a:ln>
        </p:spPr>
      </p:sp>
      <p:sp>
        <p:nvSpPr>
          <p:cNvPr id="9" name="权益回报范围">
            <a:extLst xmlns:a="http://schemas.openxmlformats.org/drawingml/2006/main">
              <a:ext uri="{FF2B5EF4-FFF2-40B4-BE49-F238E27FC236}">
                <a16:creationId xmlns:a16="http://schemas.microsoft.com/office/drawing/2014/main" id="{BCA595BC-5A2D-41EE-B918-60425F51000B}"/>
              </a:ext>
            </a:extLst>
          </p:cNvPr>
          <p:cNvSpPr>
            <a:spLocks xmlns:a="http://schemas.openxmlformats.org/drawingml/2006/main" noGrp="1"/>
          </p:cNvSpPr>
          <p:nvPr/>
        </p:nvSpPr>
        <p:spPr>
          <a:xfrm xmlns:a="http://schemas.openxmlformats.org/drawingml/2006/main">
            <a:off x="6677025" y="2505075"/>
            <a:ext cx="4810125" cy="2914650"/>
          </a:xfrm>
          <a:prstGeom xmlns:a="http://schemas.openxmlformats.org/drawingml/2006/main" prst="roundRect">
            <a:avLst>
              <a:gd name="adj" fmla="val 3922"/>
            </a:avLst>
          </a:prstGeom>
          <a:solidFill xmlns:a="http://schemas.openxmlformats.org/drawingml/2006/main">
            <a:srgbClr val="153554"/>
          </a:solidFill>
          <a:ln xmlns:a="http://schemas.openxmlformats.org/drawingml/2006/main" w="11430">
            <a:solidFill>
              <a:srgbClr val="B58A32"/>
            </a:solidFill>
          </a:ln>
        </p:spPr>
      </p:sp>
      <p:sp>
        <p:nvSpPr>
          <p:cNvPr id="10" name="现金回报标题">
            <a:extLst xmlns:a="http://schemas.openxmlformats.org/drawingml/2006/main">
              <a:ext uri="{FF2B5EF4-FFF2-40B4-BE49-F238E27FC236}">
                <a16:creationId xmlns:a16="http://schemas.microsoft.com/office/drawing/2014/main" id="{D07CEAC4-AF2C-4349-8A67-13E79D06AB20}"/>
              </a:ext>
            </a:extLst>
          </p:cNvPr>
          <p:cNvSpPr>
            <a:spLocks xmlns:a="http://schemas.openxmlformats.org/drawingml/2006/main" noGrp="1"/>
          </p:cNvSpPr>
          <p:nvPr/>
        </p:nvSpPr>
        <p:spPr>
          <a:xfrm xmlns:a="http://schemas.openxmlformats.org/drawingml/2006/main">
            <a:off x="1000125" y="2686050"/>
            <a:ext cx="42195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FFFFFF"/>
                </a:solidFill>
                <a:latin typeface="Heiti TC"/>
                <a:ea typeface="Heiti TC"/>
                <a:cs typeface="Heiti TC"/>
              </a:defRPr>
            </a:pPr>
            <a:r>
              <a:rPr sz="2175" b="1">
                <a:solidFill>
                  <a:srgbClr val="FFFFFF"/>
                </a:solidFill>
                <a:latin typeface="Heiti TC"/>
                <a:ea typeface="Heiti TC"/>
                <a:cs typeface="Heiti TC"/>
              </a:rPr>
              <a:t>现金居间佣金</a:t>
            </a:r>
          </a:p>
        </p:txBody>
      </p:sp>
      <p:sp>
        <p:nvSpPr>
          <p:cNvPr id="11" name="金额">
            <a:extLst xmlns:a="http://schemas.openxmlformats.org/drawingml/2006/main">
              <a:ext uri="{FF2B5EF4-FFF2-40B4-BE49-F238E27FC236}">
                <a16:creationId xmlns:a16="http://schemas.microsoft.com/office/drawing/2014/main" id="{39CA0833-3E83-4F04-913C-5DD64A9B7559}"/>
              </a:ext>
            </a:extLst>
          </p:cNvPr>
          <p:cNvSpPr>
            <a:spLocks xmlns:a="http://schemas.openxmlformats.org/drawingml/2006/main" noGrp="1"/>
          </p:cNvSpPr>
          <p:nvPr/>
        </p:nvSpPr>
        <p:spPr>
          <a:xfrm xmlns:a="http://schemas.openxmlformats.org/drawingml/2006/main">
            <a:off x="990600" y="3105150"/>
            <a:ext cx="26955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225" b="0">
                <a:solidFill>
                  <a:srgbClr val="D8B66A"/>
                </a:solidFill>
                <a:latin typeface="Arial"/>
                <a:ea typeface="Arial"/>
                <a:cs typeface="Arial"/>
              </a:defRPr>
            </a:pPr>
            <a:r>
              <a:rPr sz="6225" b="0">
                <a:solidFill>
                  <a:srgbClr val="D8B66A"/>
                </a:solidFill>
                <a:latin typeface="Arial"/>
                <a:ea typeface="Arial"/>
                <a:cs typeface="Arial"/>
              </a:rPr>
              <a:t>800</a:t>
            </a:r>
          </a:p>
        </p:txBody>
      </p:sp>
      <p:sp>
        <p:nvSpPr>
          <p:cNvPr id="12" name="金额单位">
            <a:extLst xmlns:a="http://schemas.openxmlformats.org/drawingml/2006/main">
              <a:ext uri="{FF2B5EF4-FFF2-40B4-BE49-F238E27FC236}">
                <a16:creationId xmlns:a16="http://schemas.microsoft.com/office/drawing/2014/main" id="{2F2001FC-C624-4F58-B80E-F317667CE894}"/>
              </a:ext>
            </a:extLst>
          </p:cNvPr>
          <p:cNvSpPr>
            <a:spLocks xmlns:a="http://schemas.openxmlformats.org/drawingml/2006/main" noGrp="1"/>
          </p:cNvSpPr>
          <p:nvPr/>
        </p:nvSpPr>
        <p:spPr>
          <a:xfrm xmlns:a="http://schemas.openxmlformats.org/drawingml/2006/main">
            <a:off x="3762375" y="3476625"/>
            <a:ext cx="13620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0">
                <a:solidFill>
                  <a:srgbClr val="D8B66A"/>
                </a:solidFill>
                <a:latin typeface="Heiti TC"/>
                <a:ea typeface="Heiti TC"/>
                <a:cs typeface="Heiti TC"/>
              </a:defRPr>
            </a:pPr>
            <a:r>
              <a:rPr sz="2325" b="0">
                <a:solidFill>
                  <a:srgbClr val="D8B66A"/>
                </a:solidFill>
                <a:latin typeface="Heiti TC"/>
                <a:ea typeface="Heiti TC"/>
                <a:cs typeface="Heiti TC"/>
              </a:rPr>
              <a:t>万元</a:t>
            </a:r>
          </a:p>
        </p:txBody>
      </p:sp>
      <p:sp>
        <p:nvSpPr>
          <p:cNvPr id="13" name="现金回报范围说明">
            <a:extLst xmlns:a="http://schemas.openxmlformats.org/drawingml/2006/main">
              <a:ext uri="{FF2B5EF4-FFF2-40B4-BE49-F238E27FC236}">
                <a16:creationId xmlns:a16="http://schemas.microsoft.com/office/drawing/2014/main" id="{909FC189-441E-4717-B437-9A83061F97B5}"/>
              </a:ext>
            </a:extLst>
          </p:cNvPr>
          <p:cNvSpPr>
            <a:spLocks xmlns:a="http://schemas.openxmlformats.org/drawingml/2006/main" noGrp="1"/>
          </p:cNvSpPr>
          <p:nvPr/>
        </p:nvSpPr>
        <p:spPr>
          <a:xfrm xmlns:a="http://schemas.openxmlformats.org/drawingml/2006/main">
            <a:off x="1009650" y="4076700"/>
            <a:ext cx="4267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D7E0E9"/>
                </a:solidFill>
                <a:latin typeface="Heiti TC"/>
                <a:ea typeface="Heiti TC"/>
                <a:cs typeface="Heiti TC"/>
              </a:defRPr>
            </a:pPr>
            <a:r>
              <a:rPr sz="1575" b="0">
                <a:solidFill>
                  <a:srgbClr val="D7E0E9"/>
                </a:solidFill>
                <a:latin typeface="Heiti TC"/>
                <a:ea typeface="Heiti TC"/>
                <a:cs typeface="Heiti TC"/>
              </a:rPr>
              <a:t>项目整体预算，包含在4,000万元融资中</a:t>
            </a:r>
          </a:p>
        </p:txBody>
      </p:sp>
      <p:sp>
        <p:nvSpPr>
          <p:cNvPr id="14" name="佣金条件分隔">
            <a:extLst xmlns:a="http://schemas.openxmlformats.org/drawingml/2006/main">
              <a:ext uri="{FF2B5EF4-FFF2-40B4-BE49-F238E27FC236}">
                <a16:creationId xmlns:a16="http://schemas.microsoft.com/office/drawing/2014/main" id="{D64CED26-17EC-4AC6-A776-AFFFCE0995C3}"/>
              </a:ext>
            </a:extLst>
          </p:cNvPr>
          <p:cNvSpPr>
            <a:spLocks xmlns:a="http://schemas.openxmlformats.org/drawingml/2006/main" noGrp="1"/>
          </p:cNvSpPr>
          <p:nvPr/>
        </p:nvSpPr>
        <p:spPr>
          <a:xfrm xmlns:a="http://schemas.openxmlformats.org/drawingml/2006/main">
            <a:off x="1000125" y="4552950"/>
            <a:ext cx="4210050" cy="0"/>
          </a:xfrm>
          <a:prstGeom xmlns:a="http://schemas.openxmlformats.org/drawingml/2006/main" prst="line">
            <a:avLst/>
          </a:prstGeom>
          <a:noFill xmlns:a="http://schemas.openxmlformats.org/drawingml/2006/main"/>
          <a:ln xmlns:a="http://schemas.openxmlformats.org/drawingml/2006/main" w="9525">
            <a:solidFill>
              <a:srgbClr val="57718B"/>
            </a:solidFill>
          </a:ln>
        </p:spPr>
      </p:sp>
      <p:sp>
        <p:nvSpPr>
          <p:cNvPr id="15" name="佣金条件1">
            <a:extLst xmlns:a="http://schemas.openxmlformats.org/drawingml/2006/main">
              <a:ext uri="{FF2B5EF4-FFF2-40B4-BE49-F238E27FC236}">
                <a16:creationId xmlns:a16="http://schemas.microsoft.com/office/drawing/2014/main" id="{EDCA4F65-1667-4F4A-8F88-1D169C5699F5}"/>
              </a:ext>
            </a:extLst>
          </p:cNvPr>
          <p:cNvSpPr>
            <a:spLocks xmlns:a="http://schemas.openxmlformats.org/drawingml/2006/main" noGrp="1"/>
          </p:cNvSpPr>
          <p:nvPr/>
        </p:nvSpPr>
        <p:spPr>
          <a:xfrm xmlns:a="http://schemas.openxmlformats.org/drawingml/2006/main">
            <a:off x="1009650" y="4705350"/>
            <a:ext cx="426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FFFFFF"/>
                </a:solidFill>
                <a:latin typeface="Heiti TC"/>
                <a:ea typeface="Heiti TC"/>
                <a:cs typeface="Heiti TC"/>
              </a:defRPr>
            </a:pPr>
            <a:r>
              <a:rPr sz="1725" b="0">
                <a:solidFill>
                  <a:srgbClr val="FFFFFF"/>
                </a:solidFill>
                <a:latin typeface="Heiti TC"/>
                <a:ea typeface="Heiti TC"/>
                <a:cs typeface="Heiti TC"/>
              </a:rPr>
              <a:t>按实际到账资金与服务贡献确认</a:t>
            </a:r>
          </a:p>
        </p:txBody>
      </p:sp>
      <p:sp>
        <p:nvSpPr>
          <p:cNvPr id="16" name="佣金条件2">
            <a:extLst xmlns:a="http://schemas.openxmlformats.org/drawingml/2006/main">
              <a:ext uri="{FF2B5EF4-FFF2-40B4-BE49-F238E27FC236}">
                <a16:creationId xmlns:a16="http://schemas.microsoft.com/office/drawing/2014/main" id="{90E087CC-FCAA-48C6-97E0-F4117D39E468}"/>
              </a:ext>
            </a:extLst>
          </p:cNvPr>
          <p:cNvSpPr>
            <a:spLocks xmlns:a="http://schemas.openxmlformats.org/drawingml/2006/main" noGrp="1"/>
          </p:cNvSpPr>
          <p:nvPr/>
        </p:nvSpPr>
        <p:spPr>
          <a:xfrm xmlns:a="http://schemas.openxmlformats.org/drawingml/2006/main">
            <a:off x="1009650" y="5057775"/>
            <a:ext cx="4267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FFFFFF"/>
                </a:solidFill>
                <a:latin typeface="Heiti TC"/>
                <a:ea typeface="Heiti TC"/>
                <a:cs typeface="Heiti TC"/>
              </a:defRPr>
            </a:pPr>
            <a:r>
              <a:rPr sz="1725" b="0">
                <a:solidFill>
                  <a:srgbClr val="FFFFFF"/>
                </a:solidFill>
                <a:latin typeface="Heiti TC"/>
                <a:ea typeface="Heiti TC"/>
                <a:cs typeface="Heiti TC"/>
              </a:rPr>
              <a:t>具体计提及支付依正式商务协议</a:t>
            </a:r>
          </a:p>
        </p:txBody>
      </p:sp>
      <p:sp>
        <p:nvSpPr>
          <p:cNvPr id="17" name="回报叠加关系">
            <a:extLst xmlns:a="http://schemas.openxmlformats.org/drawingml/2006/main">
              <a:ext uri="{FF2B5EF4-FFF2-40B4-BE49-F238E27FC236}">
                <a16:creationId xmlns:a16="http://schemas.microsoft.com/office/drawing/2014/main" id="{87D965EF-2F01-4135-91C1-3EB659CF9F48}"/>
              </a:ext>
            </a:extLst>
          </p:cNvPr>
          <p:cNvSpPr>
            <a:spLocks xmlns:a="http://schemas.openxmlformats.org/drawingml/2006/main" noGrp="1"/>
          </p:cNvSpPr>
          <p:nvPr/>
        </p:nvSpPr>
        <p:spPr>
          <a:xfrm xmlns:a="http://schemas.openxmlformats.org/drawingml/2006/main">
            <a:off x="5753100" y="3476625"/>
            <a:ext cx="685800" cy="685800"/>
          </a:xfrm>
          <a:prstGeom xmlns:a="http://schemas.openxmlformats.org/drawingml/2006/main" prst="ellipse">
            <a:avLst/>
          </a:prstGeom>
          <a:solidFill xmlns:a="http://schemas.openxmlformats.org/drawingml/2006/main">
            <a:srgbClr val="244563"/>
          </a:solidFill>
          <a:ln xmlns:a="http://schemas.openxmlformats.org/drawingml/2006/main" w="11430">
            <a:solidFill>
              <a:srgbClr val="B58A32"/>
            </a:solidFill>
          </a:ln>
        </p:spPr>
      </p:sp>
      <p:sp>
        <p:nvSpPr>
          <p:cNvPr id="18" name="叠加符号">
            <a:extLst xmlns:a="http://schemas.openxmlformats.org/drawingml/2006/main">
              <a:ext uri="{FF2B5EF4-FFF2-40B4-BE49-F238E27FC236}">
                <a16:creationId xmlns:a16="http://schemas.microsoft.com/office/drawing/2014/main" id="{A32F6C2A-0E9E-4B47-9218-A469136B99E7}"/>
              </a:ext>
            </a:extLst>
          </p:cNvPr>
          <p:cNvSpPr>
            <a:spLocks xmlns:a="http://schemas.openxmlformats.org/drawingml/2006/main" noGrp="1"/>
          </p:cNvSpPr>
          <p:nvPr/>
        </p:nvSpPr>
        <p:spPr>
          <a:xfrm xmlns:a="http://schemas.openxmlformats.org/drawingml/2006/main">
            <a:off x="5791200" y="3486150"/>
            <a:ext cx="6096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525" b="0">
                <a:solidFill>
                  <a:srgbClr val="D8B66A"/>
                </a:solidFill>
                <a:latin typeface="Arial"/>
                <a:ea typeface="Arial"/>
                <a:cs typeface="Arial"/>
              </a:defRPr>
            </a:pPr>
            <a:r>
              <a:rPr sz="3525" b="0">
                <a:solidFill>
                  <a:srgbClr val="D8B66A"/>
                </a:solidFill>
                <a:latin typeface="Arial"/>
                <a:ea typeface="Arial"/>
                <a:cs typeface="Arial"/>
              </a:rPr>
              <a:t>+</a:t>
            </a:r>
          </a:p>
        </p:txBody>
      </p:sp>
      <p:sp>
        <p:nvSpPr>
          <p:cNvPr id="19" name="叠加说明">
            <a:extLst xmlns:a="http://schemas.openxmlformats.org/drawingml/2006/main">
              <a:ext uri="{FF2B5EF4-FFF2-40B4-BE49-F238E27FC236}">
                <a16:creationId xmlns:a16="http://schemas.microsoft.com/office/drawing/2014/main" id="{C132B935-24E5-484F-8927-0A9128293276}"/>
              </a:ext>
            </a:extLst>
          </p:cNvPr>
          <p:cNvSpPr>
            <a:spLocks xmlns:a="http://schemas.openxmlformats.org/drawingml/2006/main" noGrp="1"/>
          </p:cNvSpPr>
          <p:nvPr/>
        </p:nvSpPr>
        <p:spPr>
          <a:xfrm xmlns:a="http://schemas.openxmlformats.org/drawingml/2006/main">
            <a:off x="5610225" y="4276725"/>
            <a:ext cx="9715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D8B66A"/>
                </a:solidFill>
                <a:latin typeface="Heiti TC"/>
                <a:ea typeface="Heiti TC"/>
                <a:cs typeface="Heiti TC"/>
              </a:defRPr>
            </a:pPr>
            <a:r>
              <a:rPr sz="1500" b="1">
                <a:solidFill>
                  <a:srgbClr val="D8B66A"/>
                </a:solidFill>
                <a:latin typeface="Heiti TC"/>
                <a:ea typeface="Heiti TC"/>
                <a:cs typeface="Heiti TC"/>
              </a:rPr>
              <a:t>两项叠加</a:t>
            </a:r>
          </a:p>
        </p:txBody>
      </p:sp>
      <p:sp>
        <p:nvSpPr>
          <p:cNvPr id="20" name="权益标题">
            <a:extLst xmlns:a="http://schemas.openxmlformats.org/drawingml/2006/main">
              <a:ext uri="{FF2B5EF4-FFF2-40B4-BE49-F238E27FC236}">
                <a16:creationId xmlns:a16="http://schemas.microsoft.com/office/drawing/2014/main" id="{E0558D7E-69BC-44FC-A008-733DB302F85F}"/>
              </a:ext>
            </a:extLst>
          </p:cNvPr>
          <p:cNvSpPr>
            <a:spLocks xmlns:a="http://schemas.openxmlformats.org/drawingml/2006/main" noGrp="1"/>
          </p:cNvSpPr>
          <p:nvPr/>
        </p:nvSpPr>
        <p:spPr>
          <a:xfrm xmlns:a="http://schemas.openxmlformats.org/drawingml/2006/main">
            <a:off x="6972300" y="2686050"/>
            <a:ext cx="42195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FFFFFF"/>
                </a:solidFill>
                <a:latin typeface="Heiti TC"/>
                <a:ea typeface="Heiti TC"/>
                <a:cs typeface="Heiti TC"/>
              </a:defRPr>
            </a:pPr>
            <a:r>
              <a:rPr sz="2175" b="1">
                <a:solidFill>
                  <a:srgbClr val="FFFFFF"/>
                </a:solidFill>
                <a:latin typeface="Heiti TC"/>
                <a:ea typeface="Heiti TC"/>
                <a:cs typeface="Heiti TC"/>
              </a:rPr>
              <a:t>额外项目收益权益</a:t>
            </a:r>
          </a:p>
        </p:txBody>
      </p:sp>
      <p:sp>
        <p:nvSpPr>
          <p:cNvPr id="21" name="权益比例">
            <a:extLst xmlns:a="http://schemas.openxmlformats.org/drawingml/2006/main">
              <a:ext uri="{FF2B5EF4-FFF2-40B4-BE49-F238E27FC236}">
                <a16:creationId xmlns:a16="http://schemas.microsoft.com/office/drawing/2014/main" id="{EEF9210A-004C-494A-9349-9011D0B300B1}"/>
              </a:ext>
            </a:extLst>
          </p:cNvPr>
          <p:cNvSpPr>
            <a:spLocks xmlns:a="http://schemas.openxmlformats.org/drawingml/2006/main" noGrp="1"/>
          </p:cNvSpPr>
          <p:nvPr/>
        </p:nvSpPr>
        <p:spPr>
          <a:xfrm xmlns:a="http://schemas.openxmlformats.org/drawingml/2006/main">
            <a:off x="6953250" y="3105150"/>
            <a:ext cx="42481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225" b="0">
                <a:solidFill>
                  <a:srgbClr val="D8B66A"/>
                </a:solidFill>
                <a:latin typeface="Arial"/>
                <a:ea typeface="Arial"/>
                <a:cs typeface="Arial"/>
              </a:defRPr>
            </a:pPr>
            <a:r>
              <a:rPr sz="6225" b="0">
                <a:solidFill>
                  <a:srgbClr val="D8B66A"/>
                </a:solidFill>
                <a:latin typeface="Arial"/>
                <a:ea typeface="Arial"/>
                <a:cs typeface="Arial"/>
              </a:rPr>
              <a:t>5%</a:t>
            </a:r>
          </a:p>
        </p:txBody>
      </p:sp>
      <p:sp>
        <p:nvSpPr>
          <p:cNvPr id="22" name="权益范围">
            <a:extLst xmlns:a="http://schemas.openxmlformats.org/drawingml/2006/main">
              <a:ext uri="{FF2B5EF4-FFF2-40B4-BE49-F238E27FC236}">
                <a16:creationId xmlns:a16="http://schemas.microsoft.com/office/drawing/2014/main" id="{0C98694B-1A4F-491B-B0A7-E0DC106BEB96}"/>
              </a:ext>
            </a:extLst>
          </p:cNvPr>
          <p:cNvSpPr>
            <a:spLocks xmlns:a="http://schemas.openxmlformats.org/drawingml/2006/main" noGrp="1"/>
          </p:cNvSpPr>
          <p:nvPr/>
        </p:nvSpPr>
        <p:spPr>
          <a:xfrm xmlns:a="http://schemas.openxmlformats.org/drawingml/2006/main">
            <a:off x="6981825" y="4076700"/>
            <a:ext cx="41719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D7E0E9"/>
                </a:solidFill>
                <a:latin typeface="Heiti TC"/>
                <a:ea typeface="Heiti TC"/>
                <a:cs typeface="Heiti TC"/>
              </a:defRPr>
            </a:pPr>
            <a:r>
              <a:rPr sz="1725" b="0">
                <a:solidFill>
                  <a:srgbClr val="D7E0E9"/>
                </a:solidFill>
                <a:latin typeface="Heiti TC"/>
                <a:ea typeface="Heiti TC"/>
                <a:cs typeface="Heiti TC"/>
              </a:rPr>
              <a:t>仅限2号矿本次合同矿量</a:t>
            </a:r>
          </a:p>
        </p:txBody>
      </p:sp>
      <p:sp>
        <p:nvSpPr>
          <p:cNvPr id="23" name="权益条件分隔">
            <a:extLst xmlns:a="http://schemas.openxmlformats.org/drawingml/2006/main">
              <a:ext uri="{FF2B5EF4-FFF2-40B4-BE49-F238E27FC236}">
                <a16:creationId xmlns:a16="http://schemas.microsoft.com/office/drawing/2014/main" id="{35177A3C-57B4-470B-843C-A0A06BC46EE2}"/>
              </a:ext>
            </a:extLst>
          </p:cNvPr>
          <p:cNvSpPr>
            <a:spLocks xmlns:a="http://schemas.openxmlformats.org/drawingml/2006/main" noGrp="1"/>
          </p:cNvSpPr>
          <p:nvPr/>
        </p:nvSpPr>
        <p:spPr>
          <a:xfrm xmlns:a="http://schemas.openxmlformats.org/drawingml/2006/main">
            <a:off x="6972300" y="4552950"/>
            <a:ext cx="4219575" cy="0"/>
          </a:xfrm>
          <a:prstGeom xmlns:a="http://schemas.openxmlformats.org/drawingml/2006/main" prst="line">
            <a:avLst/>
          </a:prstGeom>
          <a:noFill xmlns:a="http://schemas.openxmlformats.org/drawingml/2006/main"/>
          <a:ln xmlns:a="http://schemas.openxmlformats.org/drawingml/2006/main" w="9525">
            <a:solidFill>
              <a:srgbClr val="57718B"/>
            </a:solidFill>
          </a:ln>
        </p:spPr>
      </p:sp>
      <p:sp>
        <p:nvSpPr>
          <p:cNvPr id="24" name="权益条件1">
            <a:extLst xmlns:a="http://schemas.openxmlformats.org/drawingml/2006/main">
              <a:ext uri="{FF2B5EF4-FFF2-40B4-BE49-F238E27FC236}">
                <a16:creationId xmlns:a16="http://schemas.microsoft.com/office/drawing/2014/main" id="{8A40507C-AADE-4470-9DE0-B526856F6E68}"/>
              </a:ext>
            </a:extLst>
          </p:cNvPr>
          <p:cNvSpPr>
            <a:spLocks xmlns:a="http://schemas.openxmlformats.org/drawingml/2006/main" noGrp="1"/>
          </p:cNvSpPr>
          <p:nvPr/>
        </p:nvSpPr>
        <p:spPr>
          <a:xfrm xmlns:a="http://schemas.openxmlformats.org/drawingml/2006/main">
            <a:off x="6981825" y="4705350"/>
            <a:ext cx="4210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FFFFFF"/>
                </a:solidFill>
                <a:latin typeface="Heiti TC"/>
                <a:ea typeface="Heiti TC"/>
                <a:cs typeface="Heiti TC"/>
              </a:defRPr>
            </a:pPr>
            <a:r>
              <a:rPr sz="1725" b="0">
                <a:solidFill>
                  <a:srgbClr val="FFFFFF"/>
                </a:solidFill>
                <a:latin typeface="Heiti TC"/>
                <a:ea typeface="Heiti TC"/>
                <a:cs typeface="Heiti TC"/>
              </a:rPr>
              <a:t>完成约定4,000万元资金到账</a:t>
            </a:r>
          </a:p>
        </p:txBody>
      </p:sp>
      <p:sp>
        <p:nvSpPr>
          <p:cNvPr id="25" name="权益条件2">
            <a:extLst xmlns:a="http://schemas.openxmlformats.org/drawingml/2006/main">
              <a:ext uri="{FF2B5EF4-FFF2-40B4-BE49-F238E27FC236}">
                <a16:creationId xmlns:a16="http://schemas.microsoft.com/office/drawing/2014/main" id="{E6223429-6C11-4059-AC02-17E3E701857E}"/>
              </a:ext>
            </a:extLst>
          </p:cNvPr>
          <p:cNvSpPr>
            <a:spLocks xmlns:a="http://schemas.openxmlformats.org/drawingml/2006/main" noGrp="1"/>
          </p:cNvSpPr>
          <p:nvPr/>
        </p:nvSpPr>
        <p:spPr>
          <a:xfrm xmlns:a="http://schemas.openxmlformats.org/drawingml/2006/main">
            <a:off x="6981825" y="5057775"/>
            <a:ext cx="42100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FFFFFF"/>
                </a:solidFill>
                <a:latin typeface="Heiti TC"/>
                <a:ea typeface="Heiti TC"/>
                <a:cs typeface="Heiti TC"/>
              </a:defRPr>
            </a:pPr>
            <a:r>
              <a:rPr sz="1725" b="0">
                <a:solidFill>
                  <a:srgbClr val="FFFFFF"/>
                </a:solidFill>
                <a:latin typeface="Heiti TC"/>
                <a:ea typeface="Heiti TC"/>
                <a:cs typeface="Heiti TC"/>
              </a:rPr>
              <a:t>并满足专项合作条件后落实</a:t>
            </a:r>
          </a:p>
        </p:txBody>
      </p:sp>
      <p:sp>
        <p:nvSpPr>
          <p:cNvPr id="26" name="总额边界说明">
            <a:extLst xmlns:a="http://schemas.openxmlformats.org/drawingml/2006/main">
              <a:ext uri="{FF2B5EF4-FFF2-40B4-BE49-F238E27FC236}">
                <a16:creationId xmlns:a16="http://schemas.microsoft.com/office/drawing/2014/main" id="{935D80A4-F80E-4C1F-A97D-70D2318E1C07}"/>
              </a:ext>
            </a:extLst>
          </p:cNvPr>
          <p:cNvSpPr>
            <a:spLocks xmlns:a="http://schemas.openxmlformats.org/drawingml/2006/main" noGrp="1"/>
          </p:cNvSpPr>
          <p:nvPr/>
        </p:nvSpPr>
        <p:spPr>
          <a:xfrm xmlns:a="http://schemas.openxmlformats.org/drawingml/2006/main">
            <a:off x="704850" y="5676900"/>
            <a:ext cx="10782300" cy="742950"/>
          </a:xfrm>
          <a:prstGeom xmlns:a="http://schemas.openxmlformats.org/drawingml/2006/main" prst="roundRect">
            <a:avLst>
              <a:gd name="adj" fmla="val 11538"/>
            </a:avLst>
          </a:prstGeom>
          <a:solidFill xmlns:a="http://schemas.openxmlformats.org/drawingml/2006/main">
            <a:srgbClr val="FAF7EF"/>
          </a:solidFill>
          <a:ln xmlns:a="http://schemas.openxmlformats.org/drawingml/2006/main" w="0">
            <a:noFill/>
          </a:ln>
        </p:spPr>
      </p:sp>
      <p:sp>
        <p:nvSpPr>
          <p:cNvPr id="27" name="边界标签">
            <a:extLst xmlns:a="http://schemas.openxmlformats.org/drawingml/2006/main">
              <a:ext uri="{FF2B5EF4-FFF2-40B4-BE49-F238E27FC236}">
                <a16:creationId xmlns:a16="http://schemas.microsoft.com/office/drawing/2014/main" id="{8914C389-2D87-42FB-A86C-FC9BA073FBD1}"/>
              </a:ext>
            </a:extLst>
          </p:cNvPr>
          <p:cNvSpPr>
            <a:spLocks xmlns:a="http://schemas.openxmlformats.org/drawingml/2006/main" noGrp="1"/>
          </p:cNvSpPr>
          <p:nvPr/>
        </p:nvSpPr>
        <p:spPr>
          <a:xfrm xmlns:a="http://schemas.openxmlformats.org/drawingml/2006/main">
            <a:off x="904875" y="5838825"/>
            <a:ext cx="1447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B58A32"/>
                </a:solidFill>
                <a:latin typeface="Heiti TC"/>
                <a:ea typeface="Heiti TC"/>
                <a:cs typeface="Heiti TC"/>
              </a:defRPr>
            </a:pPr>
            <a:r>
              <a:rPr sz="1875" b="1">
                <a:solidFill>
                  <a:srgbClr val="B58A32"/>
                </a:solidFill>
                <a:latin typeface="Heiti TC"/>
                <a:ea typeface="Heiti TC"/>
                <a:cs typeface="Heiti TC"/>
              </a:rPr>
              <a:t>分配口径</a:t>
            </a:r>
          </a:p>
        </p:txBody>
      </p:sp>
      <p:sp>
        <p:nvSpPr>
          <p:cNvPr id="28" name="边界第一行">
            <a:extLst xmlns:a="http://schemas.openxmlformats.org/drawingml/2006/main">
              <a:ext uri="{FF2B5EF4-FFF2-40B4-BE49-F238E27FC236}">
                <a16:creationId xmlns:a16="http://schemas.microsoft.com/office/drawing/2014/main" id="{07E0E6B2-83A1-4C66-A64A-1BE5C8D9F12D}"/>
              </a:ext>
            </a:extLst>
          </p:cNvPr>
          <p:cNvSpPr>
            <a:spLocks xmlns:a="http://schemas.openxmlformats.org/drawingml/2006/main" noGrp="1"/>
          </p:cNvSpPr>
          <p:nvPr/>
        </p:nvSpPr>
        <p:spPr>
          <a:xfrm xmlns:a="http://schemas.openxmlformats.org/drawingml/2006/main">
            <a:off x="2619375" y="5762625"/>
            <a:ext cx="8572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800万元为项目总预算，5%为约定团队权益</a:t>
            </a:r>
          </a:p>
        </p:txBody>
      </p:sp>
      <p:sp>
        <p:nvSpPr>
          <p:cNvPr id="29" name="边界第二行">
            <a:extLst xmlns:a="http://schemas.openxmlformats.org/drawingml/2006/main">
              <a:ext uri="{FF2B5EF4-FFF2-40B4-BE49-F238E27FC236}">
                <a16:creationId xmlns:a16="http://schemas.microsoft.com/office/drawing/2014/main" id="{ABDE5D3B-12ED-425F-B85E-2C8A0A713947}"/>
              </a:ext>
            </a:extLst>
          </p:cNvPr>
          <p:cNvSpPr>
            <a:spLocks xmlns:a="http://schemas.openxmlformats.org/drawingml/2006/main" noGrp="1"/>
          </p:cNvSpPr>
          <p:nvPr/>
        </p:nvSpPr>
        <p:spPr>
          <a:xfrm xmlns:a="http://schemas.openxmlformats.org/drawingml/2006/main">
            <a:off x="2619375" y="6115050"/>
            <a:ext cx="857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102A49"/>
                </a:solidFill>
                <a:latin typeface="Heiti TC"/>
                <a:ea typeface="Heiti TC"/>
                <a:cs typeface="Heiti TC"/>
              </a:defRPr>
            </a:pPr>
            <a:r>
              <a:rPr sz="1575" b="0">
                <a:solidFill>
                  <a:srgbClr val="102A49"/>
                </a:solidFill>
                <a:latin typeface="Heiti TC"/>
                <a:ea typeface="Heiti TC"/>
                <a:cs typeface="Heiti TC"/>
              </a:rPr>
              <a:t>多方共同促成时另行约定分配，不按居间人人数重复累计</a:t>
            </a:r>
          </a:p>
        </p:txBody>
      </p:sp>
      <p:sp>
        <p:nvSpPr>
          <p:cNvPr id="30" name="佣金比例口径">
            <a:extLst xmlns:a="http://schemas.openxmlformats.org/drawingml/2006/main">
              <a:ext uri="{FF2B5EF4-FFF2-40B4-BE49-F238E27FC236}">
                <a16:creationId xmlns:a16="http://schemas.microsoft.com/office/drawing/2014/main" id="{E7A4CCA0-5155-4F22-A695-39CEFB90F159}"/>
              </a:ext>
            </a:extLst>
          </p:cNvPr>
          <p:cNvSpPr>
            <a:spLocks xmlns:a="http://schemas.openxmlformats.org/drawingml/2006/main" noGrp="1"/>
          </p:cNvSpPr>
          <p:nvPr/>
        </p:nvSpPr>
        <p:spPr>
          <a:xfrm xmlns:a="http://schemas.openxmlformats.org/drawingml/2006/main">
            <a:off x="714375" y="6515100"/>
            <a:ext cx="107727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B6C5D4"/>
                </a:solidFill>
                <a:latin typeface="Heiti TC"/>
                <a:ea typeface="Heiti TC"/>
                <a:cs typeface="Heiti TC"/>
              </a:defRPr>
            </a:pPr>
            <a:r>
              <a:rPr sz="1350" b="0">
                <a:solidFill>
                  <a:srgbClr val="B6C5D4"/>
                </a:solidFill>
                <a:latin typeface="Heiti TC"/>
                <a:ea typeface="Heiti TC"/>
                <a:cs typeface="Heiti TC"/>
              </a:rPr>
              <a:t>现金佣金预算对应募集目标的20%。该比例与5%项目收益权益的计算基础不同</a:t>
            </a:r>
          </a:p>
        </p:txBody>
      </p:sp>
    </p:spTree>
    <p:extLst>
      <p:ext uri="{BB962C8B-B14F-4D97-AF65-F5344CB8AC3E}">
        <p14:creationId xmlns:p14="http://schemas.microsoft.com/office/powerpoint/2010/main" val="213685048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8" name="页眉金线">
            <a:extLst xmlns:a="http://schemas.openxmlformats.org/drawingml/2006/main">
              <a:ext uri="{FF2B5EF4-FFF2-40B4-BE49-F238E27FC236}">
                <a16:creationId xmlns:a16="http://schemas.microsoft.com/office/drawing/2014/main" id="{A9008B03-5D98-46FD-909D-17F4F1D7C556}"/>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B5C04B1D-AC7B-4ECD-967D-5E7E3A761EE6}"/>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8CE62DD7-D3CD-4207-AECF-FEAEE45AAD07}"/>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居间回报</a:t>
            </a:r>
          </a:p>
        </p:txBody>
      </p:sp>
      <p:sp>
        <p:nvSpPr>
          <p:cNvPr id="4" name="页码">
            <a:extLst xmlns:a="http://schemas.openxmlformats.org/drawingml/2006/main">
              <a:ext uri="{FF2B5EF4-FFF2-40B4-BE49-F238E27FC236}">
                <a16:creationId xmlns:a16="http://schemas.microsoft.com/office/drawing/2014/main" id="{F8C2FBA2-79EE-440F-BBAE-FC4692959462}"/>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05</a:t>
            </a:r>
          </a:p>
        </p:txBody>
      </p:sp>
      <p:sp>
        <p:nvSpPr>
          <p:cNvPr id="5" name="标题">
            <a:extLst xmlns:a="http://schemas.openxmlformats.org/drawingml/2006/main">
              <a:ext uri="{FF2B5EF4-FFF2-40B4-BE49-F238E27FC236}">
                <a16:creationId xmlns:a16="http://schemas.microsoft.com/office/drawing/2014/main" id="{CC74C937-3917-49F0-AD12-2FED1A40089E}"/>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现金佣金的计提与支付</a:t>
            </a:r>
          </a:p>
        </p:txBody>
      </p:sp>
      <p:sp>
        <p:nvSpPr>
          <p:cNvPr id="6" name="标题分界">
            <a:extLst xmlns:a="http://schemas.openxmlformats.org/drawingml/2006/main">
              <a:ext uri="{FF2B5EF4-FFF2-40B4-BE49-F238E27FC236}">
                <a16:creationId xmlns:a16="http://schemas.microsoft.com/office/drawing/2014/main" id="{61889A3E-817D-468C-821B-5D741A16DF62}"/>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预算计算区域">
            <a:extLst xmlns:a="http://schemas.openxmlformats.org/drawingml/2006/main">
              <a:ext uri="{FF2B5EF4-FFF2-40B4-BE49-F238E27FC236}">
                <a16:creationId xmlns:a16="http://schemas.microsoft.com/office/drawing/2014/main" id="{66B3E134-3CA2-4A2E-9795-4C4FD258603D}"/>
              </a:ext>
            </a:extLst>
          </p:cNvPr>
          <p:cNvSpPr>
            <a:spLocks xmlns:a="http://schemas.openxmlformats.org/drawingml/2006/main" noGrp="1"/>
          </p:cNvSpPr>
          <p:nvPr/>
        </p:nvSpPr>
        <p:spPr>
          <a:xfrm xmlns:a="http://schemas.openxmlformats.org/drawingml/2006/main">
            <a:off x="704850" y="2028825"/>
            <a:ext cx="4362450" cy="3533775"/>
          </a:xfrm>
          <a:prstGeom xmlns:a="http://schemas.openxmlformats.org/drawingml/2006/main" prst="rect">
            <a:avLst/>
          </a:prstGeom>
          <a:solidFill xmlns:a="http://schemas.openxmlformats.org/drawingml/2006/main">
            <a:srgbClr val="FAF7EF"/>
          </a:solidFill>
          <a:ln xmlns:a="http://schemas.openxmlformats.org/drawingml/2006/main" w="0">
            <a:noFill/>
          </a:ln>
        </p:spPr>
      </p:sp>
      <p:sp>
        <p:nvSpPr>
          <p:cNvPr id="8" name="预算标签">
            <a:extLst xmlns:a="http://schemas.openxmlformats.org/drawingml/2006/main">
              <a:ext uri="{FF2B5EF4-FFF2-40B4-BE49-F238E27FC236}">
                <a16:creationId xmlns:a16="http://schemas.microsoft.com/office/drawing/2014/main" id="{76C6AAE8-CE87-4576-952B-47E7768B9940}"/>
              </a:ext>
            </a:extLst>
          </p:cNvPr>
          <p:cNvSpPr>
            <a:spLocks xmlns:a="http://schemas.openxmlformats.org/drawingml/2006/main" noGrp="1"/>
          </p:cNvSpPr>
          <p:nvPr/>
        </p:nvSpPr>
        <p:spPr>
          <a:xfrm xmlns:a="http://schemas.openxmlformats.org/drawingml/2006/main">
            <a:off x="942975" y="2247900"/>
            <a:ext cx="3886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项目整体居间费预算</a:t>
            </a:r>
          </a:p>
        </p:txBody>
      </p:sp>
      <p:sp>
        <p:nvSpPr>
          <p:cNvPr id="9" name="募集预算">
            <a:extLst xmlns:a="http://schemas.openxmlformats.org/drawingml/2006/main">
              <a:ext uri="{FF2B5EF4-FFF2-40B4-BE49-F238E27FC236}">
                <a16:creationId xmlns:a16="http://schemas.microsoft.com/office/drawing/2014/main" id="{9B757EB2-1495-4833-998E-12225D90B306}"/>
              </a:ext>
            </a:extLst>
          </p:cNvPr>
          <p:cNvSpPr>
            <a:spLocks xmlns:a="http://schemas.openxmlformats.org/drawingml/2006/main" noGrp="1"/>
          </p:cNvSpPr>
          <p:nvPr/>
        </p:nvSpPr>
        <p:spPr>
          <a:xfrm xmlns:a="http://schemas.openxmlformats.org/drawingml/2006/main">
            <a:off x="971550" y="2771775"/>
            <a:ext cx="1762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525" b="0">
                <a:solidFill>
                  <a:srgbClr val="102A49"/>
                </a:solidFill>
                <a:latin typeface="Arial"/>
                <a:ea typeface="Arial"/>
                <a:cs typeface="Arial"/>
              </a:defRPr>
            </a:pPr>
            <a:r>
              <a:rPr sz="3525" b="0">
                <a:solidFill>
                  <a:srgbClr val="102A49"/>
                </a:solidFill>
                <a:latin typeface="Arial"/>
                <a:ea typeface="Arial"/>
                <a:cs typeface="Arial"/>
              </a:rPr>
              <a:t>4,000</a:t>
            </a:r>
          </a:p>
        </p:txBody>
      </p:sp>
      <p:sp>
        <p:nvSpPr>
          <p:cNvPr id="10" name="募集预算单位">
            <a:extLst xmlns:a="http://schemas.openxmlformats.org/drawingml/2006/main">
              <a:ext uri="{FF2B5EF4-FFF2-40B4-BE49-F238E27FC236}">
                <a16:creationId xmlns:a16="http://schemas.microsoft.com/office/drawing/2014/main" id="{FA899FF2-CFBC-409D-9D38-AA70FB1AC6C6}"/>
              </a:ext>
            </a:extLst>
          </p:cNvPr>
          <p:cNvSpPr>
            <a:spLocks xmlns:a="http://schemas.openxmlformats.org/drawingml/2006/main" noGrp="1"/>
          </p:cNvSpPr>
          <p:nvPr/>
        </p:nvSpPr>
        <p:spPr>
          <a:xfrm xmlns:a="http://schemas.openxmlformats.org/drawingml/2006/main">
            <a:off x="2724150" y="2924175"/>
            <a:ext cx="6477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万元</a:t>
            </a:r>
          </a:p>
        </p:txBody>
      </p:sp>
      <p:sp>
        <p:nvSpPr>
          <p:cNvPr id="11" name="乘号">
            <a:extLst xmlns:a="http://schemas.openxmlformats.org/drawingml/2006/main">
              <a:ext uri="{FF2B5EF4-FFF2-40B4-BE49-F238E27FC236}">
                <a16:creationId xmlns:a16="http://schemas.microsoft.com/office/drawing/2014/main" id="{E7CC91D5-DD85-47F0-A4C5-F992A41082EA}"/>
              </a:ext>
            </a:extLst>
          </p:cNvPr>
          <p:cNvSpPr>
            <a:spLocks xmlns:a="http://schemas.openxmlformats.org/drawingml/2006/main" noGrp="1"/>
          </p:cNvSpPr>
          <p:nvPr/>
        </p:nvSpPr>
        <p:spPr>
          <a:xfrm xmlns:a="http://schemas.openxmlformats.org/drawingml/2006/main">
            <a:off x="3419475" y="2895600"/>
            <a:ext cx="381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175" b="0">
                <a:solidFill>
                  <a:srgbClr val="B58A32"/>
                </a:solidFill>
                <a:latin typeface="Arial"/>
                <a:ea typeface="Arial"/>
                <a:cs typeface="Arial"/>
              </a:defRPr>
            </a:pPr>
            <a:r>
              <a:rPr sz="2175" b="0">
                <a:solidFill>
                  <a:srgbClr val="B58A32"/>
                </a:solidFill>
                <a:latin typeface="Arial"/>
                <a:ea typeface="Arial"/>
                <a:cs typeface="Arial"/>
              </a:rPr>
              <a:t>×</a:t>
            </a:r>
          </a:p>
        </p:txBody>
      </p:sp>
      <p:sp>
        <p:nvSpPr>
          <p:cNvPr id="12" name="佣金预算比例">
            <a:extLst xmlns:a="http://schemas.openxmlformats.org/drawingml/2006/main">
              <a:ext uri="{FF2B5EF4-FFF2-40B4-BE49-F238E27FC236}">
                <a16:creationId xmlns:a16="http://schemas.microsoft.com/office/drawing/2014/main" id="{E8E34251-D6E7-4540-B2A6-868871DBC108}"/>
              </a:ext>
            </a:extLst>
          </p:cNvPr>
          <p:cNvSpPr>
            <a:spLocks xmlns:a="http://schemas.openxmlformats.org/drawingml/2006/main" noGrp="1"/>
          </p:cNvSpPr>
          <p:nvPr/>
        </p:nvSpPr>
        <p:spPr>
          <a:xfrm xmlns:a="http://schemas.openxmlformats.org/drawingml/2006/main">
            <a:off x="3914775" y="2905125"/>
            <a:ext cx="9429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0">
                <a:solidFill>
                  <a:srgbClr val="102A49"/>
                </a:solidFill>
                <a:latin typeface="Arial"/>
                <a:ea typeface="Arial"/>
                <a:cs typeface="Arial"/>
              </a:defRPr>
            </a:pPr>
            <a:r>
              <a:rPr sz="2325" b="0">
                <a:solidFill>
                  <a:srgbClr val="102A49"/>
                </a:solidFill>
                <a:latin typeface="Arial"/>
                <a:ea typeface="Arial"/>
                <a:cs typeface="Arial"/>
              </a:rPr>
              <a:t>20%</a:t>
            </a:r>
          </a:p>
        </p:txBody>
      </p:sp>
      <p:sp>
        <p:nvSpPr>
          <p:cNvPr id="13" name="计算横线">
            <a:extLst xmlns:a="http://schemas.openxmlformats.org/drawingml/2006/main">
              <a:ext uri="{FF2B5EF4-FFF2-40B4-BE49-F238E27FC236}">
                <a16:creationId xmlns:a16="http://schemas.microsoft.com/office/drawing/2014/main" id="{B0244701-309A-4AE3-A397-89E5A4276AB4}"/>
              </a:ext>
            </a:extLst>
          </p:cNvPr>
          <p:cNvSpPr>
            <a:spLocks xmlns:a="http://schemas.openxmlformats.org/drawingml/2006/main" noGrp="1"/>
          </p:cNvSpPr>
          <p:nvPr/>
        </p:nvSpPr>
        <p:spPr>
          <a:xfrm xmlns:a="http://schemas.openxmlformats.org/drawingml/2006/main">
            <a:off x="990600" y="3533775"/>
            <a:ext cx="3781425" cy="0"/>
          </a:xfrm>
          <a:prstGeom xmlns:a="http://schemas.openxmlformats.org/drawingml/2006/main" prst="line">
            <a:avLst/>
          </a:prstGeom>
          <a:noFill xmlns:a="http://schemas.openxmlformats.org/drawingml/2006/main"/>
          <a:ln xmlns:a="http://schemas.openxmlformats.org/drawingml/2006/main" w="12383">
            <a:solidFill>
              <a:srgbClr val="D6C5A5"/>
            </a:solidFill>
          </a:ln>
        </p:spPr>
      </p:sp>
      <p:sp>
        <p:nvSpPr>
          <p:cNvPr id="14" name="等号">
            <a:extLst xmlns:a="http://schemas.openxmlformats.org/drawingml/2006/main">
              <a:ext uri="{FF2B5EF4-FFF2-40B4-BE49-F238E27FC236}">
                <a16:creationId xmlns:a16="http://schemas.microsoft.com/office/drawing/2014/main" id="{52138089-8E15-4624-A3B7-A7A504769493}"/>
              </a:ext>
            </a:extLst>
          </p:cNvPr>
          <p:cNvSpPr>
            <a:spLocks xmlns:a="http://schemas.openxmlformats.org/drawingml/2006/main" noGrp="1"/>
          </p:cNvSpPr>
          <p:nvPr/>
        </p:nvSpPr>
        <p:spPr>
          <a:xfrm xmlns:a="http://schemas.openxmlformats.org/drawingml/2006/main">
            <a:off x="981075" y="3933825"/>
            <a:ext cx="6096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150" b="0">
                <a:solidFill>
                  <a:srgbClr val="B58A32"/>
                </a:solidFill>
                <a:latin typeface="Heiti TC"/>
                <a:ea typeface="Heiti TC"/>
                <a:cs typeface="Heiti TC"/>
              </a:defRPr>
            </a:pPr>
            <a:r>
              <a:rPr sz="3150" b="0">
                <a:solidFill>
                  <a:srgbClr val="B58A32"/>
                </a:solidFill>
                <a:latin typeface="Heiti TC"/>
                <a:ea typeface="Heiti TC"/>
                <a:cs typeface="Heiti TC"/>
              </a:rPr>
              <a:t>＝</a:t>
            </a:r>
          </a:p>
        </p:txBody>
      </p:sp>
      <p:sp>
        <p:nvSpPr>
          <p:cNvPr id="15" name="佣金总预算">
            <a:extLst xmlns:a="http://schemas.openxmlformats.org/drawingml/2006/main">
              <a:ext uri="{FF2B5EF4-FFF2-40B4-BE49-F238E27FC236}">
                <a16:creationId xmlns:a16="http://schemas.microsoft.com/office/drawing/2014/main" id="{29A4785D-10F8-4105-937A-A78CC9FBFB96}"/>
              </a:ext>
            </a:extLst>
          </p:cNvPr>
          <p:cNvSpPr>
            <a:spLocks xmlns:a="http://schemas.openxmlformats.org/drawingml/2006/main" noGrp="1"/>
          </p:cNvSpPr>
          <p:nvPr/>
        </p:nvSpPr>
        <p:spPr>
          <a:xfrm xmlns:a="http://schemas.openxmlformats.org/drawingml/2006/main">
            <a:off x="1790700" y="3733800"/>
            <a:ext cx="22574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150" b="0">
                <a:solidFill>
                  <a:srgbClr val="B58A32"/>
                </a:solidFill>
                <a:latin typeface="Arial"/>
                <a:ea typeface="Arial"/>
                <a:cs typeface="Arial"/>
              </a:defRPr>
            </a:pPr>
            <a:r>
              <a:rPr sz="6150" b="0">
                <a:solidFill>
                  <a:srgbClr val="B58A32"/>
                </a:solidFill>
                <a:latin typeface="Arial"/>
                <a:ea typeface="Arial"/>
                <a:cs typeface="Arial"/>
              </a:rPr>
              <a:t>800</a:t>
            </a:r>
          </a:p>
        </p:txBody>
      </p:sp>
      <p:sp>
        <p:nvSpPr>
          <p:cNvPr id="16" name="佣金预算单位">
            <a:extLst xmlns:a="http://schemas.openxmlformats.org/drawingml/2006/main">
              <a:ext uri="{FF2B5EF4-FFF2-40B4-BE49-F238E27FC236}">
                <a16:creationId xmlns:a16="http://schemas.microsoft.com/office/drawing/2014/main" id="{32C0D88F-B998-404B-873B-F0D137C9F529}"/>
              </a:ext>
            </a:extLst>
          </p:cNvPr>
          <p:cNvSpPr>
            <a:spLocks xmlns:a="http://schemas.openxmlformats.org/drawingml/2006/main" noGrp="1"/>
          </p:cNvSpPr>
          <p:nvPr/>
        </p:nvSpPr>
        <p:spPr>
          <a:xfrm xmlns:a="http://schemas.openxmlformats.org/drawingml/2006/main">
            <a:off x="4038600" y="4200525"/>
            <a:ext cx="73342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a:solidFill>
                  <a:srgbClr val="B58A32"/>
                </a:solidFill>
                <a:latin typeface="Heiti TC"/>
                <a:ea typeface="Heiti TC"/>
                <a:cs typeface="Heiti TC"/>
              </a:defRPr>
            </a:pPr>
            <a:r>
              <a:rPr sz="2100" b="0">
                <a:solidFill>
                  <a:srgbClr val="B58A32"/>
                </a:solidFill>
                <a:latin typeface="Heiti TC"/>
                <a:ea typeface="Heiti TC"/>
                <a:cs typeface="Heiti TC"/>
              </a:rPr>
              <a:t>万元</a:t>
            </a:r>
          </a:p>
        </p:txBody>
      </p:sp>
      <p:sp>
        <p:nvSpPr>
          <p:cNvPr id="17" name="金额币种">
            <a:extLst xmlns:a="http://schemas.openxmlformats.org/drawingml/2006/main">
              <a:ext uri="{FF2B5EF4-FFF2-40B4-BE49-F238E27FC236}">
                <a16:creationId xmlns:a16="http://schemas.microsoft.com/office/drawing/2014/main" id="{9FBBDCD0-C21C-481E-BF16-C3CC92C3C1FA}"/>
              </a:ext>
            </a:extLst>
          </p:cNvPr>
          <p:cNvSpPr>
            <a:spLocks xmlns:a="http://schemas.openxmlformats.org/drawingml/2006/main" noGrp="1"/>
          </p:cNvSpPr>
          <p:nvPr/>
        </p:nvSpPr>
        <p:spPr>
          <a:xfrm xmlns:a="http://schemas.openxmlformats.org/drawingml/2006/main">
            <a:off x="1800225" y="4724400"/>
            <a:ext cx="16478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人民币</a:t>
            </a:r>
          </a:p>
        </p:txBody>
      </p:sp>
      <p:sp>
        <p:nvSpPr>
          <p:cNvPr id="18" name="预算范围">
            <a:extLst xmlns:a="http://schemas.openxmlformats.org/drawingml/2006/main">
              <a:ext uri="{FF2B5EF4-FFF2-40B4-BE49-F238E27FC236}">
                <a16:creationId xmlns:a16="http://schemas.microsoft.com/office/drawing/2014/main" id="{5A825DF0-9550-4667-BCC4-DB4EAF975CAC}"/>
              </a:ext>
            </a:extLst>
          </p:cNvPr>
          <p:cNvSpPr>
            <a:spLocks xmlns:a="http://schemas.openxmlformats.org/drawingml/2006/main" noGrp="1"/>
          </p:cNvSpPr>
          <p:nvPr/>
        </p:nvSpPr>
        <p:spPr>
          <a:xfrm xmlns:a="http://schemas.openxmlformats.org/drawingml/2006/main">
            <a:off x="971550" y="5162550"/>
            <a:ext cx="38195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已包含在4,000万元项目预算中</a:t>
            </a:r>
          </a:p>
        </p:txBody>
      </p:sp>
      <p:sp>
        <p:nvSpPr>
          <p:cNvPr id="19" name="流程连接线">
            <a:extLst xmlns:a="http://schemas.openxmlformats.org/drawingml/2006/main">
              <a:ext uri="{FF2B5EF4-FFF2-40B4-BE49-F238E27FC236}">
                <a16:creationId xmlns:a16="http://schemas.microsoft.com/office/drawing/2014/main" id="{C68F1EAA-DFCB-41DB-9254-C71DC42D3893}"/>
              </a:ext>
            </a:extLst>
          </p:cNvPr>
          <p:cNvSpPr>
            <a:spLocks xmlns:a="http://schemas.openxmlformats.org/drawingml/2006/main" noGrp="1"/>
          </p:cNvSpPr>
          <p:nvPr/>
        </p:nvSpPr>
        <p:spPr>
          <a:xfrm xmlns:a="http://schemas.openxmlformats.org/drawingml/2006/main">
            <a:off x="5734050" y="2419350"/>
            <a:ext cx="0" cy="2505075"/>
          </a:xfrm>
          <a:prstGeom xmlns:a="http://schemas.openxmlformats.org/drawingml/2006/main" prst="line">
            <a:avLst/>
          </a:prstGeom>
          <a:noFill xmlns:a="http://schemas.openxmlformats.org/drawingml/2006/main"/>
          <a:ln xmlns:a="http://schemas.openxmlformats.org/drawingml/2006/main" w="19050">
            <a:solidFill>
              <a:srgbClr val="DCC99D"/>
            </a:solidFill>
          </a:ln>
        </p:spPr>
      </p:sp>
      <p:sp>
        <p:nvSpPr>
          <p:cNvPr id="20" name="流程节点01">
            <a:extLst xmlns:a="http://schemas.openxmlformats.org/drawingml/2006/main">
              <a:ext uri="{FF2B5EF4-FFF2-40B4-BE49-F238E27FC236}">
                <a16:creationId xmlns:a16="http://schemas.microsoft.com/office/drawing/2014/main" id="{785E62C3-57D5-4C02-BC33-0EEB602859AA}"/>
              </a:ext>
            </a:extLst>
          </p:cNvPr>
          <p:cNvSpPr>
            <a:spLocks xmlns:a="http://schemas.openxmlformats.org/drawingml/2006/main" noGrp="1"/>
          </p:cNvSpPr>
          <p:nvPr/>
        </p:nvSpPr>
        <p:spPr>
          <a:xfrm xmlns:a="http://schemas.openxmlformats.org/drawingml/2006/main">
            <a:off x="5524500" y="2219325"/>
            <a:ext cx="419100" cy="41910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21" name="流程序号01">
            <a:extLst xmlns:a="http://schemas.openxmlformats.org/drawingml/2006/main">
              <a:ext uri="{FF2B5EF4-FFF2-40B4-BE49-F238E27FC236}">
                <a16:creationId xmlns:a16="http://schemas.microsoft.com/office/drawing/2014/main" id="{956EC231-D1BB-47D3-A3A6-72E69641F12E}"/>
              </a:ext>
            </a:extLst>
          </p:cNvPr>
          <p:cNvSpPr>
            <a:spLocks xmlns:a="http://schemas.openxmlformats.org/drawingml/2006/main" noGrp="1"/>
          </p:cNvSpPr>
          <p:nvPr/>
        </p:nvSpPr>
        <p:spPr>
          <a:xfrm xmlns:a="http://schemas.openxmlformats.org/drawingml/2006/main">
            <a:off x="5543550" y="225742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01</a:t>
            </a:r>
          </a:p>
        </p:txBody>
      </p:sp>
      <p:sp>
        <p:nvSpPr>
          <p:cNvPr id="22" name="流程标题01">
            <a:extLst xmlns:a="http://schemas.openxmlformats.org/drawingml/2006/main">
              <a:ext uri="{FF2B5EF4-FFF2-40B4-BE49-F238E27FC236}">
                <a16:creationId xmlns:a16="http://schemas.microsoft.com/office/drawing/2014/main" id="{103673D4-C884-4929-908C-E829E64D5768}"/>
              </a:ext>
            </a:extLst>
          </p:cNvPr>
          <p:cNvSpPr>
            <a:spLocks xmlns:a="http://schemas.openxmlformats.org/drawingml/2006/main" noGrp="1"/>
          </p:cNvSpPr>
          <p:nvPr/>
        </p:nvSpPr>
        <p:spPr>
          <a:xfrm xmlns:a="http://schemas.openxmlformats.org/drawingml/2006/main">
            <a:off x="6181725" y="2152650"/>
            <a:ext cx="866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计提</a:t>
            </a:r>
          </a:p>
        </p:txBody>
      </p:sp>
      <p:sp>
        <p:nvSpPr>
          <p:cNvPr id="23" name="条件上行01">
            <a:extLst xmlns:a="http://schemas.openxmlformats.org/drawingml/2006/main">
              <a:ext uri="{FF2B5EF4-FFF2-40B4-BE49-F238E27FC236}">
                <a16:creationId xmlns:a16="http://schemas.microsoft.com/office/drawing/2014/main" id="{4D36EE27-B808-4F3E-9999-C625A46A8608}"/>
              </a:ext>
            </a:extLst>
          </p:cNvPr>
          <p:cNvSpPr>
            <a:spLocks xmlns:a="http://schemas.openxmlformats.org/drawingml/2006/main" noGrp="1"/>
          </p:cNvSpPr>
          <p:nvPr/>
        </p:nvSpPr>
        <p:spPr>
          <a:xfrm xmlns:a="http://schemas.openxmlformats.org/drawingml/2006/main">
            <a:off x="7229475" y="2162175"/>
            <a:ext cx="42672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按商务协议确认的实际到账资金</a:t>
            </a:r>
          </a:p>
        </p:txBody>
      </p:sp>
      <p:sp>
        <p:nvSpPr>
          <p:cNvPr id="24" name="条件下行01">
            <a:extLst xmlns:a="http://schemas.openxmlformats.org/drawingml/2006/main">
              <a:ext uri="{FF2B5EF4-FFF2-40B4-BE49-F238E27FC236}">
                <a16:creationId xmlns:a16="http://schemas.microsoft.com/office/drawing/2014/main" id="{1269F7EB-8718-4AAA-96F6-F8901F98DA9C}"/>
              </a:ext>
            </a:extLst>
          </p:cNvPr>
          <p:cNvSpPr>
            <a:spLocks xmlns:a="http://schemas.openxmlformats.org/drawingml/2006/main" noGrp="1"/>
          </p:cNvSpPr>
          <p:nvPr/>
        </p:nvSpPr>
        <p:spPr>
          <a:xfrm xmlns:a="http://schemas.openxmlformats.org/drawingml/2006/main">
            <a:off x="7229475" y="2552700"/>
            <a:ext cx="42672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及服务内容计提</a:t>
            </a:r>
          </a:p>
        </p:txBody>
      </p:sp>
      <p:sp>
        <p:nvSpPr>
          <p:cNvPr id="25" name="流程节点02">
            <a:extLst xmlns:a="http://schemas.openxmlformats.org/drawingml/2006/main">
              <a:ext uri="{FF2B5EF4-FFF2-40B4-BE49-F238E27FC236}">
                <a16:creationId xmlns:a16="http://schemas.microsoft.com/office/drawing/2014/main" id="{3D284F32-6AB9-4364-BB52-42527EBC486E}"/>
              </a:ext>
            </a:extLst>
          </p:cNvPr>
          <p:cNvSpPr>
            <a:spLocks xmlns:a="http://schemas.openxmlformats.org/drawingml/2006/main" noGrp="1"/>
          </p:cNvSpPr>
          <p:nvPr/>
        </p:nvSpPr>
        <p:spPr>
          <a:xfrm xmlns:a="http://schemas.openxmlformats.org/drawingml/2006/main">
            <a:off x="5524500" y="3362325"/>
            <a:ext cx="419100" cy="41910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26" name="流程序号02">
            <a:extLst xmlns:a="http://schemas.openxmlformats.org/drawingml/2006/main">
              <a:ext uri="{FF2B5EF4-FFF2-40B4-BE49-F238E27FC236}">
                <a16:creationId xmlns:a16="http://schemas.microsoft.com/office/drawing/2014/main" id="{A7B15CBB-3628-417E-AC56-25FACC985B16}"/>
              </a:ext>
            </a:extLst>
          </p:cNvPr>
          <p:cNvSpPr>
            <a:spLocks xmlns:a="http://schemas.openxmlformats.org/drawingml/2006/main" noGrp="1"/>
          </p:cNvSpPr>
          <p:nvPr/>
        </p:nvSpPr>
        <p:spPr>
          <a:xfrm xmlns:a="http://schemas.openxmlformats.org/drawingml/2006/main">
            <a:off x="5543550" y="340042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02</a:t>
            </a:r>
          </a:p>
        </p:txBody>
      </p:sp>
      <p:sp>
        <p:nvSpPr>
          <p:cNvPr id="27" name="流程标题02">
            <a:extLst xmlns:a="http://schemas.openxmlformats.org/drawingml/2006/main">
              <a:ext uri="{FF2B5EF4-FFF2-40B4-BE49-F238E27FC236}">
                <a16:creationId xmlns:a16="http://schemas.microsoft.com/office/drawing/2014/main" id="{25BA12CD-B8CC-43D5-949C-87420D79C135}"/>
              </a:ext>
            </a:extLst>
          </p:cNvPr>
          <p:cNvSpPr>
            <a:spLocks xmlns:a="http://schemas.openxmlformats.org/drawingml/2006/main" noGrp="1"/>
          </p:cNvSpPr>
          <p:nvPr/>
        </p:nvSpPr>
        <p:spPr>
          <a:xfrm xmlns:a="http://schemas.openxmlformats.org/drawingml/2006/main">
            <a:off x="6181725" y="3295650"/>
            <a:ext cx="866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核对</a:t>
            </a:r>
          </a:p>
        </p:txBody>
      </p:sp>
      <p:sp>
        <p:nvSpPr>
          <p:cNvPr id="28" name="条件上行02">
            <a:extLst xmlns:a="http://schemas.openxmlformats.org/drawingml/2006/main">
              <a:ext uri="{FF2B5EF4-FFF2-40B4-BE49-F238E27FC236}">
                <a16:creationId xmlns:a16="http://schemas.microsoft.com/office/drawing/2014/main" id="{70763F33-D7A7-4B56-BE2B-A7F3B44D5DD6}"/>
              </a:ext>
            </a:extLst>
          </p:cNvPr>
          <p:cNvSpPr>
            <a:spLocks xmlns:a="http://schemas.openxmlformats.org/drawingml/2006/main" noGrp="1"/>
          </p:cNvSpPr>
          <p:nvPr/>
        </p:nvSpPr>
        <p:spPr>
          <a:xfrm xmlns:a="http://schemas.openxmlformats.org/drawingml/2006/main">
            <a:off x="7229475" y="3305175"/>
            <a:ext cx="42672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客户报备、服务记录、签约文件</a:t>
            </a:r>
          </a:p>
        </p:txBody>
      </p:sp>
      <p:sp>
        <p:nvSpPr>
          <p:cNvPr id="29" name="条件下行02">
            <a:extLst xmlns:a="http://schemas.openxmlformats.org/drawingml/2006/main">
              <a:ext uri="{FF2B5EF4-FFF2-40B4-BE49-F238E27FC236}">
                <a16:creationId xmlns:a16="http://schemas.microsoft.com/office/drawing/2014/main" id="{3778F162-A839-4D03-9A35-F8799CF6FECC}"/>
              </a:ext>
            </a:extLst>
          </p:cNvPr>
          <p:cNvSpPr>
            <a:spLocks xmlns:a="http://schemas.openxmlformats.org/drawingml/2006/main" noGrp="1"/>
          </p:cNvSpPr>
          <p:nvPr/>
        </p:nvSpPr>
        <p:spPr>
          <a:xfrm xmlns:a="http://schemas.openxmlformats.org/drawingml/2006/main">
            <a:off x="7229475" y="3695700"/>
            <a:ext cx="42672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到账确认及结算文件</a:t>
            </a:r>
          </a:p>
        </p:txBody>
      </p:sp>
      <p:sp>
        <p:nvSpPr>
          <p:cNvPr id="30" name="流程节点03">
            <a:extLst xmlns:a="http://schemas.openxmlformats.org/drawingml/2006/main">
              <a:ext uri="{FF2B5EF4-FFF2-40B4-BE49-F238E27FC236}">
                <a16:creationId xmlns:a16="http://schemas.microsoft.com/office/drawing/2014/main" id="{3816B476-7906-4038-B1FB-AA6C61FB9A4A}"/>
              </a:ext>
            </a:extLst>
          </p:cNvPr>
          <p:cNvSpPr>
            <a:spLocks xmlns:a="http://schemas.openxmlformats.org/drawingml/2006/main" noGrp="1"/>
          </p:cNvSpPr>
          <p:nvPr/>
        </p:nvSpPr>
        <p:spPr>
          <a:xfrm xmlns:a="http://schemas.openxmlformats.org/drawingml/2006/main">
            <a:off x="5524500" y="4505325"/>
            <a:ext cx="419100" cy="41910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31" name="流程序号03">
            <a:extLst xmlns:a="http://schemas.openxmlformats.org/drawingml/2006/main">
              <a:ext uri="{FF2B5EF4-FFF2-40B4-BE49-F238E27FC236}">
                <a16:creationId xmlns:a16="http://schemas.microsoft.com/office/drawing/2014/main" id="{D91CF682-9C6E-4CB4-942D-6F28D552AF4E}"/>
              </a:ext>
            </a:extLst>
          </p:cNvPr>
          <p:cNvSpPr>
            <a:spLocks xmlns:a="http://schemas.openxmlformats.org/drawingml/2006/main" noGrp="1"/>
          </p:cNvSpPr>
          <p:nvPr/>
        </p:nvSpPr>
        <p:spPr>
          <a:xfrm xmlns:a="http://schemas.openxmlformats.org/drawingml/2006/main">
            <a:off x="5543550" y="4543425"/>
            <a:ext cx="381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03</a:t>
            </a:r>
          </a:p>
        </p:txBody>
      </p:sp>
      <p:sp>
        <p:nvSpPr>
          <p:cNvPr id="32" name="流程标题03">
            <a:extLst xmlns:a="http://schemas.openxmlformats.org/drawingml/2006/main">
              <a:ext uri="{FF2B5EF4-FFF2-40B4-BE49-F238E27FC236}">
                <a16:creationId xmlns:a16="http://schemas.microsoft.com/office/drawing/2014/main" id="{7A62097E-6E72-4533-BF55-CA1B6A6C5092}"/>
              </a:ext>
            </a:extLst>
          </p:cNvPr>
          <p:cNvSpPr>
            <a:spLocks xmlns:a="http://schemas.openxmlformats.org/drawingml/2006/main" noGrp="1"/>
          </p:cNvSpPr>
          <p:nvPr/>
        </p:nvSpPr>
        <p:spPr>
          <a:xfrm xmlns:a="http://schemas.openxmlformats.org/drawingml/2006/main">
            <a:off x="6181725" y="4438650"/>
            <a:ext cx="866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支付</a:t>
            </a:r>
          </a:p>
        </p:txBody>
      </p:sp>
      <p:sp>
        <p:nvSpPr>
          <p:cNvPr id="33" name="条件上行03">
            <a:extLst xmlns:a="http://schemas.openxmlformats.org/drawingml/2006/main">
              <a:ext uri="{FF2B5EF4-FFF2-40B4-BE49-F238E27FC236}">
                <a16:creationId xmlns:a16="http://schemas.microsoft.com/office/drawing/2014/main" id="{AE5583F9-131F-4C4C-B311-20A60F3720CE}"/>
              </a:ext>
            </a:extLst>
          </p:cNvPr>
          <p:cNvSpPr>
            <a:spLocks xmlns:a="http://schemas.openxmlformats.org/drawingml/2006/main" noGrp="1"/>
          </p:cNvSpPr>
          <p:nvPr/>
        </p:nvSpPr>
        <p:spPr>
          <a:xfrm xmlns:a="http://schemas.openxmlformats.org/drawingml/2006/main">
            <a:off x="7229475" y="4448175"/>
            <a:ext cx="42672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拟在融资成功到账</a:t>
            </a:r>
          </a:p>
        </p:txBody>
      </p:sp>
      <p:sp>
        <p:nvSpPr>
          <p:cNvPr id="34" name="条件下行03">
            <a:extLst xmlns:a="http://schemas.openxmlformats.org/drawingml/2006/main">
              <a:ext uri="{FF2B5EF4-FFF2-40B4-BE49-F238E27FC236}">
                <a16:creationId xmlns:a16="http://schemas.microsoft.com/office/drawing/2014/main" id="{AB3D006F-6A18-4272-892F-10C728FF4D1E}"/>
              </a:ext>
            </a:extLst>
          </p:cNvPr>
          <p:cNvSpPr>
            <a:spLocks xmlns:a="http://schemas.openxmlformats.org/drawingml/2006/main" noGrp="1"/>
          </p:cNvSpPr>
          <p:nvPr/>
        </p:nvSpPr>
        <p:spPr>
          <a:xfrm xmlns:a="http://schemas.openxmlformats.org/drawingml/2006/main">
            <a:off x="7229475" y="4838700"/>
            <a:ext cx="42672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并满足约定条件后支付</a:t>
            </a:r>
          </a:p>
        </p:txBody>
      </p:sp>
      <p:sp>
        <p:nvSpPr>
          <p:cNvPr id="35" name="协议口径底带">
            <a:extLst xmlns:a="http://schemas.openxmlformats.org/drawingml/2006/main">
              <a:ext uri="{FF2B5EF4-FFF2-40B4-BE49-F238E27FC236}">
                <a16:creationId xmlns:a16="http://schemas.microsoft.com/office/drawing/2014/main" id="{56B675C9-3BEB-4894-A3A9-959ECC6C0FF6}"/>
              </a:ext>
            </a:extLst>
          </p:cNvPr>
          <p:cNvSpPr>
            <a:spLocks xmlns:a="http://schemas.openxmlformats.org/drawingml/2006/main" noGrp="1"/>
          </p:cNvSpPr>
          <p:nvPr/>
        </p:nvSpPr>
        <p:spPr>
          <a:xfrm xmlns:a="http://schemas.openxmlformats.org/drawingml/2006/main">
            <a:off x="704850" y="5848350"/>
            <a:ext cx="10782300" cy="542925"/>
          </a:xfrm>
          <a:prstGeom xmlns:a="http://schemas.openxmlformats.org/drawingml/2006/main" prst="roundRect">
            <a:avLst>
              <a:gd name="adj" fmla="val 14035"/>
            </a:avLst>
          </a:prstGeom>
          <a:solidFill xmlns:a="http://schemas.openxmlformats.org/drawingml/2006/main">
            <a:srgbClr val="102A49"/>
          </a:solidFill>
          <a:ln xmlns:a="http://schemas.openxmlformats.org/drawingml/2006/main" w="0">
            <a:noFill/>
          </a:ln>
        </p:spPr>
      </p:sp>
      <p:sp>
        <p:nvSpPr>
          <p:cNvPr id="36" name="协议标签">
            <a:extLst xmlns:a="http://schemas.openxmlformats.org/drawingml/2006/main">
              <a:ext uri="{FF2B5EF4-FFF2-40B4-BE49-F238E27FC236}">
                <a16:creationId xmlns:a16="http://schemas.microsoft.com/office/drawing/2014/main" id="{C45ED125-7CED-43B3-96DE-4167CD9D6EC9}"/>
              </a:ext>
            </a:extLst>
          </p:cNvPr>
          <p:cNvSpPr>
            <a:spLocks xmlns:a="http://schemas.openxmlformats.org/drawingml/2006/main" noGrp="1"/>
          </p:cNvSpPr>
          <p:nvPr/>
        </p:nvSpPr>
        <p:spPr>
          <a:xfrm xmlns:a="http://schemas.openxmlformats.org/drawingml/2006/main">
            <a:off x="923925" y="5972175"/>
            <a:ext cx="15335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D8B66A"/>
                </a:solidFill>
                <a:latin typeface="Heiti TC"/>
                <a:ea typeface="Heiti TC"/>
                <a:cs typeface="Heiti TC"/>
              </a:defRPr>
            </a:pPr>
            <a:r>
              <a:rPr sz="1800" b="1">
                <a:solidFill>
                  <a:srgbClr val="D8B66A"/>
                </a:solidFill>
                <a:latin typeface="Heiti TC"/>
                <a:ea typeface="Heiti TC"/>
                <a:cs typeface="Heiti TC"/>
              </a:rPr>
              <a:t>协议口径</a:t>
            </a:r>
          </a:p>
        </p:txBody>
      </p:sp>
      <p:sp>
        <p:nvSpPr>
          <p:cNvPr id="37" name="协议条件">
            <a:extLst xmlns:a="http://schemas.openxmlformats.org/drawingml/2006/main">
              <a:ext uri="{FF2B5EF4-FFF2-40B4-BE49-F238E27FC236}">
                <a16:creationId xmlns:a16="http://schemas.microsoft.com/office/drawing/2014/main" id="{6BB358A5-2102-486A-A361-31AC70E623A8}"/>
              </a:ext>
            </a:extLst>
          </p:cNvPr>
          <p:cNvSpPr>
            <a:spLocks xmlns:a="http://schemas.openxmlformats.org/drawingml/2006/main" noGrp="1"/>
          </p:cNvSpPr>
          <p:nvPr/>
        </p:nvSpPr>
        <p:spPr>
          <a:xfrm xmlns:a="http://schemas.openxmlformats.org/drawingml/2006/main">
            <a:off x="2667000" y="5962650"/>
            <a:ext cx="85629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FFFFFF"/>
                </a:solidFill>
                <a:latin typeface="Heiti TC"/>
                <a:ea typeface="Heiti TC"/>
                <a:cs typeface="Heiti TC"/>
              </a:defRPr>
            </a:pPr>
            <a:r>
              <a:rPr sz="1875" b="1">
                <a:solidFill>
                  <a:srgbClr val="FFFFFF"/>
                </a:solidFill>
                <a:latin typeface="Heiti TC"/>
                <a:ea typeface="Heiti TC"/>
                <a:cs typeface="Heiti TC"/>
              </a:rPr>
              <a:t>具体比例、支付日期和税费按正式商务协议约定</a:t>
            </a:r>
          </a:p>
        </p:txBody>
      </p:sp>
    </p:spTree>
    <p:extLst>
      <p:ext uri="{BB962C8B-B14F-4D97-AF65-F5344CB8AC3E}">
        <p14:creationId xmlns:p14="http://schemas.microsoft.com/office/powerpoint/2010/main" val="161218997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页眉金线">
            <a:extLst xmlns:a="http://schemas.openxmlformats.org/drawingml/2006/main">
              <a:ext uri="{FF2B5EF4-FFF2-40B4-BE49-F238E27FC236}">
                <a16:creationId xmlns:a16="http://schemas.microsoft.com/office/drawing/2014/main" id="{8537DD47-A8BC-4A8E-AB7A-F6F0C19F5166}"/>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3AF11A9D-5C05-4C2E-A792-CA980524F7AB}"/>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29B2A6EC-F377-48F5-8E9D-408C07EF80BF}"/>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居间回报</a:t>
            </a:r>
          </a:p>
        </p:txBody>
      </p:sp>
      <p:sp>
        <p:nvSpPr>
          <p:cNvPr id="4" name="页码">
            <a:extLst xmlns:a="http://schemas.openxmlformats.org/drawingml/2006/main">
              <a:ext uri="{FF2B5EF4-FFF2-40B4-BE49-F238E27FC236}">
                <a16:creationId xmlns:a16="http://schemas.microsoft.com/office/drawing/2014/main" id="{41169335-F36C-4F99-A48C-ACE54D138CAE}"/>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06</a:t>
            </a:r>
          </a:p>
        </p:txBody>
      </p:sp>
      <p:sp>
        <p:nvSpPr>
          <p:cNvPr id="5" name="标题">
            <a:extLst xmlns:a="http://schemas.openxmlformats.org/drawingml/2006/main">
              <a:ext uri="{FF2B5EF4-FFF2-40B4-BE49-F238E27FC236}">
                <a16:creationId xmlns:a16="http://schemas.microsoft.com/office/drawing/2014/main" id="{820DC625-36AD-4A55-8C6E-DA78F45A42A2}"/>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额外5%项目收益权益</a:t>
            </a:r>
          </a:p>
        </p:txBody>
      </p:sp>
      <p:sp>
        <p:nvSpPr>
          <p:cNvPr id="6" name="标题分界">
            <a:extLst xmlns:a="http://schemas.openxmlformats.org/drawingml/2006/main">
              <a:ext uri="{FF2B5EF4-FFF2-40B4-BE49-F238E27FC236}">
                <a16:creationId xmlns:a16="http://schemas.microsoft.com/office/drawing/2014/main" id="{A064B53F-5CBE-48EF-BCFF-D1E2CDA3A04B}"/>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团队权益比例">
            <a:extLst xmlns:a="http://schemas.openxmlformats.org/drawingml/2006/main">
              <a:ext uri="{FF2B5EF4-FFF2-40B4-BE49-F238E27FC236}">
                <a16:creationId xmlns:a16="http://schemas.microsoft.com/office/drawing/2014/main" id="{06E99F1F-E794-4969-B596-29BFDCF3FB17}"/>
              </a:ext>
            </a:extLst>
          </p:cNvPr>
          <p:cNvSpPr>
            <a:spLocks xmlns:a="http://schemas.openxmlformats.org/drawingml/2006/main" noGrp="1"/>
          </p:cNvSpPr>
          <p:nvPr/>
        </p:nvSpPr>
        <p:spPr>
          <a:xfrm xmlns:a="http://schemas.openxmlformats.org/drawingml/2006/main">
            <a:off x="752475" y="1885950"/>
            <a:ext cx="23622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7200" b="0">
                <a:solidFill>
                  <a:srgbClr val="B58A32"/>
                </a:solidFill>
                <a:latin typeface="Arial"/>
                <a:ea typeface="Arial"/>
                <a:cs typeface="Arial"/>
              </a:defRPr>
            </a:pPr>
            <a:r>
              <a:rPr sz="7200" b="0">
                <a:solidFill>
                  <a:srgbClr val="B58A32"/>
                </a:solidFill>
                <a:latin typeface="Arial"/>
                <a:ea typeface="Arial"/>
                <a:cs typeface="Arial"/>
              </a:rPr>
              <a:t>5%</a:t>
            </a:r>
          </a:p>
        </p:txBody>
      </p:sp>
      <p:sp>
        <p:nvSpPr>
          <p:cNvPr id="8" name="团队权益名称">
            <a:extLst xmlns:a="http://schemas.openxmlformats.org/drawingml/2006/main">
              <a:ext uri="{FF2B5EF4-FFF2-40B4-BE49-F238E27FC236}">
                <a16:creationId xmlns:a16="http://schemas.microsoft.com/office/drawing/2014/main" id="{A918991E-C8D8-4F03-92BE-4ADB494ACBF7}"/>
              </a:ext>
            </a:extLst>
          </p:cNvPr>
          <p:cNvSpPr>
            <a:spLocks xmlns:a="http://schemas.openxmlformats.org/drawingml/2006/main" noGrp="1"/>
          </p:cNvSpPr>
          <p:nvPr/>
        </p:nvSpPr>
        <p:spPr>
          <a:xfrm xmlns:a="http://schemas.openxmlformats.org/drawingml/2006/main">
            <a:off x="733425" y="302895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950" b="1">
                <a:solidFill>
                  <a:srgbClr val="102A49"/>
                </a:solidFill>
                <a:latin typeface="Heiti TC"/>
                <a:ea typeface="Heiti TC"/>
                <a:cs typeface="Heiti TC"/>
              </a:defRPr>
            </a:pPr>
            <a:r>
              <a:rPr sz="1950" b="1">
                <a:solidFill>
                  <a:srgbClr val="102A49"/>
                </a:solidFill>
                <a:latin typeface="Heiti TC"/>
                <a:ea typeface="Heiti TC"/>
                <a:cs typeface="Heiti TC"/>
              </a:rPr>
              <a:t>团队项目收益权益</a:t>
            </a:r>
          </a:p>
        </p:txBody>
      </p:sp>
      <p:sp>
        <p:nvSpPr>
          <p:cNvPr id="9" name="比例说明分界">
            <a:extLst xmlns:a="http://schemas.openxmlformats.org/drawingml/2006/main">
              <a:ext uri="{FF2B5EF4-FFF2-40B4-BE49-F238E27FC236}">
                <a16:creationId xmlns:a16="http://schemas.microsoft.com/office/drawing/2014/main" id="{E02F0F0B-ABD8-4B94-B328-0C5F50CE78FE}"/>
              </a:ext>
            </a:extLst>
          </p:cNvPr>
          <p:cNvSpPr>
            <a:spLocks xmlns:a="http://schemas.openxmlformats.org/drawingml/2006/main" noGrp="1"/>
          </p:cNvSpPr>
          <p:nvPr/>
        </p:nvSpPr>
        <p:spPr>
          <a:xfrm xmlns:a="http://schemas.openxmlformats.org/drawingml/2006/main">
            <a:off x="3448050" y="2009775"/>
            <a:ext cx="0" cy="13239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0" name="权益来源">
            <a:extLst xmlns:a="http://schemas.openxmlformats.org/drawingml/2006/main">
              <a:ext uri="{FF2B5EF4-FFF2-40B4-BE49-F238E27FC236}">
                <a16:creationId xmlns:a16="http://schemas.microsoft.com/office/drawing/2014/main" id="{1DC60B11-8576-4A0F-804B-41B0963FD94F}"/>
              </a:ext>
            </a:extLst>
          </p:cNvPr>
          <p:cNvSpPr>
            <a:spLocks xmlns:a="http://schemas.openxmlformats.org/drawingml/2006/main" noGrp="1"/>
          </p:cNvSpPr>
          <p:nvPr/>
        </p:nvSpPr>
        <p:spPr>
          <a:xfrm xmlns:a="http://schemas.openxmlformats.org/drawingml/2006/main">
            <a:off x="3800475" y="1943100"/>
            <a:ext cx="76676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102A49"/>
                </a:solidFill>
                <a:latin typeface="Heiti TC"/>
                <a:ea typeface="Heiti TC"/>
                <a:cs typeface="Heiti TC"/>
              </a:defRPr>
            </a:pPr>
            <a:r>
              <a:rPr sz="2250" b="1">
                <a:solidFill>
                  <a:srgbClr val="102A49"/>
                </a:solidFill>
                <a:latin typeface="Heiti TC"/>
                <a:ea typeface="Heiti TC"/>
                <a:cs typeface="Heiti TC"/>
              </a:rPr>
              <a:t>从公司原有70%项目利润份额中划出</a:t>
            </a:r>
          </a:p>
        </p:txBody>
      </p:sp>
      <p:sp>
        <p:nvSpPr>
          <p:cNvPr id="11" name="投资人池边界">
            <a:extLst xmlns:a="http://schemas.openxmlformats.org/drawingml/2006/main">
              <a:ext uri="{FF2B5EF4-FFF2-40B4-BE49-F238E27FC236}">
                <a16:creationId xmlns:a16="http://schemas.microsoft.com/office/drawing/2014/main" id="{7D387205-CD0D-4807-8816-F09B2C8391AE}"/>
              </a:ext>
            </a:extLst>
          </p:cNvPr>
          <p:cNvSpPr>
            <a:spLocks xmlns:a="http://schemas.openxmlformats.org/drawingml/2006/main" noGrp="1"/>
          </p:cNvSpPr>
          <p:nvPr/>
        </p:nvSpPr>
        <p:spPr>
          <a:xfrm xmlns:a="http://schemas.openxmlformats.org/drawingml/2006/main">
            <a:off x="3800475" y="2419350"/>
            <a:ext cx="76390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687A8C"/>
                </a:solidFill>
                <a:latin typeface="Heiti TC"/>
                <a:ea typeface="Heiti TC"/>
                <a:cs typeface="Heiti TC"/>
              </a:defRPr>
            </a:pPr>
            <a:r>
              <a:rPr sz="1875" b="0">
                <a:solidFill>
                  <a:srgbClr val="687A8C"/>
                </a:solidFill>
                <a:latin typeface="Heiti TC"/>
                <a:ea typeface="Heiti TC"/>
                <a:cs typeface="Heiti TC"/>
              </a:rPr>
              <a:t>投资人30%分红池保持不变</a:t>
            </a:r>
          </a:p>
        </p:txBody>
      </p:sp>
      <p:sp>
        <p:nvSpPr>
          <p:cNvPr id="12" name="触发标签">
            <a:extLst xmlns:a="http://schemas.openxmlformats.org/drawingml/2006/main">
              <a:ext uri="{FF2B5EF4-FFF2-40B4-BE49-F238E27FC236}">
                <a16:creationId xmlns:a16="http://schemas.microsoft.com/office/drawing/2014/main" id="{97397083-7C59-4DDE-ACB9-1DE547F82C89}"/>
              </a:ext>
            </a:extLst>
          </p:cNvPr>
          <p:cNvSpPr>
            <a:spLocks xmlns:a="http://schemas.openxmlformats.org/drawingml/2006/main" noGrp="1"/>
          </p:cNvSpPr>
          <p:nvPr/>
        </p:nvSpPr>
        <p:spPr>
          <a:xfrm xmlns:a="http://schemas.openxmlformats.org/drawingml/2006/main">
            <a:off x="3800475" y="2952750"/>
            <a:ext cx="12573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B58A32"/>
                </a:solidFill>
                <a:latin typeface="Heiti TC"/>
                <a:ea typeface="Heiti TC"/>
                <a:cs typeface="Heiti TC"/>
              </a:defRPr>
            </a:pPr>
            <a:r>
              <a:rPr sz="1875" b="1">
                <a:solidFill>
                  <a:srgbClr val="B58A32"/>
                </a:solidFill>
                <a:latin typeface="Heiti TC"/>
                <a:ea typeface="Heiti TC"/>
                <a:cs typeface="Heiti TC"/>
              </a:rPr>
              <a:t>触发条件</a:t>
            </a:r>
          </a:p>
        </p:txBody>
      </p:sp>
      <p:sp>
        <p:nvSpPr>
          <p:cNvPr id="13" name="触发条件">
            <a:extLst xmlns:a="http://schemas.openxmlformats.org/drawingml/2006/main">
              <a:ext uri="{FF2B5EF4-FFF2-40B4-BE49-F238E27FC236}">
                <a16:creationId xmlns:a16="http://schemas.microsoft.com/office/drawing/2014/main" id="{C5A2AE0A-E8BB-48C4-9AF1-79E068651E99}"/>
              </a:ext>
            </a:extLst>
          </p:cNvPr>
          <p:cNvSpPr>
            <a:spLocks xmlns:a="http://schemas.openxmlformats.org/drawingml/2006/main" noGrp="1"/>
          </p:cNvSpPr>
          <p:nvPr/>
        </p:nvSpPr>
        <p:spPr>
          <a:xfrm xmlns:a="http://schemas.openxmlformats.org/drawingml/2006/main">
            <a:off x="5095875" y="2952750"/>
            <a:ext cx="6400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约定4,000万元资金到账，并满足专项合作条件</a:t>
            </a:r>
          </a:p>
        </p:txBody>
      </p:sp>
      <p:sp>
        <p:nvSpPr>
          <p:cNvPr id="14" name="权益上半分界">
            <a:extLst xmlns:a="http://schemas.openxmlformats.org/drawingml/2006/main">
              <a:ext uri="{FF2B5EF4-FFF2-40B4-BE49-F238E27FC236}">
                <a16:creationId xmlns:a16="http://schemas.microsoft.com/office/drawing/2014/main" id="{7FAF425E-0853-475E-8274-24FE62089170}"/>
              </a:ext>
            </a:extLst>
          </p:cNvPr>
          <p:cNvSpPr>
            <a:spLocks xmlns:a="http://schemas.openxmlformats.org/drawingml/2006/main" noGrp="1"/>
          </p:cNvSpPr>
          <p:nvPr/>
        </p:nvSpPr>
        <p:spPr>
          <a:xfrm xmlns:a="http://schemas.openxmlformats.org/drawingml/2006/main">
            <a:off x="704850" y="3619500"/>
            <a:ext cx="107823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5" name="范围标题">
            <a:extLst xmlns:a="http://schemas.openxmlformats.org/drawingml/2006/main">
              <a:ext uri="{FF2B5EF4-FFF2-40B4-BE49-F238E27FC236}">
                <a16:creationId xmlns:a16="http://schemas.microsoft.com/office/drawing/2014/main" id="{E9745EE8-464F-4AD5-B3CA-7E58887534F6}"/>
              </a:ext>
            </a:extLst>
          </p:cNvPr>
          <p:cNvSpPr>
            <a:spLocks xmlns:a="http://schemas.openxmlformats.org/drawingml/2006/main" noGrp="1"/>
          </p:cNvSpPr>
          <p:nvPr/>
        </p:nvSpPr>
        <p:spPr>
          <a:xfrm xmlns:a="http://schemas.openxmlformats.org/drawingml/2006/main">
            <a:off x="714375" y="3886200"/>
            <a:ext cx="66960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2号矿本次合同矿量</a:t>
            </a:r>
          </a:p>
        </p:txBody>
      </p:sp>
      <p:sp>
        <p:nvSpPr>
          <p:cNvPr id="16" name="合同矿量范围轴">
            <a:extLst xmlns:a="http://schemas.openxmlformats.org/drawingml/2006/main">
              <a:ext uri="{FF2B5EF4-FFF2-40B4-BE49-F238E27FC236}">
                <a16:creationId xmlns:a16="http://schemas.microsoft.com/office/drawing/2014/main" id="{0BF004F1-E28D-4AE3-80FD-104AC735D8FA}"/>
              </a:ext>
            </a:extLst>
          </p:cNvPr>
          <p:cNvSpPr>
            <a:spLocks xmlns:a="http://schemas.openxmlformats.org/drawingml/2006/main" noGrp="1"/>
          </p:cNvSpPr>
          <p:nvPr/>
        </p:nvSpPr>
        <p:spPr>
          <a:xfrm xmlns:a="http://schemas.openxmlformats.org/drawingml/2006/main">
            <a:off x="876300" y="4610100"/>
            <a:ext cx="6467475" cy="0"/>
          </a:xfrm>
          <a:prstGeom xmlns:a="http://schemas.openxmlformats.org/drawingml/2006/main" prst="line">
            <a:avLst/>
          </a:prstGeom>
          <a:noFill xmlns:a="http://schemas.openxmlformats.org/drawingml/2006/main"/>
          <a:ln xmlns:a="http://schemas.openxmlformats.org/drawingml/2006/main" w="47625">
            <a:solidFill>
              <a:srgbClr val="B58A32"/>
            </a:solidFill>
          </a:ln>
        </p:spPr>
      </p:sp>
      <p:sp>
        <p:nvSpPr>
          <p:cNvPr id="17" name="权益范围起点">
            <a:extLst xmlns:a="http://schemas.openxmlformats.org/drawingml/2006/main">
              <a:ext uri="{FF2B5EF4-FFF2-40B4-BE49-F238E27FC236}">
                <a16:creationId xmlns:a16="http://schemas.microsoft.com/office/drawing/2014/main" id="{418B11EA-5B26-42BE-83E5-0EFF55D30D23}"/>
              </a:ext>
            </a:extLst>
          </p:cNvPr>
          <p:cNvSpPr>
            <a:spLocks xmlns:a="http://schemas.openxmlformats.org/drawingml/2006/main" noGrp="1"/>
          </p:cNvSpPr>
          <p:nvPr/>
        </p:nvSpPr>
        <p:spPr>
          <a:xfrm xmlns:a="http://schemas.openxmlformats.org/drawingml/2006/main">
            <a:off x="876300" y="4476750"/>
            <a:ext cx="0" cy="266700"/>
          </a:xfrm>
          <a:prstGeom xmlns:a="http://schemas.openxmlformats.org/drawingml/2006/main" prst="line">
            <a:avLst/>
          </a:prstGeom>
          <a:noFill xmlns:a="http://schemas.openxmlformats.org/drawingml/2006/main"/>
          <a:ln xmlns:a="http://schemas.openxmlformats.org/drawingml/2006/main" w="28575">
            <a:solidFill>
              <a:srgbClr val="B58A32"/>
            </a:solidFill>
          </a:ln>
        </p:spPr>
      </p:sp>
      <p:sp>
        <p:nvSpPr>
          <p:cNvPr id="18" name="权益范围终点">
            <a:extLst xmlns:a="http://schemas.openxmlformats.org/drawingml/2006/main">
              <a:ext uri="{FF2B5EF4-FFF2-40B4-BE49-F238E27FC236}">
                <a16:creationId xmlns:a16="http://schemas.microsoft.com/office/drawing/2014/main" id="{5CAF1F26-D747-4B66-9750-96BBA1439809}"/>
              </a:ext>
            </a:extLst>
          </p:cNvPr>
          <p:cNvSpPr>
            <a:spLocks xmlns:a="http://schemas.openxmlformats.org/drawingml/2006/main" noGrp="1"/>
          </p:cNvSpPr>
          <p:nvPr/>
        </p:nvSpPr>
        <p:spPr>
          <a:xfrm xmlns:a="http://schemas.openxmlformats.org/drawingml/2006/main">
            <a:off x="7343775" y="4476750"/>
            <a:ext cx="0" cy="266700"/>
          </a:xfrm>
          <a:prstGeom xmlns:a="http://schemas.openxmlformats.org/drawingml/2006/main" prst="line">
            <a:avLst/>
          </a:prstGeom>
          <a:noFill xmlns:a="http://schemas.openxmlformats.org/drawingml/2006/main"/>
          <a:ln xmlns:a="http://schemas.openxmlformats.org/drawingml/2006/main" w="28575">
            <a:solidFill>
              <a:srgbClr val="B58A32"/>
            </a:solidFill>
          </a:ln>
        </p:spPr>
      </p:sp>
      <p:sp>
        <p:nvSpPr>
          <p:cNvPr id="19" name="范围轴期间">
            <a:extLst xmlns:a="http://schemas.openxmlformats.org/drawingml/2006/main">
              <a:ext uri="{FF2B5EF4-FFF2-40B4-BE49-F238E27FC236}">
                <a16:creationId xmlns:a16="http://schemas.microsoft.com/office/drawing/2014/main" id="{A5EC53A5-D369-4B10-ADA5-7CDB825C1AB2}"/>
              </a:ext>
            </a:extLst>
          </p:cNvPr>
          <p:cNvSpPr>
            <a:spLocks xmlns:a="http://schemas.openxmlformats.org/drawingml/2006/main" noGrp="1"/>
          </p:cNvSpPr>
          <p:nvPr/>
        </p:nvSpPr>
        <p:spPr>
          <a:xfrm xmlns:a="http://schemas.openxmlformats.org/drawingml/2006/main">
            <a:off x="1676400" y="4267200"/>
            <a:ext cx="4876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1">
                <a:solidFill>
                  <a:srgbClr val="B58A32"/>
                </a:solidFill>
                <a:latin typeface="Heiti TC"/>
                <a:ea typeface="Heiti TC"/>
                <a:cs typeface="Heiti TC"/>
              </a:defRPr>
            </a:pPr>
            <a:r>
              <a:rPr sz="1725" b="1">
                <a:solidFill>
                  <a:srgbClr val="B58A32"/>
                </a:solidFill>
                <a:latin typeface="Heiti TC"/>
                <a:ea typeface="Heiti TC"/>
                <a:cs typeface="Heiti TC"/>
              </a:rPr>
              <a:t>该批合同矿量对应收益期</a:t>
            </a:r>
          </a:p>
        </p:txBody>
      </p:sp>
      <p:sp>
        <p:nvSpPr>
          <p:cNvPr id="20" name="起点标签">
            <a:extLst xmlns:a="http://schemas.openxmlformats.org/drawingml/2006/main">
              <a:ext uri="{FF2B5EF4-FFF2-40B4-BE49-F238E27FC236}">
                <a16:creationId xmlns:a16="http://schemas.microsoft.com/office/drawing/2014/main" id="{9A83B96F-9595-43D8-9701-CCB23F10724D}"/>
              </a:ext>
            </a:extLst>
          </p:cNvPr>
          <p:cNvSpPr>
            <a:spLocks xmlns:a="http://schemas.openxmlformats.org/drawingml/2006/main" noGrp="1"/>
          </p:cNvSpPr>
          <p:nvPr/>
        </p:nvSpPr>
        <p:spPr>
          <a:xfrm xmlns:a="http://schemas.openxmlformats.org/drawingml/2006/main">
            <a:off x="714375" y="4838700"/>
            <a:ext cx="31813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权益按专项协议落实</a:t>
            </a:r>
          </a:p>
        </p:txBody>
      </p:sp>
      <p:sp>
        <p:nvSpPr>
          <p:cNvPr id="21" name="终点标签">
            <a:extLst xmlns:a="http://schemas.openxmlformats.org/drawingml/2006/main">
              <a:ext uri="{FF2B5EF4-FFF2-40B4-BE49-F238E27FC236}">
                <a16:creationId xmlns:a16="http://schemas.microsoft.com/office/drawing/2014/main" id="{C87587BB-2DC4-4E0F-ABDC-49E8F033C00D}"/>
              </a:ext>
            </a:extLst>
          </p:cNvPr>
          <p:cNvSpPr>
            <a:spLocks xmlns:a="http://schemas.openxmlformats.org/drawingml/2006/main" noGrp="1"/>
          </p:cNvSpPr>
          <p:nvPr/>
        </p:nvSpPr>
        <p:spPr>
          <a:xfrm xmlns:a="http://schemas.openxmlformats.org/drawingml/2006/main">
            <a:off x="4200525" y="4838700"/>
            <a:ext cx="33051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725" b="0">
                <a:solidFill>
                  <a:srgbClr val="102A49"/>
                </a:solidFill>
                <a:latin typeface="Heiti TC"/>
                <a:ea typeface="Heiti TC"/>
                <a:cs typeface="Heiti TC"/>
              </a:defRPr>
            </a:pPr>
            <a:r>
              <a:rPr sz="1725" b="0">
                <a:solidFill>
                  <a:srgbClr val="102A49"/>
                </a:solidFill>
                <a:latin typeface="Heiti TC"/>
                <a:ea typeface="Heiti TC"/>
                <a:cs typeface="Heiti TC"/>
              </a:rPr>
              <a:t>本次矿量收益期结束</a:t>
            </a:r>
          </a:p>
        </p:txBody>
      </p:sp>
      <p:sp>
        <p:nvSpPr>
          <p:cNvPr id="22" name="不延展条件">
            <a:extLst xmlns:a="http://schemas.openxmlformats.org/drawingml/2006/main">
              <a:ext uri="{FF2B5EF4-FFF2-40B4-BE49-F238E27FC236}">
                <a16:creationId xmlns:a16="http://schemas.microsoft.com/office/drawing/2014/main" id="{F542A6B5-9371-400D-BCA7-07996EB1E080}"/>
              </a:ext>
            </a:extLst>
          </p:cNvPr>
          <p:cNvSpPr>
            <a:spLocks xmlns:a="http://schemas.openxmlformats.org/drawingml/2006/main" noGrp="1"/>
          </p:cNvSpPr>
          <p:nvPr/>
        </p:nvSpPr>
        <p:spPr>
          <a:xfrm xmlns:a="http://schemas.openxmlformats.org/drawingml/2006/main">
            <a:off x="714375" y="5248275"/>
            <a:ext cx="6800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不自动延伸至续签或其他矿源</a:t>
            </a:r>
          </a:p>
        </p:txBody>
      </p:sp>
      <p:sp>
        <p:nvSpPr>
          <p:cNvPr id="23" name="机制示例区">
            <a:extLst xmlns:a="http://schemas.openxmlformats.org/drawingml/2006/main">
              <a:ext uri="{FF2B5EF4-FFF2-40B4-BE49-F238E27FC236}">
                <a16:creationId xmlns:a16="http://schemas.microsoft.com/office/drawing/2014/main" id="{296695EB-3BB3-44AA-9513-DB8ACFB52C81}"/>
              </a:ext>
            </a:extLst>
          </p:cNvPr>
          <p:cNvSpPr>
            <a:spLocks xmlns:a="http://schemas.openxmlformats.org/drawingml/2006/main" noGrp="1"/>
          </p:cNvSpPr>
          <p:nvPr/>
        </p:nvSpPr>
        <p:spPr>
          <a:xfrm xmlns:a="http://schemas.openxmlformats.org/drawingml/2006/main">
            <a:off x="7991475" y="3867150"/>
            <a:ext cx="3495675" cy="1704975"/>
          </a:xfrm>
          <a:prstGeom xmlns:a="http://schemas.openxmlformats.org/drawingml/2006/main" prst="rect">
            <a:avLst/>
          </a:prstGeom>
          <a:solidFill xmlns:a="http://schemas.openxmlformats.org/drawingml/2006/main">
            <a:srgbClr val="FAF7EF"/>
          </a:solidFill>
          <a:ln xmlns:a="http://schemas.openxmlformats.org/drawingml/2006/main" w="0">
            <a:noFill/>
          </a:ln>
        </p:spPr>
      </p:sp>
      <p:sp>
        <p:nvSpPr>
          <p:cNvPr id="24" name="机制示例标题">
            <a:extLst xmlns:a="http://schemas.openxmlformats.org/drawingml/2006/main">
              <a:ext uri="{FF2B5EF4-FFF2-40B4-BE49-F238E27FC236}">
                <a16:creationId xmlns:a16="http://schemas.microsoft.com/office/drawing/2014/main" id="{723A4B4B-D8B6-4A53-9D64-5C24FD1EAD94}"/>
              </a:ext>
            </a:extLst>
          </p:cNvPr>
          <p:cNvSpPr>
            <a:spLocks xmlns:a="http://schemas.openxmlformats.org/drawingml/2006/main" noGrp="1"/>
          </p:cNvSpPr>
          <p:nvPr/>
        </p:nvSpPr>
        <p:spPr>
          <a:xfrm xmlns:a="http://schemas.openxmlformats.org/drawingml/2006/main">
            <a:off x="8191500" y="3962400"/>
            <a:ext cx="3095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9"/>
                </a:solidFill>
                <a:latin typeface="Heiti TC"/>
                <a:ea typeface="Heiti TC"/>
                <a:cs typeface="Heiti TC"/>
              </a:defRPr>
            </a:pPr>
            <a:r>
              <a:rPr sz="1725" b="1">
                <a:solidFill>
                  <a:srgbClr val="102A49"/>
                </a:solidFill>
                <a:latin typeface="Heiti TC"/>
                <a:ea typeface="Heiti TC"/>
                <a:cs typeface="Heiti TC"/>
              </a:rPr>
              <a:t>机制示例（非收益预测）</a:t>
            </a:r>
          </a:p>
        </p:txBody>
      </p:sp>
      <p:sp>
        <p:nvSpPr>
          <p:cNvPr id="25" name="示例利润">
            <a:extLst xmlns:a="http://schemas.openxmlformats.org/drawingml/2006/main">
              <a:ext uri="{FF2B5EF4-FFF2-40B4-BE49-F238E27FC236}">
                <a16:creationId xmlns:a16="http://schemas.microsoft.com/office/drawing/2014/main" id="{7D5E87E1-ECE7-45EB-BAB8-5A62935B14F1}"/>
              </a:ext>
            </a:extLst>
          </p:cNvPr>
          <p:cNvSpPr>
            <a:spLocks xmlns:a="http://schemas.openxmlformats.org/drawingml/2006/main" noGrp="1"/>
          </p:cNvSpPr>
          <p:nvPr/>
        </p:nvSpPr>
        <p:spPr>
          <a:xfrm xmlns:a="http://schemas.openxmlformats.org/drawingml/2006/main">
            <a:off x="8191500" y="4343400"/>
            <a:ext cx="30956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某期间核定项目利润1,000万元</a:t>
            </a:r>
          </a:p>
        </p:txBody>
      </p:sp>
      <p:sp>
        <p:nvSpPr>
          <p:cNvPr id="26" name="示例计算">
            <a:extLst xmlns:a="http://schemas.openxmlformats.org/drawingml/2006/main">
              <a:ext uri="{FF2B5EF4-FFF2-40B4-BE49-F238E27FC236}">
                <a16:creationId xmlns:a16="http://schemas.microsoft.com/office/drawing/2014/main" id="{878DB83D-DE35-4E3A-B6E8-3298768D4150}"/>
              </a:ext>
            </a:extLst>
          </p:cNvPr>
          <p:cNvSpPr>
            <a:spLocks xmlns:a="http://schemas.openxmlformats.org/drawingml/2006/main" noGrp="1"/>
          </p:cNvSpPr>
          <p:nvPr/>
        </p:nvSpPr>
        <p:spPr>
          <a:xfrm xmlns:a="http://schemas.openxmlformats.org/drawingml/2006/main">
            <a:off x="8191500" y="4686300"/>
            <a:ext cx="310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B58A32"/>
                </a:solidFill>
                <a:latin typeface="Heiti TC"/>
                <a:ea typeface="Heiti TC"/>
                <a:cs typeface="Heiti TC"/>
              </a:defRPr>
            </a:pPr>
            <a:r>
              <a:rPr sz="1875" b="1">
                <a:solidFill>
                  <a:srgbClr val="B58A32"/>
                </a:solidFill>
                <a:latin typeface="Heiti TC"/>
                <a:ea typeface="Heiti TC"/>
                <a:cs typeface="Heiti TC"/>
              </a:rPr>
              <a:t>1,000万元 × 5% = 50万元</a:t>
            </a:r>
          </a:p>
        </p:txBody>
      </p:sp>
      <p:sp>
        <p:nvSpPr>
          <p:cNvPr id="27" name="示例实际支付">
            <a:extLst xmlns:a="http://schemas.openxmlformats.org/drawingml/2006/main">
              <a:ext uri="{FF2B5EF4-FFF2-40B4-BE49-F238E27FC236}">
                <a16:creationId xmlns:a16="http://schemas.microsoft.com/office/drawing/2014/main" id="{5F6D1468-1DAF-4396-9A54-B69067276D88}"/>
              </a:ext>
            </a:extLst>
          </p:cNvPr>
          <p:cNvSpPr>
            <a:spLocks xmlns:a="http://schemas.openxmlformats.org/drawingml/2006/main" noGrp="1"/>
          </p:cNvSpPr>
          <p:nvPr/>
        </p:nvSpPr>
        <p:spPr>
          <a:xfrm xmlns:a="http://schemas.openxmlformats.org/drawingml/2006/main">
            <a:off x="8191500" y="5162550"/>
            <a:ext cx="31051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87A8C"/>
                </a:solidFill>
                <a:latin typeface="Heiti TC"/>
                <a:ea typeface="Heiti TC"/>
                <a:cs typeface="Heiti TC"/>
              </a:defRPr>
            </a:pPr>
            <a:r>
              <a:rPr sz="1425" b="0">
                <a:solidFill>
                  <a:srgbClr val="687A8C"/>
                </a:solidFill>
                <a:latin typeface="Heiti TC"/>
                <a:ea typeface="Heiti TC"/>
                <a:cs typeface="Heiti TC"/>
              </a:rPr>
              <a:t>权益计算额，实际支付依协议及回款</a:t>
            </a:r>
          </a:p>
        </p:txBody>
      </p:sp>
      <p:sp>
        <p:nvSpPr>
          <p:cNvPr id="28" name="权益核算底带">
            <a:extLst xmlns:a="http://schemas.openxmlformats.org/drawingml/2006/main">
              <a:ext uri="{FF2B5EF4-FFF2-40B4-BE49-F238E27FC236}">
                <a16:creationId xmlns:a16="http://schemas.microsoft.com/office/drawing/2014/main" id="{F3786881-D5CA-40C4-A6B9-60434160FDE2}"/>
              </a:ext>
            </a:extLst>
          </p:cNvPr>
          <p:cNvSpPr>
            <a:spLocks xmlns:a="http://schemas.openxmlformats.org/drawingml/2006/main" noGrp="1"/>
          </p:cNvSpPr>
          <p:nvPr/>
        </p:nvSpPr>
        <p:spPr>
          <a:xfrm xmlns:a="http://schemas.openxmlformats.org/drawingml/2006/main">
            <a:off x="704850" y="5829300"/>
            <a:ext cx="10782300" cy="638175"/>
          </a:xfrm>
          <a:prstGeom xmlns:a="http://schemas.openxmlformats.org/drawingml/2006/main" prst="roundRect">
            <a:avLst>
              <a:gd name="adj" fmla="val 11940"/>
            </a:avLst>
          </a:prstGeom>
          <a:solidFill xmlns:a="http://schemas.openxmlformats.org/drawingml/2006/main">
            <a:srgbClr val="102A49"/>
          </a:solidFill>
          <a:ln xmlns:a="http://schemas.openxmlformats.org/drawingml/2006/main" w="0">
            <a:noFill/>
          </a:ln>
        </p:spPr>
      </p:sp>
      <p:sp>
        <p:nvSpPr>
          <p:cNvPr id="29" name="投资人退出规则">
            <a:extLst xmlns:a="http://schemas.openxmlformats.org/drawingml/2006/main">
              <a:ext uri="{FF2B5EF4-FFF2-40B4-BE49-F238E27FC236}">
                <a16:creationId xmlns:a16="http://schemas.microsoft.com/office/drawing/2014/main" id="{73C52321-1653-40FB-879D-A0751E2AF377}"/>
              </a:ext>
            </a:extLst>
          </p:cNvPr>
          <p:cNvSpPr>
            <a:spLocks xmlns:a="http://schemas.openxmlformats.org/drawingml/2006/main" noGrp="1"/>
          </p:cNvSpPr>
          <p:nvPr/>
        </p:nvSpPr>
        <p:spPr>
          <a:xfrm xmlns:a="http://schemas.openxmlformats.org/drawingml/2006/main">
            <a:off x="923925" y="5876925"/>
            <a:ext cx="103251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FFFFFF"/>
                </a:solidFill>
                <a:latin typeface="Heiti TC"/>
                <a:ea typeface="Heiti TC"/>
                <a:cs typeface="Heiti TC"/>
              </a:defRPr>
            </a:pPr>
            <a:r>
              <a:rPr sz="1800" b="1">
                <a:solidFill>
                  <a:srgbClr val="FFFFFF"/>
                </a:solidFill>
                <a:latin typeface="Heiti TC"/>
                <a:ea typeface="Heiti TC"/>
                <a:cs typeface="Heiti TC"/>
              </a:rPr>
              <a:t>投资人累计达到含本金2倍后退出</a:t>
            </a:r>
          </a:p>
        </p:txBody>
      </p:sp>
      <p:sp>
        <p:nvSpPr>
          <p:cNvPr id="30" name="团队继续规则">
            <a:extLst xmlns:a="http://schemas.openxmlformats.org/drawingml/2006/main">
              <a:ext uri="{FF2B5EF4-FFF2-40B4-BE49-F238E27FC236}">
                <a16:creationId xmlns:a16="http://schemas.microsoft.com/office/drawing/2014/main" id="{C0ADCE3C-FD9B-46F4-A8CC-4ED2CDD4C820}"/>
              </a:ext>
            </a:extLst>
          </p:cNvPr>
          <p:cNvSpPr>
            <a:spLocks xmlns:a="http://schemas.openxmlformats.org/drawingml/2006/main" noGrp="1"/>
          </p:cNvSpPr>
          <p:nvPr/>
        </p:nvSpPr>
        <p:spPr>
          <a:xfrm xmlns:a="http://schemas.openxmlformats.org/drawingml/2006/main">
            <a:off x="923925" y="6172200"/>
            <a:ext cx="103251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D8B66A"/>
                </a:solidFill>
                <a:latin typeface="Heiti TC"/>
                <a:ea typeface="Heiti TC"/>
                <a:cs typeface="Heiti TC"/>
              </a:defRPr>
            </a:pPr>
            <a:r>
              <a:rPr sz="1650" b="0">
                <a:solidFill>
                  <a:srgbClr val="D8B66A"/>
                </a:solidFill>
                <a:latin typeface="Heiti TC"/>
                <a:ea typeface="Heiti TC"/>
                <a:cs typeface="Heiti TC"/>
              </a:rPr>
              <a:t>团队5%仍按本次合同矿量核算，具体利润口径及支付安排依专项协议</a:t>
            </a:r>
          </a:p>
        </p:txBody>
      </p:sp>
    </p:spTree>
    <p:extLst>
      <p:ext uri="{BB962C8B-B14F-4D97-AF65-F5344CB8AC3E}">
        <p14:creationId xmlns:p14="http://schemas.microsoft.com/office/powerpoint/2010/main" val="17994200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3" name="页眉金线">
            <a:extLst xmlns:a="http://schemas.openxmlformats.org/drawingml/2006/main">
              <a:ext uri="{FF2B5EF4-FFF2-40B4-BE49-F238E27FC236}">
                <a16:creationId xmlns:a16="http://schemas.microsoft.com/office/drawing/2014/main" id="{7FCFEC8C-5031-4E37-AD36-682942E6AAD4}"/>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66215309-79C1-4A94-885A-9E86F5B05907}"/>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F9B7CA47-9A7C-410E-9814-2D887679A76C}"/>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合作分工</a:t>
            </a:r>
          </a:p>
        </p:txBody>
      </p:sp>
      <p:sp>
        <p:nvSpPr>
          <p:cNvPr id="4" name="页码">
            <a:extLst xmlns:a="http://schemas.openxmlformats.org/drawingml/2006/main">
              <a:ext uri="{FF2B5EF4-FFF2-40B4-BE49-F238E27FC236}">
                <a16:creationId xmlns:a16="http://schemas.microsoft.com/office/drawing/2014/main" id="{B42C5AAB-10F5-4967-9952-F503595E858F}"/>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07</a:t>
            </a:r>
          </a:p>
        </p:txBody>
      </p:sp>
      <p:sp>
        <p:nvSpPr>
          <p:cNvPr id="5" name="标题">
            <a:extLst xmlns:a="http://schemas.openxmlformats.org/drawingml/2006/main">
              <a:ext uri="{FF2B5EF4-FFF2-40B4-BE49-F238E27FC236}">
                <a16:creationId xmlns:a16="http://schemas.microsoft.com/office/drawing/2014/main" id="{187AF6A9-E344-4086-BEF9-0A855B0D1848}"/>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225" b="1">
                <a:solidFill>
                  <a:srgbClr val="102A49"/>
                </a:solidFill>
                <a:latin typeface="Heiti TC"/>
                <a:ea typeface="Heiti TC"/>
                <a:cs typeface="Heiti TC"/>
              </a:defRPr>
            </a:pPr>
            <a:r>
              <a:rPr sz="3225" b="1">
                <a:solidFill>
                  <a:srgbClr val="102A49"/>
                </a:solidFill>
                <a:latin typeface="Heiti TC"/>
                <a:ea typeface="Heiti TC"/>
                <a:cs typeface="Heiti TC"/>
              </a:rPr>
              <a:t>公司、居间人与投资人的分工</a:t>
            </a:r>
          </a:p>
        </p:txBody>
      </p:sp>
      <p:sp>
        <p:nvSpPr>
          <p:cNvPr id="6" name="标题分界">
            <a:extLst xmlns:a="http://schemas.openxmlformats.org/drawingml/2006/main">
              <a:ext uri="{FF2B5EF4-FFF2-40B4-BE49-F238E27FC236}">
                <a16:creationId xmlns:a16="http://schemas.microsoft.com/office/drawing/2014/main" id="{D7DECD38-99A3-4A77-9526-895B859564C5}"/>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结构说明">
            <a:extLst xmlns:a="http://schemas.openxmlformats.org/drawingml/2006/main">
              <a:ext uri="{FF2B5EF4-FFF2-40B4-BE49-F238E27FC236}">
                <a16:creationId xmlns:a16="http://schemas.microsoft.com/office/drawing/2014/main" id="{88F78297-452E-42DD-BA80-858F42276F5A}"/>
              </a:ext>
            </a:extLst>
          </p:cNvPr>
          <p:cNvSpPr>
            <a:spLocks xmlns:a="http://schemas.openxmlformats.org/drawingml/2006/main" noGrp="1"/>
          </p:cNvSpPr>
          <p:nvPr/>
        </p:nvSpPr>
        <p:spPr>
          <a:xfrm xmlns:a="http://schemas.openxmlformats.org/drawingml/2006/main">
            <a:off x="704850" y="1838325"/>
            <a:ext cx="10782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87A8C"/>
                </a:solidFill>
                <a:latin typeface="Heiti TC"/>
                <a:ea typeface="Heiti TC"/>
                <a:cs typeface="Heiti TC"/>
              </a:defRPr>
            </a:pPr>
            <a:r>
              <a:rPr sz="1650" b="0">
                <a:solidFill>
                  <a:srgbClr val="687A8C"/>
                </a:solidFill>
                <a:latin typeface="Heiti TC"/>
                <a:ea typeface="Heiti TC"/>
                <a:cs typeface="Heiti TC"/>
              </a:rPr>
              <a:t>本轮拟议合作结构，具体授权及项目合同关系依正式文件落实</a:t>
            </a:r>
          </a:p>
        </p:txBody>
      </p:sp>
      <p:sp>
        <p:nvSpPr>
          <p:cNvPr id="8" name="服务关系说明">
            <a:extLst xmlns:a="http://schemas.openxmlformats.org/drawingml/2006/main">
              <a:ext uri="{FF2B5EF4-FFF2-40B4-BE49-F238E27FC236}">
                <a16:creationId xmlns:a16="http://schemas.microsoft.com/office/drawing/2014/main" id="{268E57DF-3B18-4EF8-A070-87BE1C3C78B5}"/>
              </a:ext>
            </a:extLst>
          </p:cNvPr>
          <p:cNvSpPr>
            <a:spLocks xmlns:a="http://schemas.openxmlformats.org/drawingml/2006/main" noGrp="1"/>
          </p:cNvSpPr>
          <p:nvPr/>
        </p:nvSpPr>
        <p:spPr>
          <a:xfrm xmlns:a="http://schemas.openxmlformats.org/drawingml/2006/main">
            <a:off x="3267075" y="2257425"/>
            <a:ext cx="68008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0">
                <a:solidFill>
                  <a:srgbClr val="687A8C"/>
                </a:solidFill>
                <a:latin typeface="Heiti TC"/>
                <a:ea typeface="Heiti TC"/>
                <a:cs typeface="Heiti TC"/>
              </a:defRPr>
            </a:pPr>
            <a:r>
              <a:rPr sz="1800" b="0">
                <a:solidFill>
                  <a:srgbClr val="687A8C"/>
                </a:solidFill>
                <a:latin typeface="Heiti TC"/>
                <a:ea typeface="Heiti TC"/>
                <a:cs typeface="Heiti TC"/>
              </a:rPr>
              <a:t>居间服务：安排对接、协助沟通及约定服务</a:t>
            </a:r>
          </a:p>
        </p:txBody>
      </p:sp>
      <p:sp>
        <p:nvSpPr>
          <p:cNvPr id="9" name="服务横线">
            <a:extLst xmlns:a="http://schemas.openxmlformats.org/drawingml/2006/main">
              <a:ext uri="{FF2B5EF4-FFF2-40B4-BE49-F238E27FC236}">
                <a16:creationId xmlns:a16="http://schemas.microsoft.com/office/drawing/2014/main" id="{E637CB6A-3D8B-44DD-B702-F46F327058EF}"/>
              </a:ext>
            </a:extLst>
          </p:cNvPr>
          <p:cNvSpPr>
            <a:spLocks xmlns:a="http://schemas.openxmlformats.org/drawingml/2006/main" noGrp="1"/>
          </p:cNvSpPr>
          <p:nvPr/>
        </p:nvSpPr>
        <p:spPr>
          <a:xfrm xmlns:a="http://schemas.openxmlformats.org/drawingml/2006/main">
            <a:off x="1828800" y="2695575"/>
            <a:ext cx="8277225" cy="0"/>
          </a:xfrm>
          <a:prstGeom xmlns:a="http://schemas.openxmlformats.org/drawingml/2006/main" prst="line">
            <a:avLst/>
          </a:prstGeom>
          <a:noFill xmlns:a="http://schemas.openxmlformats.org/drawingml/2006/main"/>
          <a:ln xmlns:a="http://schemas.openxmlformats.org/drawingml/2006/main" w="15240">
            <a:solidFill>
              <a:srgbClr val="687A8C"/>
            </a:solidFill>
            <a:prstDash val="dash"/>
          </a:ln>
        </p:spPr>
      </p:sp>
      <p:sp>
        <p:nvSpPr>
          <p:cNvPr id="10" name="居间服务端">
            <a:extLst xmlns:a="http://schemas.openxmlformats.org/drawingml/2006/main">
              <a:ext uri="{FF2B5EF4-FFF2-40B4-BE49-F238E27FC236}">
                <a16:creationId xmlns:a16="http://schemas.microsoft.com/office/drawing/2014/main" id="{ED290785-2A40-40D3-B0EA-28C5934228BA}"/>
              </a:ext>
            </a:extLst>
          </p:cNvPr>
          <p:cNvSpPr>
            <a:spLocks xmlns:a="http://schemas.openxmlformats.org/drawingml/2006/main" noGrp="1"/>
          </p:cNvSpPr>
          <p:nvPr/>
        </p:nvSpPr>
        <p:spPr>
          <a:xfrm xmlns:a="http://schemas.openxmlformats.org/drawingml/2006/main">
            <a:off x="1828800" y="2695575"/>
            <a:ext cx="0" cy="333375"/>
          </a:xfrm>
          <a:prstGeom xmlns:a="http://schemas.openxmlformats.org/drawingml/2006/main" prst="line">
            <a:avLst/>
          </a:prstGeom>
          <a:noFill xmlns:a="http://schemas.openxmlformats.org/drawingml/2006/main"/>
          <a:ln xmlns:a="http://schemas.openxmlformats.org/drawingml/2006/main" w="15240">
            <a:solidFill>
              <a:srgbClr val="687A8C"/>
            </a:solidFill>
            <a:prstDash val="dash"/>
          </a:ln>
        </p:spPr>
      </p:sp>
      <p:sp>
        <p:nvSpPr>
          <p:cNvPr id="11" name="投资人服务端">
            <a:extLst xmlns:a="http://schemas.openxmlformats.org/drawingml/2006/main">
              <a:ext uri="{FF2B5EF4-FFF2-40B4-BE49-F238E27FC236}">
                <a16:creationId xmlns:a16="http://schemas.microsoft.com/office/drawing/2014/main" id="{C3971786-C195-4A58-9786-865A5AD70ECE}"/>
              </a:ext>
            </a:extLst>
          </p:cNvPr>
          <p:cNvSpPr>
            <a:spLocks xmlns:a="http://schemas.openxmlformats.org/drawingml/2006/main" noGrp="1"/>
          </p:cNvSpPr>
          <p:nvPr/>
        </p:nvSpPr>
        <p:spPr>
          <a:xfrm xmlns:a="http://schemas.openxmlformats.org/drawingml/2006/main">
            <a:off x="4876800" y="2695575"/>
            <a:ext cx="0" cy="333375"/>
          </a:xfrm>
          <a:prstGeom xmlns:a="http://schemas.openxmlformats.org/drawingml/2006/main" prst="line">
            <a:avLst/>
          </a:prstGeom>
          <a:noFill xmlns:a="http://schemas.openxmlformats.org/drawingml/2006/main"/>
          <a:ln xmlns:a="http://schemas.openxmlformats.org/drawingml/2006/main" w="15240">
            <a:solidFill>
              <a:srgbClr val="687A8C"/>
            </a:solidFill>
            <a:prstDash val="dash"/>
          </a:ln>
        </p:spPr>
      </p:sp>
      <p:sp>
        <p:nvSpPr>
          <p:cNvPr id="12" name="公司服务端">
            <a:extLst xmlns:a="http://schemas.openxmlformats.org/drawingml/2006/main">
              <a:ext uri="{FF2B5EF4-FFF2-40B4-BE49-F238E27FC236}">
                <a16:creationId xmlns:a16="http://schemas.microsoft.com/office/drawing/2014/main" id="{4B68351D-DD7B-4515-BC8E-D57166CCC0BB}"/>
              </a:ext>
            </a:extLst>
          </p:cNvPr>
          <p:cNvSpPr>
            <a:spLocks xmlns:a="http://schemas.openxmlformats.org/drawingml/2006/main" noGrp="1"/>
          </p:cNvSpPr>
          <p:nvPr/>
        </p:nvSpPr>
        <p:spPr>
          <a:xfrm xmlns:a="http://schemas.openxmlformats.org/drawingml/2006/main">
            <a:off x="10106025" y="2695575"/>
            <a:ext cx="0" cy="333375"/>
          </a:xfrm>
          <a:prstGeom xmlns:a="http://schemas.openxmlformats.org/drawingml/2006/main" prst="line">
            <a:avLst/>
          </a:prstGeom>
          <a:noFill xmlns:a="http://schemas.openxmlformats.org/drawingml/2006/main"/>
          <a:ln xmlns:a="http://schemas.openxmlformats.org/drawingml/2006/main" w="15240">
            <a:solidFill>
              <a:srgbClr val="687A8C"/>
            </a:solidFill>
            <a:prstDash val="dash"/>
          </a:ln>
        </p:spPr>
      </p:sp>
      <p:sp>
        <p:nvSpPr>
          <p:cNvPr id="13" name="居间合作方">
            <a:extLst xmlns:a="http://schemas.openxmlformats.org/drawingml/2006/main">
              <a:ext uri="{FF2B5EF4-FFF2-40B4-BE49-F238E27FC236}">
                <a16:creationId xmlns:a16="http://schemas.microsoft.com/office/drawing/2014/main" id="{D90CC510-F70D-41FE-A16B-77566C724998}"/>
              </a:ext>
            </a:extLst>
          </p:cNvPr>
          <p:cNvSpPr>
            <a:spLocks xmlns:a="http://schemas.openxmlformats.org/drawingml/2006/main" noGrp="1"/>
          </p:cNvSpPr>
          <p:nvPr/>
        </p:nvSpPr>
        <p:spPr>
          <a:xfrm xmlns:a="http://schemas.openxmlformats.org/drawingml/2006/main">
            <a:off x="704850" y="3028950"/>
            <a:ext cx="2247900" cy="1790700"/>
          </a:xfrm>
          <a:prstGeom xmlns:a="http://schemas.openxmlformats.org/drawingml/2006/main" prst="roundRect">
            <a:avLst>
              <a:gd name="adj" fmla="val 4255"/>
            </a:avLst>
          </a:prstGeom>
          <a:solidFill xmlns:a="http://schemas.openxmlformats.org/drawingml/2006/main">
            <a:srgbClr val="FAF7EF"/>
          </a:solidFill>
          <a:ln xmlns:a="http://schemas.openxmlformats.org/drawingml/2006/main" w="9525">
            <a:solidFill>
              <a:srgbClr val="DDC99C"/>
            </a:solidFill>
          </a:ln>
        </p:spPr>
      </p:sp>
      <p:sp>
        <p:nvSpPr>
          <p:cNvPr id="14" name="居间方标题">
            <a:extLst xmlns:a="http://schemas.openxmlformats.org/drawingml/2006/main">
              <a:ext uri="{FF2B5EF4-FFF2-40B4-BE49-F238E27FC236}">
                <a16:creationId xmlns:a16="http://schemas.microsoft.com/office/drawing/2014/main" id="{C61A5B0F-B817-40EA-B91E-20F926BC7303}"/>
              </a:ext>
            </a:extLst>
          </p:cNvPr>
          <p:cNvSpPr>
            <a:spLocks xmlns:a="http://schemas.openxmlformats.org/drawingml/2006/main" noGrp="1"/>
          </p:cNvSpPr>
          <p:nvPr/>
        </p:nvSpPr>
        <p:spPr>
          <a:xfrm xmlns:a="http://schemas.openxmlformats.org/drawingml/2006/main">
            <a:off x="866775" y="3190875"/>
            <a:ext cx="19240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175" b="1">
                <a:solidFill>
                  <a:srgbClr val="102A49"/>
                </a:solidFill>
                <a:latin typeface="Heiti TC"/>
                <a:ea typeface="Heiti TC"/>
                <a:cs typeface="Heiti TC"/>
              </a:defRPr>
            </a:pPr>
            <a:r>
              <a:rPr sz="2175" b="1">
                <a:solidFill>
                  <a:srgbClr val="102A49"/>
                </a:solidFill>
                <a:latin typeface="Heiti TC"/>
                <a:ea typeface="Heiti TC"/>
                <a:cs typeface="Heiti TC"/>
              </a:rPr>
              <a:t>居间合作方</a:t>
            </a:r>
          </a:p>
        </p:txBody>
      </p:sp>
      <p:sp>
        <p:nvSpPr>
          <p:cNvPr id="15" name="居间方分界">
            <a:extLst xmlns:a="http://schemas.openxmlformats.org/drawingml/2006/main">
              <a:ext uri="{FF2B5EF4-FFF2-40B4-BE49-F238E27FC236}">
                <a16:creationId xmlns:a16="http://schemas.microsoft.com/office/drawing/2014/main" id="{54592FD0-0E3F-466A-AA8F-A143B1EC302F}"/>
              </a:ext>
            </a:extLst>
          </p:cNvPr>
          <p:cNvSpPr>
            <a:spLocks xmlns:a="http://schemas.openxmlformats.org/drawingml/2006/main" noGrp="1"/>
          </p:cNvSpPr>
          <p:nvPr/>
        </p:nvSpPr>
        <p:spPr>
          <a:xfrm xmlns:a="http://schemas.openxmlformats.org/drawingml/2006/main">
            <a:off x="914400" y="3648075"/>
            <a:ext cx="1828800" cy="0"/>
          </a:xfrm>
          <a:prstGeom xmlns:a="http://schemas.openxmlformats.org/drawingml/2006/main" prst="line">
            <a:avLst/>
          </a:prstGeom>
          <a:noFill xmlns:a="http://schemas.openxmlformats.org/drawingml/2006/main"/>
          <a:ln xmlns:a="http://schemas.openxmlformats.org/drawingml/2006/main" w="9525">
            <a:solidFill>
              <a:srgbClr val="DDC99C"/>
            </a:solidFill>
          </a:ln>
        </p:spPr>
      </p:sp>
      <p:sp>
        <p:nvSpPr>
          <p:cNvPr id="16" name="居间职责一">
            <a:extLst xmlns:a="http://schemas.openxmlformats.org/drawingml/2006/main">
              <a:ext uri="{FF2B5EF4-FFF2-40B4-BE49-F238E27FC236}">
                <a16:creationId xmlns:a16="http://schemas.microsoft.com/office/drawing/2014/main" id="{D9626441-922C-40E7-BC76-D6D11FA276A1}"/>
              </a:ext>
            </a:extLst>
          </p:cNvPr>
          <p:cNvSpPr>
            <a:spLocks xmlns:a="http://schemas.openxmlformats.org/drawingml/2006/main" noGrp="1"/>
          </p:cNvSpPr>
          <p:nvPr/>
        </p:nvSpPr>
        <p:spPr>
          <a:xfrm xmlns:a="http://schemas.openxmlformats.org/drawingml/2006/main">
            <a:off x="895350" y="3838575"/>
            <a:ext cx="1866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0">
                <a:solidFill>
                  <a:srgbClr val="102A49"/>
                </a:solidFill>
                <a:latin typeface="Heiti TC"/>
                <a:ea typeface="Heiti TC"/>
                <a:cs typeface="Heiti TC"/>
              </a:defRPr>
            </a:pPr>
            <a:r>
              <a:rPr sz="1875" b="0">
                <a:solidFill>
                  <a:srgbClr val="102A49"/>
                </a:solidFill>
                <a:latin typeface="Heiti TC"/>
                <a:ea typeface="Heiti TC"/>
                <a:cs typeface="Heiti TC"/>
              </a:rPr>
              <a:t>客户介绍</a:t>
            </a:r>
          </a:p>
        </p:txBody>
      </p:sp>
      <p:sp>
        <p:nvSpPr>
          <p:cNvPr id="17" name="居间职责二">
            <a:extLst xmlns:a="http://schemas.openxmlformats.org/drawingml/2006/main">
              <a:ext uri="{FF2B5EF4-FFF2-40B4-BE49-F238E27FC236}">
                <a16:creationId xmlns:a16="http://schemas.microsoft.com/office/drawing/2014/main" id="{A4EE0DB0-A938-45EC-B55D-0EFFAED82B19}"/>
              </a:ext>
            </a:extLst>
          </p:cNvPr>
          <p:cNvSpPr>
            <a:spLocks xmlns:a="http://schemas.openxmlformats.org/drawingml/2006/main" noGrp="1"/>
          </p:cNvSpPr>
          <p:nvPr/>
        </p:nvSpPr>
        <p:spPr>
          <a:xfrm xmlns:a="http://schemas.openxmlformats.org/drawingml/2006/main">
            <a:off x="866775" y="4305300"/>
            <a:ext cx="19240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0">
                <a:solidFill>
                  <a:srgbClr val="102A49"/>
                </a:solidFill>
                <a:latin typeface="Heiti TC"/>
                <a:ea typeface="Heiti TC"/>
                <a:cs typeface="Heiti TC"/>
              </a:defRPr>
            </a:pPr>
            <a:r>
              <a:rPr sz="1875" b="0">
                <a:solidFill>
                  <a:srgbClr val="102A49"/>
                </a:solidFill>
                <a:latin typeface="Heiti TC"/>
                <a:ea typeface="Heiti TC"/>
                <a:cs typeface="Heiti TC"/>
              </a:rPr>
              <a:t>了解客户需求</a:t>
            </a:r>
          </a:p>
        </p:txBody>
      </p:sp>
      <p:sp>
        <p:nvSpPr>
          <p:cNvPr id="18" name="合格投资人">
            <a:extLst xmlns:a="http://schemas.openxmlformats.org/drawingml/2006/main">
              <a:ext uri="{FF2B5EF4-FFF2-40B4-BE49-F238E27FC236}">
                <a16:creationId xmlns:a16="http://schemas.microsoft.com/office/drawing/2014/main" id="{3D9893FB-44AA-4C8F-9AC0-6863C8F18636}"/>
              </a:ext>
            </a:extLst>
          </p:cNvPr>
          <p:cNvSpPr>
            <a:spLocks xmlns:a="http://schemas.openxmlformats.org/drawingml/2006/main" noGrp="1"/>
          </p:cNvSpPr>
          <p:nvPr/>
        </p:nvSpPr>
        <p:spPr>
          <a:xfrm xmlns:a="http://schemas.openxmlformats.org/drawingml/2006/main">
            <a:off x="3638550" y="3028950"/>
            <a:ext cx="2476500" cy="1790700"/>
          </a:xfrm>
          <a:prstGeom xmlns:a="http://schemas.openxmlformats.org/drawingml/2006/main" prst="roundRect">
            <a:avLst>
              <a:gd name="adj" fmla="val 4255"/>
            </a:avLst>
          </a:prstGeom>
          <a:solidFill xmlns:a="http://schemas.openxmlformats.org/drawingml/2006/main">
            <a:srgbClr val="F2F5F8"/>
          </a:solidFill>
          <a:ln xmlns:a="http://schemas.openxmlformats.org/drawingml/2006/main" w="9525">
            <a:solidFill>
              <a:srgbClr val="CFD9E3"/>
            </a:solidFill>
          </a:ln>
        </p:spPr>
      </p:sp>
      <p:sp>
        <p:nvSpPr>
          <p:cNvPr id="19" name="投资人标题">
            <a:extLst xmlns:a="http://schemas.openxmlformats.org/drawingml/2006/main">
              <a:ext uri="{FF2B5EF4-FFF2-40B4-BE49-F238E27FC236}">
                <a16:creationId xmlns:a16="http://schemas.microsoft.com/office/drawing/2014/main" id="{64E4AECE-1FCC-48FD-BDDD-E089454271AF}"/>
              </a:ext>
            </a:extLst>
          </p:cNvPr>
          <p:cNvSpPr>
            <a:spLocks xmlns:a="http://schemas.openxmlformats.org/drawingml/2006/main" noGrp="1"/>
          </p:cNvSpPr>
          <p:nvPr/>
        </p:nvSpPr>
        <p:spPr>
          <a:xfrm xmlns:a="http://schemas.openxmlformats.org/drawingml/2006/main">
            <a:off x="3800475" y="3190875"/>
            <a:ext cx="21526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175" b="1">
                <a:solidFill>
                  <a:srgbClr val="102A49"/>
                </a:solidFill>
                <a:latin typeface="Heiti TC"/>
                <a:ea typeface="Heiti TC"/>
                <a:cs typeface="Heiti TC"/>
              </a:defRPr>
            </a:pPr>
            <a:r>
              <a:rPr sz="2175" b="1">
                <a:solidFill>
                  <a:srgbClr val="102A49"/>
                </a:solidFill>
                <a:latin typeface="Heiti TC"/>
                <a:ea typeface="Heiti TC"/>
                <a:cs typeface="Heiti TC"/>
              </a:rPr>
              <a:t>合格投资人</a:t>
            </a:r>
          </a:p>
        </p:txBody>
      </p:sp>
      <p:sp>
        <p:nvSpPr>
          <p:cNvPr id="20" name="投资人分界">
            <a:extLst xmlns:a="http://schemas.openxmlformats.org/drawingml/2006/main">
              <a:ext uri="{FF2B5EF4-FFF2-40B4-BE49-F238E27FC236}">
                <a16:creationId xmlns:a16="http://schemas.microsoft.com/office/drawing/2014/main" id="{E8A45801-9F4B-40D1-8767-65CF9888F62F}"/>
              </a:ext>
            </a:extLst>
          </p:cNvPr>
          <p:cNvSpPr>
            <a:spLocks xmlns:a="http://schemas.openxmlformats.org/drawingml/2006/main" noGrp="1"/>
          </p:cNvSpPr>
          <p:nvPr/>
        </p:nvSpPr>
        <p:spPr>
          <a:xfrm xmlns:a="http://schemas.openxmlformats.org/drawingml/2006/main">
            <a:off x="3857625" y="3648075"/>
            <a:ext cx="2038350" cy="0"/>
          </a:xfrm>
          <a:prstGeom xmlns:a="http://schemas.openxmlformats.org/drawingml/2006/main" prst="line">
            <a:avLst/>
          </a:prstGeom>
          <a:noFill xmlns:a="http://schemas.openxmlformats.org/drawingml/2006/main"/>
          <a:ln xmlns:a="http://schemas.openxmlformats.org/drawingml/2006/main" w="9525">
            <a:solidFill>
              <a:srgbClr val="CFD9E3"/>
            </a:solidFill>
          </a:ln>
        </p:spPr>
      </p:sp>
      <p:sp>
        <p:nvSpPr>
          <p:cNvPr id="21" name="投资人职责一">
            <a:extLst xmlns:a="http://schemas.openxmlformats.org/drawingml/2006/main">
              <a:ext uri="{FF2B5EF4-FFF2-40B4-BE49-F238E27FC236}">
                <a16:creationId xmlns:a16="http://schemas.microsoft.com/office/drawing/2014/main" id="{75F0D374-2B61-4A48-900C-AAF859D9A1BA}"/>
              </a:ext>
            </a:extLst>
          </p:cNvPr>
          <p:cNvSpPr>
            <a:spLocks xmlns:a="http://schemas.openxmlformats.org/drawingml/2006/main" noGrp="1"/>
          </p:cNvSpPr>
          <p:nvPr/>
        </p:nvSpPr>
        <p:spPr>
          <a:xfrm xmlns:a="http://schemas.openxmlformats.org/drawingml/2006/main">
            <a:off x="3790950" y="3752850"/>
            <a:ext cx="21717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102A49"/>
                </a:solidFill>
                <a:latin typeface="Heiti TC"/>
                <a:ea typeface="Heiti TC"/>
                <a:cs typeface="Heiti TC"/>
              </a:defRPr>
            </a:pPr>
            <a:r>
              <a:rPr sz="1725" b="0">
                <a:solidFill>
                  <a:srgbClr val="102A49"/>
                </a:solidFill>
                <a:latin typeface="Heiti TC"/>
                <a:ea typeface="Heiti TC"/>
                <a:cs typeface="Heiti TC"/>
              </a:rPr>
              <a:t>核阅资料、独立决定</a:t>
            </a:r>
          </a:p>
        </p:txBody>
      </p:sp>
      <p:sp>
        <p:nvSpPr>
          <p:cNvPr id="22" name="投资人职责二">
            <a:extLst xmlns:a="http://schemas.openxmlformats.org/drawingml/2006/main">
              <a:ext uri="{FF2B5EF4-FFF2-40B4-BE49-F238E27FC236}">
                <a16:creationId xmlns:a16="http://schemas.microsoft.com/office/drawing/2014/main" id="{5138857A-B2C7-40AB-9210-982F98DCF021}"/>
              </a:ext>
            </a:extLst>
          </p:cNvPr>
          <p:cNvSpPr>
            <a:spLocks xmlns:a="http://schemas.openxmlformats.org/drawingml/2006/main" noGrp="1"/>
          </p:cNvSpPr>
          <p:nvPr/>
        </p:nvSpPr>
        <p:spPr>
          <a:xfrm xmlns:a="http://schemas.openxmlformats.org/drawingml/2006/main">
            <a:off x="3790950" y="4095750"/>
            <a:ext cx="21717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102A49"/>
                </a:solidFill>
                <a:latin typeface="Heiti TC"/>
                <a:ea typeface="Heiti TC"/>
                <a:cs typeface="Heiti TC"/>
              </a:defRPr>
            </a:pPr>
            <a:r>
              <a:rPr sz="1725" b="0">
                <a:solidFill>
                  <a:srgbClr val="102A49"/>
                </a:solidFill>
                <a:latin typeface="Heiti TC"/>
                <a:ea typeface="Heiti TC"/>
                <a:cs typeface="Heiti TC"/>
              </a:rPr>
              <a:t>签约出资</a:t>
            </a:r>
          </a:p>
        </p:txBody>
      </p:sp>
      <p:sp>
        <p:nvSpPr>
          <p:cNvPr id="23" name="投资人职责三">
            <a:extLst xmlns:a="http://schemas.openxmlformats.org/drawingml/2006/main">
              <a:ext uri="{FF2B5EF4-FFF2-40B4-BE49-F238E27FC236}">
                <a16:creationId xmlns:a16="http://schemas.microsoft.com/office/drawing/2014/main" id="{D9740A1D-7479-423A-A825-97F8AB4F679E}"/>
              </a:ext>
            </a:extLst>
          </p:cNvPr>
          <p:cNvSpPr>
            <a:spLocks xmlns:a="http://schemas.openxmlformats.org/drawingml/2006/main" noGrp="1"/>
          </p:cNvSpPr>
          <p:nvPr/>
        </p:nvSpPr>
        <p:spPr>
          <a:xfrm xmlns:a="http://schemas.openxmlformats.org/drawingml/2006/main">
            <a:off x="3790950" y="4438650"/>
            <a:ext cx="21717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102A49"/>
                </a:solidFill>
                <a:latin typeface="Heiti TC"/>
                <a:ea typeface="Heiti TC"/>
                <a:cs typeface="Heiti TC"/>
              </a:defRPr>
            </a:pPr>
            <a:r>
              <a:rPr sz="1725" b="0">
                <a:solidFill>
                  <a:srgbClr val="102A49"/>
                </a:solidFill>
                <a:latin typeface="Heiti TC"/>
                <a:ea typeface="Heiti TC"/>
                <a:cs typeface="Heiti TC"/>
              </a:rPr>
              <a:t>按协议取得权益</a:t>
            </a:r>
          </a:p>
        </p:txBody>
      </p:sp>
      <p:sp>
        <p:nvSpPr>
          <p:cNvPr id="24" name="上市公司">
            <a:extLst xmlns:a="http://schemas.openxmlformats.org/drawingml/2006/main">
              <a:ext uri="{FF2B5EF4-FFF2-40B4-BE49-F238E27FC236}">
                <a16:creationId xmlns:a16="http://schemas.microsoft.com/office/drawing/2014/main" id="{B80E0117-AD06-4578-A619-7E33132BD6C2}"/>
              </a:ext>
            </a:extLst>
          </p:cNvPr>
          <p:cNvSpPr>
            <a:spLocks xmlns:a="http://schemas.openxmlformats.org/drawingml/2006/main" noGrp="1"/>
          </p:cNvSpPr>
          <p:nvPr/>
        </p:nvSpPr>
        <p:spPr>
          <a:xfrm xmlns:a="http://schemas.openxmlformats.org/drawingml/2006/main">
            <a:off x="8724900" y="3028950"/>
            <a:ext cx="2762250" cy="1790700"/>
          </a:xfrm>
          <a:prstGeom xmlns:a="http://schemas.openxmlformats.org/drawingml/2006/main" prst="roundRect">
            <a:avLst>
              <a:gd name="adj" fmla="val 4255"/>
            </a:avLst>
          </a:prstGeom>
          <a:solidFill xmlns:a="http://schemas.openxmlformats.org/drawingml/2006/main">
            <a:srgbClr val="102A49"/>
          </a:solidFill>
          <a:ln xmlns:a="http://schemas.openxmlformats.org/drawingml/2006/main" w="9525">
            <a:solidFill>
              <a:srgbClr val="B58A32"/>
            </a:solidFill>
          </a:ln>
        </p:spPr>
      </p:sp>
      <p:sp>
        <p:nvSpPr>
          <p:cNvPr id="25" name="公司标题">
            <a:extLst xmlns:a="http://schemas.openxmlformats.org/drawingml/2006/main">
              <a:ext uri="{FF2B5EF4-FFF2-40B4-BE49-F238E27FC236}">
                <a16:creationId xmlns:a16="http://schemas.microsoft.com/office/drawing/2014/main" id="{E89BD4AE-FD4A-4E0C-9C7F-D5C710AF5193}"/>
              </a:ext>
            </a:extLst>
          </p:cNvPr>
          <p:cNvSpPr>
            <a:spLocks xmlns:a="http://schemas.openxmlformats.org/drawingml/2006/main" noGrp="1"/>
          </p:cNvSpPr>
          <p:nvPr/>
        </p:nvSpPr>
        <p:spPr>
          <a:xfrm xmlns:a="http://schemas.openxmlformats.org/drawingml/2006/main">
            <a:off x="8886825" y="3152775"/>
            <a:ext cx="2438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175" b="1">
                <a:solidFill>
                  <a:srgbClr val="FFFFFF"/>
                </a:solidFill>
                <a:latin typeface="Heiti TC"/>
                <a:ea typeface="Heiti TC"/>
                <a:cs typeface="Heiti TC"/>
              </a:defRPr>
            </a:pPr>
            <a:r>
              <a:rPr sz="2175" b="1">
                <a:solidFill>
                  <a:srgbClr val="FFFFFF"/>
                </a:solidFill>
                <a:latin typeface="Heiti TC"/>
                <a:ea typeface="Heiti TC"/>
                <a:cs typeface="Heiti TC"/>
              </a:rPr>
              <a:t>上市公司</a:t>
            </a:r>
          </a:p>
        </p:txBody>
      </p:sp>
      <p:sp>
        <p:nvSpPr>
          <p:cNvPr id="26" name="公司分界">
            <a:extLst xmlns:a="http://schemas.openxmlformats.org/drawingml/2006/main">
              <a:ext uri="{FF2B5EF4-FFF2-40B4-BE49-F238E27FC236}">
                <a16:creationId xmlns:a16="http://schemas.microsoft.com/office/drawing/2014/main" id="{D5901741-ADE7-48A4-8F8F-79CDCEBC9A2F}"/>
              </a:ext>
            </a:extLst>
          </p:cNvPr>
          <p:cNvSpPr>
            <a:spLocks xmlns:a="http://schemas.openxmlformats.org/drawingml/2006/main" noGrp="1"/>
          </p:cNvSpPr>
          <p:nvPr/>
        </p:nvSpPr>
        <p:spPr>
          <a:xfrm xmlns:a="http://schemas.openxmlformats.org/drawingml/2006/main">
            <a:off x="8943975" y="3562350"/>
            <a:ext cx="2324100" cy="0"/>
          </a:xfrm>
          <a:prstGeom xmlns:a="http://schemas.openxmlformats.org/drawingml/2006/main" prst="line">
            <a:avLst/>
          </a:prstGeom>
          <a:noFill xmlns:a="http://schemas.openxmlformats.org/drawingml/2006/main"/>
          <a:ln xmlns:a="http://schemas.openxmlformats.org/drawingml/2006/main" w="9525">
            <a:solidFill>
              <a:srgbClr val="57718B"/>
            </a:solidFill>
          </a:ln>
        </p:spPr>
      </p:sp>
      <p:sp>
        <p:nvSpPr>
          <p:cNvPr id="27" name="公司职责一">
            <a:extLst xmlns:a="http://schemas.openxmlformats.org/drawingml/2006/main">
              <a:ext uri="{FF2B5EF4-FFF2-40B4-BE49-F238E27FC236}">
                <a16:creationId xmlns:a16="http://schemas.microsoft.com/office/drawing/2014/main" id="{6408ED7C-3165-4B73-991E-8295EE16B849}"/>
              </a:ext>
            </a:extLst>
          </p:cNvPr>
          <p:cNvSpPr>
            <a:spLocks xmlns:a="http://schemas.openxmlformats.org/drawingml/2006/main" noGrp="1"/>
          </p:cNvSpPr>
          <p:nvPr/>
        </p:nvSpPr>
        <p:spPr>
          <a:xfrm xmlns:a="http://schemas.openxmlformats.org/drawingml/2006/main">
            <a:off x="8877300" y="3657600"/>
            <a:ext cx="2457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FFFFFF"/>
                </a:solidFill>
                <a:latin typeface="Heiti TC"/>
                <a:ea typeface="Heiti TC"/>
                <a:cs typeface="Heiti TC"/>
              </a:defRPr>
            </a:pPr>
            <a:r>
              <a:rPr sz="1725" b="0">
                <a:solidFill>
                  <a:srgbClr val="FFFFFF"/>
                </a:solidFill>
                <a:latin typeface="Heiti TC"/>
                <a:ea typeface="Heiti TC"/>
                <a:cs typeface="Heiti TC"/>
              </a:rPr>
              <a:t>项目说明、签约收款</a:t>
            </a:r>
          </a:p>
        </p:txBody>
      </p:sp>
      <p:sp>
        <p:nvSpPr>
          <p:cNvPr id="28" name="公司职责二">
            <a:extLst xmlns:a="http://schemas.openxmlformats.org/drawingml/2006/main">
              <a:ext uri="{FF2B5EF4-FFF2-40B4-BE49-F238E27FC236}">
                <a16:creationId xmlns:a16="http://schemas.microsoft.com/office/drawing/2014/main" id="{5B3F7092-6E94-4370-BBB3-4170B25F5160}"/>
              </a:ext>
            </a:extLst>
          </p:cNvPr>
          <p:cNvSpPr>
            <a:spLocks xmlns:a="http://schemas.openxmlformats.org/drawingml/2006/main" noGrp="1"/>
          </p:cNvSpPr>
          <p:nvPr/>
        </p:nvSpPr>
        <p:spPr>
          <a:xfrm xmlns:a="http://schemas.openxmlformats.org/drawingml/2006/main">
            <a:off x="8877300" y="4010025"/>
            <a:ext cx="2457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FFFFFF"/>
                </a:solidFill>
                <a:latin typeface="Heiti TC"/>
                <a:ea typeface="Heiti TC"/>
                <a:cs typeface="Heiti TC"/>
              </a:defRPr>
            </a:pPr>
            <a:r>
              <a:rPr sz="1725" b="0">
                <a:solidFill>
                  <a:srgbClr val="FFFFFF"/>
                </a:solidFill>
                <a:latin typeface="Heiti TC"/>
                <a:ea typeface="Heiti TC"/>
                <a:cs typeface="Heiti TC"/>
              </a:rPr>
              <a:t>组织资金使用</a:t>
            </a:r>
          </a:p>
        </p:txBody>
      </p:sp>
      <p:sp>
        <p:nvSpPr>
          <p:cNvPr id="29" name="公司职责三">
            <a:extLst xmlns:a="http://schemas.openxmlformats.org/drawingml/2006/main">
              <a:ext uri="{FF2B5EF4-FFF2-40B4-BE49-F238E27FC236}">
                <a16:creationId xmlns:a16="http://schemas.microsoft.com/office/drawing/2014/main" id="{44D0EE5F-0B24-449C-8C86-1923452A04D3}"/>
              </a:ext>
            </a:extLst>
          </p:cNvPr>
          <p:cNvSpPr>
            <a:spLocks xmlns:a="http://schemas.openxmlformats.org/drawingml/2006/main" noGrp="1"/>
          </p:cNvSpPr>
          <p:nvPr/>
        </p:nvSpPr>
        <p:spPr>
          <a:xfrm xmlns:a="http://schemas.openxmlformats.org/drawingml/2006/main">
            <a:off x="8877300" y="4371975"/>
            <a:ext cx="2457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FFFFFF"/>
                </a:solidFill>
                <a:latin typeface="Heiti TC"/>
                <a:ea typeface="Heiti TC"/>
                <a:cs typeface="Heiti TC"/>
              </a:defRPr>
            </a:pPr>
            <a:r>
              <a:rPr sz="1725" b="0">
                <a:solidFill>
                  <a:srgbClr val="FFFFFF"/>
                </a:solidFill>
                <a:latin typeface="Heiti TC"/>
                <a:ea typeface="Heiti TC"/>
                <a:cs typeface="Heiti TC"/>
              </a:rPr>
              <a:t>收益支付、信息披露</a:t>
            </a:r>
          </a:p>
        </p:txBody>
      </p:sp>
      <p:sp>
        <p:nvSpPr>
          <p:cNvPr id="30" name="签约关系">
            <a:extLst xmlns:a="http://schemas.openxmlformats.org/drawingml/2006/main">
              <a:ext uri="{FF2B5EF4-FFF2-40B4-BE49-F238E27FC236}">
                <a16:creationId xmlns:a16="http://schemas.microsoft.com/office/drawing/2014/main" id="{3B7D27AB-9378-4B3E-AD24-47CCC6B38646}"/>
              </a:ext>
            </a:extLst>
          </p:cNvPr>
          <p:cNvSpPr>
            <a:spLocks xmlns:a="http://schemas.openxmlformats.org/drawingml/2006/main" noGrp="1"/>
          </p:cNvSpPr>
          <p:nvPr/>
        </p:nvSpPr>
        <p:spPr>
          <a:xfrm xmlns:a="http://schemas.openxmlformats.org/drawingml/2006/main">
            <a:off x="6276975" y="3000375"/>
            <a:ext cx="2286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0">
                <a:solidFill>
                  <a:srgbClr val="102A49"/>
                </a:solidFill>
                <a:latin typeface="Heiti TC"/>
                <a:ea typeface="Heiti TC"/>
                <a:cs typeface="Heiti TC"/>
              </a:defRPr>
            </a:pPr>
            <a:r>
              <a:rPr sz="1650" b="0">
                <a:solidFill>
                  <a:srgbClr val="102A49"/>
                </a:solidFill>
                <a:latin typeface="Heiti TC"/>
                <a:ea typeface="Heiti TC"/>
                <a:cs typeface="Heiti TC"/>
              </a:rPr>
              <a:t>双方直接签约</a:t>
            </a:r>
          </a:p>
        </p:txBody>
      </p:sp>
      <p:sp>
        <p:nvSpPr>
          <p:cNvPr id="31" name="直接签约">
            <a:extLst xmlns:a="http://schemas.openxmlformats.org/drawingml/2006/main">
              <a:ext uri="{FF2B5EF4-FFF2-40B4-BE49-F238E27FC236}">
                <a16:creationId xmlns:a16="http://schemas.microsoft.com/office/drawing/2014/main" id="{68AA4405-4243-48A0-8361-EF5EA1ED68EF}"/>
              </a:ext>
            </a:extLst>
          </p:cNvPr>
          <p:cNvSpPr>
            <a:spLocks xmlns:a="http://schemas.openxmlformats.org/drawingml/2006/main" noGrp="1"/>
          </p:cNvSpPr>
          <p:nvPr/>
        </p:nvSpPr>
        <p:spPr>
          <a:xfrm xmlns:a="http://schemas.openxmlformats.org/drawingml/2006/main">
            <a:off x="6286500" y="3352800"/>
            <a:ext cx="2257425" cy="95250"/>
          </a:xfrm>
          <a:prstGeom xmlns:a="http://schemas.openxmlformats.org/drawingml/2006/main" prst="leftRightArrow">
            <a:avLst/>
          </a:prstGeom>
          <a:solidFill xmlns:a="http://schemas.openxmlformats.org/drawingml/2006/main">
            <a:srgbClr val="687A8C"/>
          </a:solidFill>
          <a:ln xmlns:a="http://schemas.openxmlformats.org/drawingml/2006/main" w="0">
            <a:noFill/>
          </a:ln>
        </p:spPr>
      </p:sp>
      <p:sp>
        <p:nvSpPr>
          <p:cNvPr id="32" name="投资资金说明">
            <a:extLst xmlns:a="http://schemas.openxmlformats.org/drawingml/2006/main">
              <a:ext uri="{FF2B5EF4-FFF2-40B4-BE49-F238E27FC236}">
                <a16:creationId xmlns:a16="http://schemas.microsoft.com/office/drawing/2014/main" id="{6B84CB94-436F-4BC1-900C-B8B15746A402}"/>
              </a:ext>
            </a:extLst>
          </p:cNvPr>
          <p:cNvSpPr>
            <a:spLocks xmlns:a="http://schemas.openxmlformats.org/drawingml/2006/main" noGrp="1"/>
          </p:cNvSpPr>
          <p:nvPr/>
        </p:nvSpPr>
        <p:spPr>
          <a:xfrm xmlns:a="http://schemas.openxmlformats.org/drawingml/2006/main">
            <a:off x="6191250" y="3571875"/>
            <a:ext cx="24479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0">
                <a:solidFill>
                  <a:srgbClr val="B58A32"/>
                </a:solidFill>
                <a:latin typeface="Heiti TC"/>
                <a:ea typeface="Heiti TC"/>
                <a:cs typeface="Heiti TC"/>
              </a:defRPr>
            </a:pPr>
            <a:r>
              <a:rPr sz="1500" b="0">
                <a:solidFill>
                  <a:srgbClr val="B58A32"/>
                </a:solidFill>
                <a:latin typeface="Heiti TC"/>
                <a:ea typeface="Heiti TC"/>
                <a:cs typeface="Heiti TC"/>
              </a:rPr>
              <a:t>投资款付至公司指定账户</a:t>
            </a:r>
          </a:p>
        </p:txBody>
      </p:sp>
      <p:sp>
        <p:nvSpPr>
          <p:cNvPr id="33" name="投资付款方向">
            <a:extLst xmlns:a="http://schemas.openxmlformats.org/drawingml/2006/main">
              <a:ext uri="{FF2B5EF4-FFF2-40B4-BE49-F238E27FC236}">
                <a16:creationId xmlns:a16="http://schemas.microsoft.com/office/drawing/2014/main" id="{D1EDA165-7C79-422D-9B70-F889C5C0586D}"/>
              </a:ext>
            </a:extLst>
          </p:cNvPr>
          <p:cNvSpPr>
            <a:spLocks xmlns:a="http://schemas.openxmlformats.org/drawingml/2006/main" noGrp="1"/>
          </p:cNvSpPr>
          <p:nvPr/>
        </p:nvSpPr>
        <p:spPr>
          <a:xfrm xmlns:a="http://schemas.openxmlformats.org/drawingml/2006/main">
            <a:off x="6286500" y="3905250"/>
            <a:ext cx="2257425" cy="142875"/>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34" name="收益支付说明">
            <a:extLst xmlns:a="http://schemas.openxmlformats.org/drawingml/2006/main">
              <a:ext uri="{FF2B5EF4-FFF2-40B4-BE49-F238E27FC236}">
                <a16:creationId xmlns:a16="http://schemas.microsoft.com/office/drawing/2014/main" id="{027588A6-AF2D-4776-9CB2-DF677E54A8C2}"/>
              </a:ext>
            </a:extLst>
          </p:cNvPr>
          <p:cNvSpPr>
            <a:spLocks xmlns:a="http://schemas.openxmlformats.org/drawingml/2006/main" noGrp="1"/>
          </p:cNvSpPr>
          <p:nvPr/>
        </p:nvSpPr>
        <p:spPr>
          <a:xfrm xmlns:a="http://schemas.openxmlformats.org/drawingml/2006/main">
            <a:off x="6276975" y="4210050"/>
            <a:ext cx="2286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75" b="0">
                <a:solidFill>
                  <a:srgbClr val="B58A32"/>
                </a:solidFill>
                <a:latin typeface="Heiti TC"/>
                <a:ea typeface="Heiti TC"/>
                <a:cs typeface="Heiti TC"/>
              </a:defRPr>
            </a:pPr>
            <a:r>
              <a:rPr sz="1575" b="0">
                <a:solidFill>
                  <a:srgbClr val="B58A32"/>
                </a:solidFill>
                <a:latin typeface="Heiti TC"/>
                <a:ea typeface="Heiti TC"/>
                <a:cs typeface="Heiti TC"/>
              </a:rPr>
              <a:t>公司依协议支付收益</a:t>
            </a:r>
          </a:p>
        </p:txBody>
      </p:sp>
      <p:sp>
        <p:nvSpPr>
          <p:cNvPr id="35" name="收益支付方向">
            <a:extLst xmlns:a="http://schemas.openxmlformats.org/drawingml/2006/main">
              <a:ext uri="{FF2B5EF4-FFF2-40B4-BE49-F238E27FC236}">
                <a16:creationId xmlns:a16="http://schemas.microsoft.com/office/drawing/2014/main" id="{E0225C64-653D-44B1-8348-DC62D793B5B8}"/>
              </a:ext>
            </a:extLst>
          </p:cNvPr>
          <p:cNvSpPr>
            <a:spLocks xmlns:a="http://schemas.openxmlformats.org/drawingml/2006/main" noGrp="1"/>
          </p:cNvSpPr>
          <p:nvPr/>
        </p:nvSpPr>
        <p:spPr>
          <a:xfrm xmlns:a="http://schemas.openxmlformats.org/drawingml/2006/main">
            <a:off x="6286500" y="4572000"/>
            <a:ext cx="2257425" cy="142875"/>
          </a:xfrm>
          <a:prstGeom xmlns:a="http://schemas.openxmlformats.org/drawingml/2006/main" prst="leftArrow">
            <a:avLst/>
          </a:prstGeom>
          <a:solidFill xmlns:a="http://schemas.openxmlformats.org/drawingml/2006/main">
            <a:srgbClr val="B58A32"/>
          </a:solidFill>
          <a:ln xmlns:a="http://schemas.openxmlformats.org/drawingml/2006/main" w="0">
            <a:noFill/>
          </a:ln>
        </p:spPr>
      </p:sp>
      <p:sp>
        <p:nvSpPr>
          <p:cNvPr id="36" name="执行关系">
            <a:extLst xmlns:a="http://schemas.openxmlformats.org/drawingml/2006/main">
              <a:ext uri="{FF2B5EF4-FFF2-40B4-BE49-F238E27FC236}">
                <a16:creationId xmlns:a16="http://schemas.microsoft.com/office/drawing/2014/main" id="{6DEAF464-A0EA-474A-827E-A2E168DF8088}"/>
              </a:ext>
            </a:extLst>
          </p:cNvPr>
          <p:cNvSpPr>
            <a:spLocks xmlns:a="http://schemas.openxmlformats.org/drawingml/2006/main" noGrp="1"/>
          </p:cNvSpPr>
          <p:nvPr/>
        </p:nvSpPr>
        <p:spPr>
          <a:xfrm xmlns:a="http://schemas.openxmlformats.org/drawingml/2006/main">
            <a:off x="10010775" y="4886325"/>
            <a:ext cx="190500" cy="266700"/>
          </a:xfrm>
          <a:prstGeom xmlns:a="http://schemas.openxmlformats.org/drawingml/2006/main" prst="downArrow">
            <a:avLst/>
          </a:prstGeom>
          <a:solidFill xmlns:a="http://schemas.openxmlformats.org/drawingml/2006/main">
            <a:srgbClr val="102A49"/>
          </a:solidFill>
          <a:ln xmlns:a="http://schemas.openxmlformats.org/drawingml/2006/main" w="0">
            <a:noFill/>
          </a:ln>
        </p:spPr>
      </p:sp>
      <p:sp>
        <p:nvSpPr>
          <p:cNvPr id="37" name="矿源执行方区域">
            <a:extLst xmlns:a="http://schemas.openxmlformats.org/drawingml/2006/main">
              <a:ext uri="{FF2B5EF4-FFF2-40B4-BE49-F238E27FC236}">
                <a16:creationId xmlns:a16="http://schemas.microsoft.com/office/drawing/2014/main" id="{4B1C247C-9958-4060-B90A-0CC17A517AE2}"/>
              </a:ext>
            </a:extLst>
          </p:cNvPr>
          <p:cNvSpPr>
            <a:spLocks xmlns:a="http://schemas.openxmlformats.org/drawingml/2006/main" noGrp="1"/>
          </p:cNvSpPr>
          <p:nvPr/>
        </p:nvSpPr>
        <p:spPr>
          <a:xfrm xmlns:a="http://schemas.openxmlformats.org/drawingml/2006/main">
            <a:off x="704850" y="5248275"/>
            <a:ext cx="10782300" cy="609600"/>
          </a:xfrm>
          <a:prstGeom xmlns:a="http://schemas.openxmlformats.org/drawingml/2006/main" prst="rect">
            <a:avLst/>
          </a:prstGeom>
          <a:solidFill xmlns:a="http://schemas.openxmlformats.org/drawingml/2006/main">
            <a:srgbClr val="F2F5F8"/>
          </a:solidFill>
          <a:ln xmlns:a="http://schemas.openxmlformats.org/drawingml/2006/main" w="0">
            <a:noFill/>
          </a:ln>
        </p:spPr>
      </p:sp>
      <p:sp>
        <p:nvSpPr>
          <p:cNvPr id="38" name="矿源执行方标题">
            <a:extLst xmlns:a="http://schemas.openxmlformats.org/drawingml/2006/main">
              <a:ext uri="{FF2B5EF4-FFF2-40B4-BE49-F238E27FC236}">
                <a16:creationId xmlns:a16="http://schemas.microsoft.com/office/drawing/2014/main" id="{AB149ACE-1AB7-47EC-8D99-6C09C85574A9}"/>
              </a:ext>
            </a:extLst>
          </p:cNvPr>
          <p:cNvSpPr>
            <a:spLocks xmlns:a="http://schemas.openxmlformats.org/drawingml/2006/main" noGrp="1"/>
          </p:cNvSpPr>
          <p:nvPr/>
        </p:nvSpPr>
        <p:spPr>
          <a:xfrm xmlns:a="http://schemas.openxmlformats.org/drawingml/2006/main">
            <a:off x="904875" y="5400675"/>
            <a:ext cx="27146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矿源及执行合作方</a:t>
            </a:r>
          </a:p>
        </p:txBody>
      </p:sp>
      <p:sp>
        <p:nvSpPr>
          <p:cNvPr id="39" name="矿源执行方职责一">
            <a:extLst xmlns:a="http://schemas.openxmlformats.org/drawingml/2006/main">
              <a:ext uri="{FF2B5EF4-FFF2-40B4-BE49-F238E27FC236}">
                <a16:creationId xmlns:a16="http://schemas.microsoft.com/office/drawing/2014/main" id="{CF2ED39F-147D-4C6A-BCB5-18E72D9EBACD}"/>
              </a:ext>
            </a:extLst>
          </p:cNvPr>
          <p:cNvSpPr>
            <a:spLocks xmlns:a="http://schemas.openxmlformats.org/drawingml/2006/main" noGrp="1"/>
          </p:cNvSpPr>
          <p:nvPr/>
        </p:nvSpPr>
        <p:spPr>
          <a:xfrm xmlns:a="http://schemas.openxmlformats.org/drawingml/2006/main">
            <a:off x="3838575" y="5257800"/>
            <a:ext cx="7410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落实矿料交付、建设、运输、加工、销售</a:t>
            </a:r>
          </a:p>
        </p:txBody>
      </p:sp>
      <p:sp>
        <p:nvSpPr>
          <p:cNvPr id="40" name="矿源执行方职责二">
            <a:extLst xmlns:a="http://schemas.openxmlformats.org/drawingml/2006/main">
              <a:ext uri="{FF2B5EF4-FFF2-40B4-BE49-F238E27FC236}">
                <a16:creationId xmlns:a16="http://schemas.microsoft.com/office/drawing/2014/main" id="{61E7E10E-6D0E-4D5B-A1E4-453E1229D51B}"/>
              </a:ext>
            </a:extLst>
          </p:cNvPr>
          <p:cNvSpPr>
            <a:spLocks xmlns:a="http://schemas.openxmlformats.org/drawingml/2006/main" noGrp="1"/>
          </p:cNvSpPr>
          <p:nvPr/>
        </p:nvSpPr>
        <p:spPr>
          <a:xfrm xmlns:a="http://schemas.openxmlformats.org/drawingml/2006/main">
            <a:off x="3838575" y="5562600"/>
            <a:ext cx="74104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保留经营记录</a:t>
            </a:r>
          </a:p>
        </p:txBody>
      </p:sp>
      <p:sp>
        <p:nvSpPr>
          <p:cNvPr id="41" name="居间责任边界">
            <a:extLst xmlns:a="http://schemas.openxmlformats.org/drawingml/2006/main">
              <a:ext uri="{FF2B5EF4-FFF2-40B4-BE49-F238E27FC236}">
                <a16:creationId xmlns:a16="http://schemas.microsoft.com/office/drawing/2014/main" id="{D04CEFD7-7EC4-4352-935D-6C8A7BAD80B3}"/>
              </a:ext>
            </a:extLst>
          </p:cNvPr>
          <p:cNvSpPr>
            <a:spLocks xmlns:a="http://schemas.openxmlformats.org/drawingml/2006/main" noGrp="1"/>
          </p:cNvSpPr>
          <p:nvPr/>
        </p:nvSpPr>
        <p:spPr>
          <a:xfrm xmlns:a="http://schemas.openxmlformats.org/drawingml/2006/main">
            <a:off x="704850" y="6105525"/>
            <a:ext cx="10782300" cy="428625"/>
          </a:xfrm>
          <a:prstGeom xmlns:a="http://schemas.openxmlformats.org/drawingml/2006/main" prst="roundRect">
            <a:avLst>
              <a:gd name="adj" fmla="val 17778"/>
            </a:avLst>
          </a:prstGeom>
          <a:solidFill xmlns:a="http://schemas.openxmlformats.org/drawingml/2006/main">
            <a:srgbClr val="102A49"/>
          </a:solidFill>
          <a:ln xmlns:a="http://schemas.openxmlformats.org/drawingml/2006/main" w="0">
            <a:noFill/>
          </a:ln>
        </p:spPr>
      </p:sp>
      <p:sp>
        <p:nvSpPr>
          <p:cNvPr id="42" name="居间边界文字">
            <a:extLst xmlns:a="http://schemas.openxmlformats.org/drawingml/2006/main">
              <a:ext uri="{FF2B5EF4-FFF2-40B4-BE49-F238E27FC236}">
                <a16:creationId xmlns:a16="http://schemas.microsoft.com/office/drawing/2014/main" id="{9EC0BDE8-7144-433F-831D-DAC25B0CE792}"/>
              </a:ext>
            </a:extLst>
          </p:cNvPr>
          <p:cNvSpPr>
            <a:spLocks xmlns:a="http://schemas.openxmlformats.org/drawingml/2006/main" noGrp="1"/>
          </p:cNvSpPr>
          <p:nvPr/>
        </p:nvSpPr>
        <p:spPr>
          <a:xfrm xmlns:a="http://schemas.openxmlformats.org/drawingml/2006/main">
            <a:off x="923925" y="6181725"/>
            <a:ext cx="10344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FFFFFF"/>
                </a:solidFill>
                <a:latin typeface="Heiti TC"/>
                <a:ea typeface="Heiti TC"/>
                <a:cs typeface="Heiti TC"/>
              </a:defRPr>
            </a:pPr>
            <a:r>
              <a:rPr sz="1875" b="1">
                <a:solidFill>
                  <a:srgbClr val="FFFFFF"/>
                </a:solidFill>
                <a:latin typeface="Heiti TC"/>
                <a:ea typeface="Heiti TC"/>
                <a:cs typeface="Heiti TC"/>
              </a:rPr>
              <a:t>居间人不代收投资款，不自行变更公司对外权益条款</a:t>
            </a:r>
          </a:p>
        </p:txBody>
      </p:sp>
    </p:spTree>
    <p:extLst>
      <p:ext uri="{BB962C8B-B14F-4D97-AF65-F5344CB8AC3E}">
        <p14:creationId xmlns:p14="http://schemas.microsoft.com/office/powerpoint/2010/main" val="67321189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0" name="页眉金线">
            <a:extLst xmlns:a="http://schemas.openxmlformats.org/drawingml/2006/main">
              <a:ext uri="{FF2B5EF4-FFF2-40B4-BE49-F238E27FC236}">
                <a16:creationId xmlns:a16="http://schemas.microsoft.com/office/drawing/2014/main" id="{6BD8963F-6CC3-4432-B323-D2B232114D9C}"/>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08303A71-CC80-4A8A-94F8-E47E93F6F814}"/>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EE4309A5-2EC5-4D4E-86B2-B9707FBED318}"/>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项目资源</a:t>
            </a:r>
          </a:p>
        </p:txBody>
      </p:sp>
      <p:sp>
        <p:nvSpPr>
          <p:cNvPr id="4" name="页码">
            <a:extLst xmlns:a="http://schemas.openxmlformats.org/drawingml/2006/main">
              <a:ext uri="{FF2B5EF4-FFF2-40B4-BE49-F238E27FC236}">
                <a16:creationId xmlns:a16="http://schemas.microsoft.com/office/drawing/2014/main" id="{F200874A-15D9-44C7-AF95-B6C63725D9B3}"/>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08</a:t>
            </a:r>
          </a:p>
        </p:txBody>
      </p:sp>
      <p:sp>
        <p:nvSpPr>
          <p:cNvPr id="5" name="标题">
            <a:extLst xmlns:a="http://schemas.openxmlformats.org/drawingml/2006/main">
              <a:ext uri="{FF2B5EF4-FFF2-40B4-BE49-F238E27FC236}">
                <a16:creationId xmlns:a16="http://schemas.microsoft.com/office/drawing/2014/main" id="{43C896FD-5ECE-4D6A-93F7-5E6A407884A5}"/>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益阳安化2号矿资源与合作范围</a:t>
            </a:r>
          </a:p>
        </p:txBody>
      </p:sp>
      <p:sp>
        <p:nvSpPr>
          <p:cNvPr id="6" name="标题分界">
            <a:extLst xmlns:a="http://schemas.openxmlformats.org/drawingml/2006/main">
              <a:ext uri="{FF2B5EF4-FFF2-40B4-BE49-F238E27FC236}">
                <a16:creationId xmlns:a16="http://schemas.microsoft.com/office/drawing/2014/main" id="{8F77B77E-CD6E-435D-9C56-6287B6374B1E}"/>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湖南省轮廓0">
            <a:extLst xmlns:a="http://schemas.openxmlformats.org/drawingml/2006/main">
              <a:ext uri="{FF2B5EF4-FFF2-40B4-BE49-F238E27FC236}">
                <a16:creationId xmlns:a16="http://schemas.microsoft.com/office/drawing/2014/main" id="{DEA9B21B-8AB3-48D5-8CF8-3361D3E5E6A5}"/>
              </a:ext>
            </a:extLst>
          </p:cNvPr>
          <p:cNvSpPr>
            <a:spLocks xmlns:a="http://schemas.openxmlformats.org/drawingml/2006/main" noGrp="1"/>
          </p:cNvSpPr>
          <p:nvPr/>
        </p:nvSpPr>
        <p:spPr>
          <a:xfrm xmlns:a="http://schemas.openxmlformats.org/drawingml/2006/main">
            <a:off x="1510914" y="2124075"/>
            <a:ext cx="2797946" cy="3181350"/>
          </a:xfrm>
          <a:custGeom xmlns:a="http://schemas.openxmlformats.org/drawingml/2006/main">
            <a:pathLst>
              <a:path w="2797946" h="3181350">
                <a:moveTo>
                  <a:pt x="1134121" y="2183203"/>
                </a:moveTo>
                <a:lnTo>
                  <a:pt x="1131070" y="2194063"/>
                </a:lnTo>
                <a:lnTo>
                  <a:pt x="1133981" y="2195862"/>
                </a:lnTo>
                <a:lnTo>
                  <a:pt x="1143135" y="2195637"/>
                </a:lnTo>
                <a:lnTo>
                  <a:pt x="1151840" y="2198497"/>
                </a:lnTo>
                <a:lnTo>
                  <a:pt x="1150385" y="2203702"/>
                </a:lnTo>
                <a:lnTo>
                  <a:pt x="1157103" y="2206016"/>
                </a:lnTo>
                <a:lnTo>
                  <a:pt x="1161050" y="2202610"/>
                </a:lnTo>
                <a:lnTo>
                  <a:pt x="1162898" y="2206370"/>
                </a:lnTo>
                <a:lnTo>
                  <a:pt x="1170343" y="2206755"/>
                </a:lnTo>
                <a:lnTo>
                  <a:pt x="1177118" y="2213440"/>
                </a:lnTo>
                <a:lnTo>
                  <a:pt x="1184424" y="2214950"/>
                </a:lnTo>
                <a:lnTo>
                  <a:pt x="1189294" y="2211994"/>
                </a:lnTo>
                <a:lnTo>
                  <a:pt x="1199232" y="2213536"/>
                </a:lnTo>
                <a:lnTo>
                  <a:pt x="1210485" y="2212990"/>
                </a:lnTo>
                <a:lnTo>
                  <a:pt x="1216167" y="2211222"/>
                </a:lnTo>
                <a:lnTo>
                  <a:pt x="1220702" y="2213183"/>
                </a:lnTo>
                <a:lnTo>
                  <a:pt x="1234503" y="2212765"/>
                </a:lnTo>
                <a:lnTo>
                  <a:pt x="1236798" y="2215754"/>
                </a:lnTo>
                <a:lnTo>
                  <a:pt x="1236602" y="2222568"/>
                </a:lnTo>
                <a:lnTo>
                  <a:pt x="1233775" y="2228515"/>
                </a:lnTo>
                <a:lnTo>
                  <a:pt x="1238645" y="2235202"/>
                </a:lnTo>
                <a:lnTo>
                  <a:pt x="1245084" y="2235009"/>
                </a:lnTo>
                <a:lnTo>
                  <a:pt x="1248275" y="2239157"/>
                </a:lnTo>
                <a:lnTo>
                  <a:pt x="1252809" y="2236392"/>
                </a:lnTo>
                <a:lnTo>
                  <a:pt x="1256561" y="2238385"/>
                </a:lnTo>
                <a:lnTo>
                  <a:pt x="1258912" y="2235138"/>
                </a:lnTo>
                <a:lnTo>
                  <a:pt x="1266806" y="2232920"/>
                </a:lnTo>
                <a:lnTo>
                  <a:pt x="1273664" y="2234045"/>
                </a:lnTo>
                <a:lnTo>
                  <a:pt x="1279458" y="2244880"/>
                </a:lnTo>
                <a:lnTo>
                  <a:pt x="1280858" y="2251890"/>
                </a:lnTo>
                <a:lnTo>
                  <a:pt x="1278871" y="2263210"/>
                </a:lnTo>
                <a:lnTo>
                  <a:pt x="1268765" y="2265301"/>
                </a:lnTo>
                <a:lnTo>
                  <a:pt x="1268234" y="2274823"/>
                </a:lnTo>
                <a:lnTo>
                  <a:pt x="1266106" y="2280291"/>
                </a:lnTo>
                <a:lnTo>
                  <a:pt x="1270137" y="2285375"/>
                </a:lnTo>
                <a:lnTo>
                  <a:pt x="1267338" y="2293355"/>
                </a:lnTo>
                <a:lnTo>
                  <a:pt x="1261823" y="2303073"/>
                </a:lnTo>
                <a:lnTo>
                  <a:pt x="1264007" y="2312438"/>
                </a:lnTo>
                <a:lnTo>
                  <a:pt x="1267198" y="2316237"/>
                </a:lnTo>
                <a:lnTo>
                  <a:pt x="1267338" y="2328952"/>
                </a:lnTo>
                <a:lnTo>
                  <a:pt x="1262439" y="2335134"/>
                </a:lnTo>
                <a:lnTo>
                  <a:pt x="1265826" y="2335521"/>
                </a:lnTo>
                <a:lnTo>
                  <a:pt x="1254909" y="2345986"/>
                </a:lnTo>
                <a:lnTo>
                  <a:pt x="1259024" y="2351686"/>
                </a:lnTo>
                <a:lnTo>
                  <a:pt x="1265294" y="2355680"/>
                </a:lnTo>
                <a:lnTo>
                  <a:pt x="1264986" y="2358900"/>
                </a:lnTo>
                <a:lnTo>
                  <a:pt x="1259164" y="2358320"/>
                </a:lnTo>
                <a:lnTo>
                  <a:pt x="1250906" y="2362862"/>
                </a:lnTo>
                <a:lnTo>
                  <a:pt x="1247687" y="2371205"/>
                </a:lnTo>
                <a:lnTo>
                  <a:pt x="1239093" y="2380935"/>
                </a:lnTo>
                <a:lnTo>
                  <a:pt x="1239933" y="2384350"/>
                </a:lnTo>
                <a:lnTo>
                  <a:pt x="1233579" y="2405007"/>
                </a:lnTo>
                <a:lnTo>
                  <a:pt x="1230388" y="2408069"/>
                </a:lnTo>
                <a:lnTo>
                  <a:pt x="1230080" y="2413839"/>
                </a:lnTo>
                <a:lnTo>
                  <a:pt x="1226721" y="2418255"/>
                </a:lnTo>
                <a:lnTo>
                  <a:pt x="1234642" y="2418481"/>
                </a:lnTo>
                <a:lnTo>
                  <a:pt x="1235426" y="2426153"/>
                </a:lnTo>
                <a:lnTo>
                  <a:pt x="1242145" y="2427669"/>
                </a:lnTo>
                <a:lnTo>
                  <a:pt x="1240577" y="2432344"/>
                </a:lnTo>
                <a:lnTo>
                  <a:pt x="1248583" y="2442728"/>
                </a:lnTo>
                <a:lnTo>
                  <a:pt x="1243572" y="2444888"/>
                </a:lnTo>
                <a:lnTo>
                  <a:pt x="1246987" y="2450564"/>
                </a:lnTo>
                <a:lnTo>
                  <a:pt x="1253930" y="2456209"/>
                </a:lnTo>
                <a:lnTo>
                  <a:pt x="1258492" y="2469596"/>
                </a:lnTo>
                <a:lnTo>
                  <a:pt x="1262719" y="2471693"/>
                </a:lnTo>
                <a:lnTo>
                  <a:pt x="1272264" y="2472144"/>
                </a:lnTo>
                <a:lnTo>
                  <a:pt x="1279095" y="2475532"/>
                </a:lnTo>
                <a:lnTo>
                  <a:pt x="1281754" y="2464047"/>
                </a:lnTo>
                <a:lnTo>
                  <a:pt x="1285953" y="2458595"/>
                </a:lnTo>
                <a:lnTo>
                  <a:pt x="1296814" y="2451726"/>
                </a:lnTo>
                <a:lnTo>
                  <a:pt x="1297374" y="2449016"/>
                </a:lnTo>
                <a:lnTo>
                  <a:pt x="1306891" y="2445469"/>
                </a:lnTo>
                <a:lnTo>
                  <a:pt x="1311398" y="2453692"/>
                </a:lnTo>
                <a:lnTo>
                  <a:pt x="1315261" y="2453596"/>
                </a:lnTo>
                <a:lnTo>
                  <a:pt x="1316633" y="2448790"/>
                </a:lnTo>
                <a:lnTo>
                  <a:pt x="1323379" y="2446372"/>
                </a:lnTo>
                <a:lnTo>
                  <a:pt x="1323575" y="2452564"/>
                </a:lnTo>
                <a:lnTo>
                  <a:pt x="1326990" y="2459499"/>
                </a:lnTo>
                <a:lnTo>
                  <a:pt x="1338859" y="2457789"/>
                </a:lnTo>
                <a:lnTo>
                  <a:pt x="1342526" y="2462531"/>
                </a:lnTo>
                <a:lnTo>
                  <a:pt x="1350896" y="2456692"/>
                </a:lnTo>
                <a:lnTo>
                  <a:pt x="1355207" y="2457854"/>
                </a:lnTo>
                <a:lnTo>
                  <a:pt x="1362177" y="2455822"/>
                </a:lnTo>
                <a:lnTo>
                  <a:pt x="1363492" y="2465886"/>
                </a:lnTo>
                <a:lnTo>
                  <a:pt x="1370743" y="2463466"/>
                </a:lnTo>
                <a:lnTo>
                  <a:pt x="1381520" y="2467338"/>
                </a:lnTo>
                <a:lnTo>
                  <a:pt x="1378525" y="2472693"/>
                </a:lnTo>
                <a:lnTo>
                  <a:pt x="1367747" y="2474726"/>
                </a:lnTo>
                <a:lnTo>
                  <a:pt x="1363521" y="2479210"/>
                </a:lnTo>
                <a:lnTo>
                  <a:pt x="1351427" y="2480275"/>
                </a:lnTo>
                <a:lnTo>
                  <a:pt x="1347229" y="2491860"/>
                </a:lnTo>
                <a:lnTo>
                  <a:pt x="1352883" y="2499218"/>
                </a:lnTo>
                <a:lnTo>
                  <a:pt x="1356047" y="2519780"/>
                </a:lnTo>
                <a:lnTo>
                  <a:pt x="1354983" y="2524688"/>
                </a:lnTo>
                <a:lnTo>
                  <a:pt x="1351231" y="2526431"/>
                </a:lnTo>
                <a:lnTo>
                  <a:pt x="1342638" y="2525528"/>
                </a:lnTo>
                <a:lnTo>
                  <a:pt x="1334212" y="2539186"/>
                </a:lnTo>
                <a:lnTo>
                  <a:pt x="1307199" y="2547842"/>
                </a:lnTo>
                <a:lnTo>
                  <a:pt x="1297206" y="2546065"/>
                </a:lnTo>
                <a:lnTo>
                  <a:pt x="1292811" y="2547938"/>
                </a:lnTo>
                <a:lnTo>
                  <a:pt x="1287101" y="2555561"/>
                </a:lnTo>
                <a:lnTo>
                  <a:pt x="1287716" y="2569485"/>
                </a:lnTo>
                <a:lnTo>
                  <a:pt x="1290376" y="2575107"/>
                </a:lnTo>
                <a:lnTo>
                  <a:pt x="1288248" y="2589325"/>
                </a:lnTo>
                <a:lnTo>
                  <a:pt x="1288361" y="2596952"/>
                </a:lnTo>
                <a:lnTo>
                  <a:pt x="1292279" y="2604871"/>
                </a:lnTo>
                <a:lnTo>
                  <a:pt x="1301013" y="2612339"/>
                </a:lnTo>
                <a:lnTo>
                  <a:pt x="1305324" y="2621391"/>
                </a:lnTo>
                <a:lnTo>
                  <a:pt x="1302105" y="2625433"/>
                </a:lnTo>
                <a:lnTo>
                  <a:pt x="1296002" y="2643769"/>
                </a:lnTo>
                <a:lnTo>
                  <a:pt x="1295471" y="2652631"/>
                </a:lnTo>
                <a:lnTo>
                  <a:pt x="1297430" y="2659263"/>
                </a:lnTo>
                <a:lnTo>
                  <a:pt x="1297626" y="2668516"/>
                </a:lnTo>
                <a:lnTo>
                  <a:pt x="1293791" y="2683530"/>
                </a:lnTo>
                <a:lnTo>
                  <a:pt x="1283686" y="2698482"/>
                </a:lnTo>
                <a:lnTo>
                  <a:pt x="1283882" y="2709294"/>
                </a:lnTo>
                <a:lnTo>
                  <a:pt x="1279207" y="2718132"/>
                </a:lnTo>
                <a:lnTo>
                  <a:pt x="1273440" y="2721468"/>
                </a:lnTo>
                <a:lnTo>
                  <a:pt x="1272489" y="2725385"/>
                </a:lnTo>
                <a:lnTo>
                  <a:pt x="1265770" y="2724155"/>
                </a:lnTo>
                <a:lnTo>
                  <a:pt x="1261208" y="2734485"/>
                </a:lnTo>
                <a:lnTo>
                  <a:pt x="1261487" y="2741254"/>
                </a:lnTo>
                <a:lnTo>
                  <a:pt x="1253650" y="2745950"/>
                </a:lnTo>
                <a:lnTo>
                  <a:pt x="1250850" y="2751554"/>
                </a:lnTo>
                <a:lnTo>
                  <a:pt x="1246399" y="2753141"/>
                </a:lnTo>
                <a:lnTo>
                  <a:pt x="1237470" y="2760041"/>
                </a:lnTo>
                <a:lnTo>
                  <a:pt x="1222773" y="2758260"/>
                </a:lnTo>
                <a:lnTo>
                  <a:pt x="1213592" y="2772289"/>
                </a:lnTo>
                <a:lnTo>
                  <a:pt x="1209281" y="2782723"/>
                </a:lnTo>
                <a:lnTo>
                  <a:pt x="1200575" y="2794780"/>
                </a:lnTo>
                <a:lnTo>
                  <a:pt x="1190890" y="2802170"/>
                </a:lnTo>
                <a:lnTo>
                  <a:pt x="1182604" y="2805509"/>
                </a:lnTo>
                <a:lnTo>
                  <a:pt x="1185768" y="2816402"/>
                </a:lnTo>
                <a:lnTo>
                  <a:pt x="1185935" y="2824249"/>
                </a:lnTo>
                <a:lnTo>
                  <a:pt x="1190022" y="2832032"/>
                </a:lnTo>
                <a:lnTo>
                  <a:pt x="1187447" y="2844908"/>
                </a:lnTo>
                <a:lnTo>
                  <a:pt x="1169588" y="2854185"/>
                </a:lnTo>
                <a:lnTo>
                  <a:pt x="1163233" y="2862069"/>
                </a:lnTo>
                <a:lnTo>
                  <a:pt x="1157859" y="2861939"/>
                </a:lnTo>
                <a:lnTo>
                  <a:pt x="1153912" y="2866968"/>
                </a:lnTo>
                <a:lnTo>
                  <a:pt x="1147446" y="2866903"/>
                </a:lnTo>
                <a:lnTo>
                  <a:pt x="1131126" y="2874658"/>
                </a:lnTo>
                <a:lnTo>
                  <a:pt x="1130006" y="2883777"/>
                </a:lnTo>
                <a:lnTo>
                  <a:pt x="1126899" y="2885951"/>
                </a:lnTo>
                <a:lnTo>
                  <a:pt x="1120936" y="2897311"/>
                </a:lnTo>
                <a:lnTo>
                  <a:pt x="1118277" y="2907570"/>
                </a:lnTo>
                <a:lnTo>
                  <a:pt x="1121524" y="2911790"/>
                </a:lnTo>
                <a:lnTo>
                  <a:pt x="1109992" y="2925590"/>
                </a:lnTo>
                <a:lnTo>
                  <a:pt x="1112707" y="2928350"/>
                </a:lnTo>
                <a:lnTo>
                  <a:pt x="1107304" y="2936631"/>
                </a:lnTo>
                <a:lnTo>
                  <a:pt x="1105121" y="2946863"/>
                </a:lnTo>
                <a:lnTo>
                  <a:pt x="1107976" y="2956283"/>
                </a:lnTo>
                <a:lnTo>
                  <a:pt x="1106912" y="2960929"/>
                </a:lnTo>
                <a:lnTo>
                  <a:pt x="1109655" y="2969832"/>
                </a:lnTo>
                <a:lnTo>
                  <a:pt x="1117186" y="2977793"/>
                </a:lnTo>
                <a:lnTo>
                  <a:pt x="1113742" y="2984910"/>
                </a:lnTo>
                <a:lnTo>
                  <a:pt x="1116150" y="2989103"/>
                </a:lnTo>
                <a:lnTo>
                  <a:pt x="1122336" y="2990403"/>
                </a:lnTo>
                <a:lnTo>
                  <a:pt x="1125695" y="2994466"/>
                </a:lnTo>
                <a:lnTo>
                  <a:pt x="1123204" y="3004023"/>
                </a:lnTo>
                <a:lnTo>
                  <a:pt x="1127123" y="3011078"/>
                </a:lnTo>
                <a:lnTo>
                  <a:pt x="1121412" y="3014654"/>
                </a:lnTo>
                <a:lnTo>
                  <a:pt x="1119061" y="3020149"/>
                </a:lnTo>
                <a:lnTo>
                  <a:pt x="1128299" y="3012996"/>
                </a:lnTo>
                <a:lnTo>
                  <a:pt x="1131490" y="3016247"/>
                </a:lnTo>
                <a:lnTo>
                  <a:pt x="1137172" y="3014882"/>
                </a:lnTo>
                <a:lnTo>
                  <a:pt x="1139215" y="3011403"/>
                </a:lnTo>
                <a:lnTo>
                  <a:pt x="1145262" y="3010135"/>
                </a:lnTo>
                <a:lnTo>
                  <a:pt x="1155451" y="3012281"/>
                </a:lnTo>
                <a:lnTo>
                  <a:pt x="1173787" y="3004835"/>
                </a:lnTo>
                <a:lnTo>
                  <a:pt x="1179581" y="3004966"/>
                </a:lnTo>
                <a:lnTo>
                  <a:pt x="1181121" y="3002170"/>
                </a:lnTo>
                <a:lnTo>
                  <a:pt x="1179357" y="2985268"/>
                </a:lnTo>
                <a:lnTo>
                  <a:pt x="1181961" y="2980978"/>
                </a:lnTo>
                <a:lnTo>
                  <a:pt x="1184956" y="2965088"/>
                </a:lnTo>
                <a:lnTo>
                  <a:pt x="1181848" y="2950306"/>
                </a:lnTo>
                <a:lnTo>
                  <a:pt x="1192682" y="2946050"/>
                </a:lnTo>
                <a:lnTo>
                  <a:pt x="1201387" y="2946148"/>
                </a:lnTo>
                <a:lnTo>
                  <a:pt x="1215271" y="2935592"/>
                </a:lnTo>
                <a:lnTo>
                  <a:pt x="1232459" y="2927441"/>
                </a:lnTo>
                <a:lnTo>
                  <a:pt x="1235510" y="2921466"/>
                </a:lnTo>
                <a:lnTo>
                  <a:pt x="1241949" y="2916498"/>
                </a:lnTo>
                <a:lnTo>
                  <a:pt x="1243348" y="2909031"/>
                </a:lnTo>
                <a:lnTo>
                  <a:pt x="1257400" y="2896143"/>
                </a:lnTo>
                <a:lnTo>
                  <a:pt x="1264678" y="2893286"/>
                </a:lnTo>
                <a:lnTo>
                  <a:pt x="1264427" y="2887380"/>
                </a:lnTo>
                <a:lnTo>
                  <a:pt x="1270333" y="2883127"/>
                </a:lnTo>
                <a:lnTo>
                  <a:pt x="1277667" y="2888158"/>
                </a:lnTo>
                <a:lnTo>
                  <a:pt x="1281558" y="2899973"/>
                </a:lnTo>
                <a:lnTo>
                  <a:pt x="1288864" y="2903382"/>
                </a:lnTo>
                <a:lnTo>
                  <a:pt x="1294407" y="2909907"/>
                </a:lnTo>
                <a:lnTo>
                  <a:pt x="1307367" y="2912115"/>
                </a:lnTo>
                <a:lnTo>
                  <a:pt x="1314142" y="2910978"/>
                </a:lnTo>
                <a:lnTo>
                  <a:pt x="1317976" y="2907634"/>
                </a:lnTo>
                <a:lnTo>
                  <a:pt x="1321700" y="2896240"/>
                </a:lnTo>
                <a:lnTo>
                  <a:pt x="1327802" y="2895234"/>
                </a:lnTo>
                <a:lnTo>
                  <a:pt x="1334296" y="2898513"/>
                </a:lnTo>
                <a:lnTo>
                  <a:pt x="1335864" y="2908381"/>
                </a:lnTo>
                <a:lnTo>
                  <a:pt x="1340902" y="2912342"/>
                </a:lnTo>
                <a:lnTo>
                  <a:pt x="1349300" y="2910751"/>
                </a:lnTo>
                <a:lnTo>
                  <a:pt x="1353191" y="2913673"/>
                </a:lnTo>
                <a:lnTo>
                  <a:pt x="1344037" y="2932702"/>
                </a:lnTo>
                <a:lnTo>
                  <a:pt x="1342890" y="2943095"/>
                </a:lnTo>
                <a:lnTo>
                  <a:pt x="1346389" y="2950144"/>
                </a:lnTo>
                <a:lnTo>
                  <a:pt x="1354535" y="2954789"/>
                </a:lnTo>
                <a:lnTo>
                  <a:pt x="1367831" y="2956933"/>
                </a:lnTo>
                <a:lnTo>
                  <a:pt x="1369371" y="2959435"/>
                </a:lnTo>
                <a:lnTo>
                  <a:pt x="1368867" y="2969280"/>
                </a:lnTo>
                <a:lnTo>
                  <a:pt x="1365368" y="2974901"/>
                </a:lnTo>
                <a:lnTo>
                  <a:pt x="1354059" y="2979808"/>
                </a:lnTo>
                <a:lnTo>
                  <a:pt x="1350336" y="2986600"/>
                </a:lnTo>
                <a:lnTo>
                  <a:pt x="1350476" y="2994076"/>
                </a:lnTo>
                <a:lnTo>
                  <a:pt x="1354983" y="3002852"/>
                </a:lnTo>
                <a:lnTo>
                  <a:pt x="1366236" y="3010817"/>
                </a:lnTo>
                <a:lnTo>
                  <a:pt x="1370351" y="3011890"/>
                </a:lnTo>
                <a:lnTo>
                  <a:pt x="1367132" y="3023466"/>
                </a:lnTo>
                <a:lnTo>
                  <a:pt x="1361617" y="3026002"/>
                </a:lnTo>
                <a:lnTo>
                  <a:pt x="1358510" y="3032669"/>
                </a:lnTo>
                <a:lnTo>
                  <a:pt x="1364836" y="3038914"/>
                </a:lnTo>
                <a:lnTo>
                  <a:pt x="1365368" y="3044768"/>
                </a:lnTo>
                <a:lnTo>
                  <a:pt x="1359713" y="3053551"/>
                </a:lnTo>
                <a:lnTo>
                  <a:pt x="1361533" y="3061001"/>
                </a:lnTo>
                <a:lnTo>
                  <a:pt x="1370799" y="3074667"/>
                </a:lnTo>
                <a:lnTo>
                  <a:pt x="1375053" y="3088042"/>
                </a:lnTo>
                <a:lnTo>
                  <a:pt x="1370463" y="3102006"/>
                </a:lnTo>
                <a:lnTo>
                  <a:pt x="1368783" y="3110927"/>
                </a:lnTo>
                <a:lnTo>
                  <a:pt x="1365760" y="3115550"/>
                </a:lnTo>
                <a:lnTo>
                  <a:pt x="1367244" y="3124960"/>
                </a:lnTo>
                <a:lnTo>
                  <a:pt x="1353499" y="3146065"/>
                </a:lnTo>
                <a:lnTo>
                  <a:pt x="1350336" y="3152775"/>
                </a:lnTo>
                <a:lnTo>
                  <a:pt x="1352575" y="3155577"/>
                </a:lnTo>
                <a:lnTo>
                  <a:pt x="1358342" y="3154697"/>
                </a:lnTo>
                <a:lnTo>
                  <a:pt x="1360917" y="3164405"/>
                </a:lnTo>
                <a:lnTo>
                  <a:pt x="1369231" y="3163852"/>
                </a:lnTo>
                <a:lnTo>
                  <a:pt x="1371050" y="3159258"/>
                </a:lnTo>
                <a:lnTo>
                  <a:pt x="1378105" y="3160235"/>
                </a:lnTo>
                <a:lnTo>
                  <a:pt x="1387706" y="3164927"/>
                </a:lnTo>
                <a:lnTo>
                  <a:pt x="1392913" y="3170597"/>
                </a:lnTo>
                <a:lnTo>
                  <a:pt x="1396608" y="3178091"/>
                </a:lnTo>
                <a:lnTo>
                  <a:pt x="1400891" y="3181350"/>
                </a:lnTo>
                <a:lnTo>
                  <a:pt x="1411108" y="3174376"/>
                </a:lnTo>
                <a:lnTo>
                  <a:pt x="1416343" y="3179981"/>
                </a:lnTo>
                <a:lnTo>
                  <a:pt x="1421773" y="3176624"/>
                </a:lnTo>
                <a:lnTo>
                  <a:pt x="1426700" y="3159225"/>
                </a:lnTo>
                <a:lnTo>
                  <a:pt x="1431207" y="3149974"/>
                </a:lnTo>
                <a:lnTo>
                  <a:pt x="1435574" y="3148117"/>
                </a:lnTo>
                <a:lnTo>
                  <a:pt x="1446630" y="3154013"/>
                </a:lnTo>
                <a:lnTo>
                  <a:pt x="1455504" y="3155381"/>
                </a:lnTo>
                <a:lnTo>
                  <a:pt x="1458080" y="3153459"/>
                </a:lnTo>
                <a:lnTo>
                  <a:pt x="1458947" y="3143817"/>
                </a:lnTo>
                <a:lnTo>
                  <a:pt x="1456092" y="3135577"/>
                </a:lnTo>
                <a:lnTo>
                  <a:pt x="1458415" y="3127175"/>
                </a:lnTo>
                <a:lnTo>
                  <a:pt x="1470760" y="3109331"/>
                </a:lnTo>
                <a:lnTo>
                  <a:pt x="1482601" y="3099044"/>
                </a:lnTo>
                <a:lnTo>
                  <a:pt x="1489963" y="3099272"/>
                </a:lnTo>
                <a:lnTo>
                  <a:pt x="1492230" y="3093087"/>
                </a:lnTo>
                <a:lnTo>
                  <a:pt x="1504939" y="3098068"/>
                </a:lnTo>
                <a:lnTo>
                  <a:pt x="1519579" y="3096993"/>
                </a:lnTo>
                <a:lnTo>
                  <a:pt x="1530636" y="3094877"/>
                </a:lnTo>
                <a:lnTo>
                  <a:pt x="1536151" y="3101518"/>
                </a:lnTo>
                <a:lnTo>
                  <a:pt x="1546312" y="3103830"/>
                </a:lnTo>
                <a:lnTo>
                  <a:pt x="1557146" y="3099988"/>
                </a:lnTo>
                <a:lnTo>
                  <a:pt x="1567951" y="3102821"/>
                </a:lnTo>
                <a:lnTo>
                  <a:pt x="1574249" y="3102950"/>
                </a:lnTo>
                <a:lnTo>
                  <a:pt x="1574361" y="3109624"/>
                </a:lnTo>
                <a:lnTo>
                  <a:pt x="1577580" y="3111740"/>
                </a:lnTo>
                <a:lnTo>
                  <a:pt x="1592164" y="3107801"/>
                </a:lnTo>
                <a:lnTo>
                  <a:pt x="1602858" y="3111513"/>
                </a:lnTo>
                <a:lnTo>
                  <a:pt x="1609827" y="3111545"/>
                </a:lnTo>
                <a:lnTo>
                  <a:pt x="1616350" y="3104220"/>
                </a:lnTo>
                <a:lnTo>
                  <a:pt x="1622788" y="3103960"/>
                </a:lnTo>
                <a:lnTo>
                  <a:pt x="1626147" y="3107638"/>
                </a:lnTo>
                <a:lnTo>
                  <a:pt x="1640255" y="3110438"/>
                </a:lnTo>
                <a:lnTo>
                  <a:pt x="1653776" y="3121313"/>
                </a:lnTo>
                <a:lnTo>
                  <a:pt x="1658619" y="3113597"/>
                </a:lnTo>
                <a:lnTo>
                  <a:pt x="1658730" y="3103341"/>
                </a:lnTo>
                <a:lnTo>
                  <a:pt x="1669172" y="3093055"/>
                </a:lnTo>
                <a:lnTo>
                  <a:pt x="1671747" y="3086904"/>
                </a:lnTo>
                <a:lnTo>
                  <a:pt x="1684316" y="3083812"/>
                </a:lnTo>
                <a:lnTo>
                  <a:pt x="1690810" y="3076620"/>
                </a:lnTo>
                <a:lnTo>
                  <a:pt x="1691202" y="3071348"/>
                </a:lnTo>
                <a:lnTo>
                  <a:pt x="1699068" y="3068354"/>
                </a:lnTo>
                <a:lnTo>
                  <a:pt x="1704918" y="3062791"/>
                </a:lnTo>
                <a:lnTo>
                  <a:pt x="1713820" y="3060838"/>
                </a:lnTo>
                <a:lnTo>
                  <a:pt x="1717935" y="3065198"/>
                </a:lnTo>
                <a:lnTo>
                  <a:pt x="1723869" y="3061001"/>
                </a:lnTo>
                <a:lnTo>
                  <a:pt x="1728964" y="3050266"/>
                </a:lnTo>
                <a:lnTo>
                  <a:pt x="1726221" y="3047663"/>
                </a:lnTo>
                <a:lnTo>
                  <a:pt x="1726025" y="3038816"/>
                </a:lnTo>
                <a:lnTo>
                  <a:pt x="1730503" y="3020572"/>
                </a:lnTo>
                <a:lnTo>
                  <a:pt x="1731091" y="3012736"/>
                </a:lnTo>
                <a:lnTo>
                  <a:pt x="1719447" y="3009875"/>
                </a:lnTo>
                <a:lnTo>
                  <a:pt x="1714156" y="3006689"/>
                </a:lnTo>
                <a:lnTo>
                  <a:pt x="1702847" y="2991736"/>
                </a:lnTo>
                <a:lnTo>
                  <a:pt x="1703883" y="2976786"/>
                </a:lnTo>
                <a:lnTo>
                  <a:pt x="1710349" y="2973114"/>
                </a:lnTo>
                <a:lnTo>
                  <a:pt x="1721126" y="2955081"/>
                </a:lnTo>
                <a:lnTo>
                  <a:pt x="1717627" y="2950176"/>
                </a:lnTo>
                <a:lnTo>
                  <a:pt x="1720006" y="2944362"/>
                </a:lnTo>
                <a:lnTo>
                  <a:pt x="1719307" y="2938288"/>
                </a:lnTo>
                <a:lnTo>
                  <a:pt x="1725493" y="2929162"/>
                </a:lnTo>
                <a:lnTo>
                  <a:pt x="1726165" y="2922213"/>
                </a:lnTo>
                <a:lnTo>
                  <a:pt x="1732071" y="2908478"/>
                </a:lnTo>
                <a:lnTo>
                  <a:pt x="1730560" y="2895656"/>
                </a:lnTo>
                <a:lnTo>
                  <a:pt x="1735207" y="2889522"/>
                </a:lnTo>
                <a:lnTo>
                  <a:pt x="1735235" y="2884458"/>
                </a:lnTo>
                <a:lnTo>
                  <a:pt x="1740273" y="2870926"/>
                </a:lnTo>
                <a:lnTo>
                  <a:pt x="1737194" y="2864924"/>
                </a:lnTo>
                <a:lnTo>
                  <a:pt x="1744668" y="2863042"/>
                </a:lnTo>
                <a:lnTo>
                  <a:pt x="1767594" y="2863529"/>
                </a:lnTo>
                <a:lnTo>
                  <a:pt x="1772213" y="2871283"/>
                </a:lnTo>
                <a:lnTo>
                  <a:pt x="1772465" y="2878357"/>
                </a:lnTo>
                <a:lnTo>
                  <a:pt x="1785733" y="2875242"/>
                </a:lnTo>
                <a:lnTo>
                  <a:pt x="1788280" y="2878584"/>
                </a:lnTo>
                <a:lnTo>
                  <a:pt x="1796258" y="2879623"/>
                </a:lnTo>
                <a:lnTo>
                  <a:pt x="1803117" y="2869174"/>
                </a:lnTo>
                <a:lnTo>
                  <a:pt x="1811542" y="2869563"/>
                </a:lnTo>
                <a:lnTo>
                  <a:pt x="1820976" y="2862328"/>
                </a:lnTo>
                <a:lnTo>
                  <a:pt x="1827806" y="2859603"/>
                </a:lnTo>
                <a:lnTo>
                  <a:pt x="1832677" y="2867811"/>
                </a:lnTo>
                <a:lnTo>
                  <a:pt x="1842614" y="2877903"/>
                </a:lnTo>
                <a:lnTo>
                  <a:pt x="1839675" y="2882511"/>
                </a:lnTo>
                <a:lnTo>
                  <a:pt x="1845861" y="2889197"/>
                </a:lnTo>
                <a:lnTo>
                  <a:pt x="1852943" y="2888808"/>
                </a:lnTo>
                <a:lnTo>
                  <a:pt x="1859494" y="2880142"/>
                </a:lnTo>
                <a:lnTo>
                  <a:pt x="1861509" y="2869823"/>
                </a:lnTo>
                <a:lnTo>
                  <a:pt x="1868115" y="2863139"/>
                </a:lnTo>
                <a:lnTo>
                  <a:pt x="1874190" y="2870148"/>
                </a:lnTo>
                <a:lnTo>
                  <a:pt x="1873070" y="2878065"/>
                </a:lnTo>
                <a:lnTo>
                  <a:pt x="1875925" y="2882576"/>
                </a:lnTo>
                <a:lnTo>
                  <a:pt x="1885751" y="2882965"/>
                </a:lnTo>
                <a:lnTo>
                  <a:pt x="1892693" y="2886990"/>
                </a:lnTo>
                <a:lnTo>
                  <a:pt x="1898627" y="2886893"/>
                </a:lnTo>
                <a:lnTo>
                  <a:pt x="1901231" y="2891469"/>
                </a:lnTo>
                <a:lnTo>
                  <a:pt x="1916235" y="2892929"/>
                </a:lnTo>
                <a:lnTo>
                  <a:pt x="1929363" y="2898545"/>
                </a:lnTo>
                <a:lnTo>
                  <a:pt x="1946690" y="2897539"/>
                </a:lnTo>
                <a:lnTo>
                  <a:pt x="1954976" y="2893513"/>
                </a:lnTo>
                <a:lnTo>
                  <a:pt x="1961163" y="2892994"/>
                </a:lnTo>
                <a:lnTo>
                  <a:pt x="1962899" y="2889229"/>
                </a:lnTo>
                <a:lnTo>
                  <a:pt x="1973032" y="2893286"/>
                </a:lnTo>
                <a:lnTo>
                  <a:pt x="1979050" y="2893773"/>
                </a:lnTo>
                <a:lnTo>
                  <a:pt x="1984201" y="2905200"/>
                </a:lnTo>
                <a:lnTo>
                  <a:pt x="1989267" y="2907018"/>
                </a:lnTo>
                <a:lnTo>
                  <a:pt x="1997189" y="2915361"/>
                </a:lnTo>
                <a:lnTo>
                  <a:pt x="1998225" y="2918576"/>
                </a:lnTo>
                <a:lnTo>
                  <a:pt x="2007631" y="2925298"/>
                </a:lnTo>
                <a:lnTo>
                  <a:pt x="2009450" y="2942770"/>
                </a:lnTo>
                <a:lnTo>
                  <a:pt x="2007378" y="2955634"/>
                </a:lnTo>
                <a:lnTo>
                  <a:pt x="2012361" y="2964438"/>
                </a:lnTo>
                <a:lnTo>
                  <a:pt x="2021039" y="2971521"/>
                </a:lnTo>
                <a:lnTo>
                  <a:pt x="2022915" y="2981335"/>
                </a:lnTo>
                <a:lnTo>
                  <a:pt x="2021207" y="2983773"/>
                </a:lnTo>
                <a:lnTo>
                  <a:pt x="2021711" y="2993718"/>
                </a:lnTo>
                <a:lnTo>
                  <a:pt x="2025490" y="2996579"/>
                </a:lnTo>
                <a:lnTo>
                  <a:pt x="2037219" y="2999700"/>
                </a:lnTo>
                <a:lnTo>
                  <a:pt x="2042957" y="3007436"/>
                </a:lnTo>
                <a:lnTo>
                  <a:pt x="2041697" y="3015500"/>
                </a:lnTo>
                <a:lnTo>
                  <a:pt x="2043993" y="3021482"/>
                </a:lnTo>
                <a:lnTo>
                  <a:pt x="2040942" y="3030230"/>
                </a:lnTo>
                <a:lnTo>
                  <a:pt x="2044805" y="3033092"/>
                </a:lnTo>
                <a:lnTo>
                  <a:pt x="2052755" y="3034165"/>
                </a:lnTo>
                <a:lnTo>
                  <a:pt x="2073301" y="3030197"/>
                </a:lnTo>
                <a:lnTo>
                  <a:pt x="2088417" y="3030587"/>
                </a:lnTo>
                <a:lnTo>
                  <a:pt x="2090628" y="3025384"/>
                </a:lnTo>
                <a:lnTo>
                  <a:pt x="2104205" y="3016019"/>
                </a:lnTo>
                <a:lnTo>
                  <a:pt x="2114534" y="3017743"/>
                </a:lnTo>
                <a:lnTo>
                  <a:pt x="2121085" y="3016800"/>
                </a:lnTo>
                <a:lnTo>
                  <a:pt x="2123352" y="3019434"/>
                </a:lnTo>
                <a:lnTo>
                  <a:pt x="2132282" y="3015077"/>
                </a:lnTo>
                <a:lnTo>
                  <a:pt x="2136145" y="3017483"/>
                </a:lnTo>
                <a:lnTo>
                  <a:pt x="2144766" y="3016540"/>
                </a:lnTo>
                <a:lnTo>
                  <a:pt x="2150477" y="3012801"/>
                </a:lnTo>
                <a:lnTo>
                  <a:pt x="2148881" y="3006364"/>
                </a:lnTo>
                <a:lnTo>
                  <a:pt x="2159239" y="3001942"/>
                </a:lnTo>
                <a:lnTo>
                  <a:pt x="2154564" y="2995571"/>
                </a:lnTo>
                <a:lnTo>
                  <a:pt x="2157475" y="2992776"/>
                </a:lnTo>
                <a:lnTo>
                  <a:pt x="2158259" y="2983838"/>
                </a:lnTo>
                <a:lnTo>
                  <a:pt x="2154312" y="2976006"/>
                </a:lnTo>
                <a:lnTo>
                  <a:pt x="2148293" y="2973373"/>
                </a:lnTo>
                <a:lnTo>
                  <a:pt x="2149077" y="2960312"/>
                </a:lnTo>
                <a:lnTo>
                  <a:pt x="2142107" y="2955373"/>
                </a:lnTo>
                <a:lnTo>
                  <a:pt x="2142611" y="2951053"/>
                </a:lnTo>
                <a:lnTo>
                  <a:pt x="2154312" y="2937119"/>
                </a:lnTo>
                <a:lnTo>
                  <a:pt x="2154172" y="2929487"/>
                </a:lnTo>
                <a:lnTo>
                  <a:pt x="2162570" y="2922537"/>
                </a:lnTo>
                <a:lnTo>
                  <a:pt x="2155460" y="2919031"/>
                </a:lnTo>
                <a:lnTo>
                  <a:pt x="2152940" y="2910978"/>
                </a:lnTo>
                <a:lnTo>
                  <a:pt x="2148601" y="2907277"/>
                </a:lnTo>
                <a:lnTo>
                  <a:pt x="2143899" y="2898123"/>
                </a:lnTo>
                <a:lnTo>
                  <a:pt x="2136761" y="2888645"/>
                </a:lnTo>
                <a:lnTo>
                  <a:pt x="2140008" y="2873198"/>
                </a:lnTo>
                <a:lnTo>
                  <a:pt x="2148826" y="2868266"/>
                </a:lnTo>
                <a:lnTo>
                  <a:pt x="2157531" y="2860544"/>
                </a:lnTo>
                <a:lnTo>
                  <a:pt x="2168756" y="2858013"/>
                </a:lnTo>
                <a:lnTo>
                  <a:pt x="2170771" y="2853991"/>
                </a:lnTo>
                <a:lnTo>
                  <a:pt x="2168364" y="2848703"/>
                </a:lnTo>
                <a:lnTo>
                  <a:pt x="2162234" y="2848346"/>
                </a:lnTo>
                <a:lnTo>
                  <a:pt x="2152632" y="2829275"/>
                </a:lnTo>
                <a:lnTo>
                  <a:pt x="2142863" y="2828692"/>
                </a:lnTo>
                <a:lnTo>
                  <a:pt x="2139280" y="2825157"/>
                </a:lnTo>
                <a:lnTo>
                  <a:pt x="2132449" y="2823471"/>
                </a:lnTo>
                <a:lnTo>
                  <a:pt x="2128503" y="2828302"/>
                </a:lnTo>
                <a:lnTo>
                  <a:pt x="2119405" y="2825611"/>
                </a:lnTo>
                <a:lnTo>
                  <a:pt x="2119041" y="2829794"/>
                </a:lnTo>
                <a:lnTo>
                  <a:pt x="2114254" y="2826617"/>
                </a:lnTo>
                <a:lnTo>
                  <a:pt x="2100398" y="2832032"/>
                </a:lnTo>
                <a:lnTo>
                  <a:pt x="2097739" y="2828043"/>
                </a:lnTo>
                <a:lnTo>
                  <a:pt x="2085758" y="2826519"/>
                </a:lnTo>
                <a:lnTo>
                  <a:pt x="2084526" y="2820163"/>
                </a:lnTo>
                <a:lnTo>
                  <a:pt x="2088641" y="2811733"/>
                </a:lnTo>
                <a:lnTo>
                  <a:pt x="2084806" y="2810437"/>
                </a:lnTo>
                <a:lnTo>
                  <a:pt x="2079656" y="2801716"/>
                </a:lnTo>
                <a:lnTo>
                  <a:pt x="2078900" y="2789983"/>
                </a:lnTo>
                <a:lnTo>
                  <a:pt x="2080887" y="2785121"/>
                </a:lnTo>
                <a:lnTo>
                  <a:pt x="2077304" y="2777473"/>
                </a:lnTo>
                <a:lnTo>
                  <a:pt x="2080160" y="2775496"/>
                </a:lnTo>
                <a:lnTo>
                  <a:pt x="2085954" y="2780713"/>
                </a:lnTo>
                <a:lnTo>
                  <a:pt x="2090545" y="2777311"/>
                </a:lnTo>
                <a:lnTo>
                  <a:pt x="2099335" y="2775075"/>
                </a:lnTo>
                <a:lnTo>
                  <a:pt x="2102274" y="2790274"/>
                </a:lnTo>
                <a:lnTo>
                  <a:pt x="2108712" y="2796919"/>
                </a:lnTo>
                <a:lnTo>
                  <a:pt x="2116214" y="2796919"/>
                </a:lnTo>
                <a:lnTo>
                  <a:pt x="2118257" y="2783630"/>
                </a:lnTo>
                <a:lnTo>
                  <a:pt x="2125032" y="2781589"/>
                </a:lnTo>
                <a:lnTo>
                  <a:pt x="2128139" y="2775140"/>
                </a:lnTo>
                <a:lnTo>
                  <a:pt x="2135081" y="2772418"/>
                </a:lnTo>
                <a:lnTo>
                  <a:pt x="2136816" y="2767979"/>
                </a:lnTo>
                <a:lnTo>
                  <a:pt x="2146978" y="2765679"/>
                </a:lnTo>
                <a:lnTo>
                  <a:pt x="2150785" y="2768466"/>
                </a:lnTo>
                <a:lnTo>
                  <a:pt x="2157867" y="2766197"/>
                </a:lnTo>
                <a:lnTo>
                  <a:pt x="2165257" y="2770215"/>
                </a:lnTo>
                <a:lnTo>
                  <a:pt x="2168364" y="2761370"/>
                </a:lnTo>
                <a:lnTo>
                  <a:pt x="2174439" y="2758584"/>
                </a:lnTo>
                <a:lnTo>
                  <a:pt x="2186196" y="2749448"/>
                </a:lnTo>
                <a:lnTo>
                  <a:pt x="2194146" y="2748542"/>
                </a:lnTo>
                <a:lnTo>
                  <a:pt x="2194397" y="2744136"/>
                </a:lnTo>
                <a:lnTo>
                  <a:pt x="2198568" y="2740897"/>
                </a:lnTo>
                <a:lnTo>
                  <a:pt x="2199408" y="2734971"/>
                </a:lnTo>
                <a:lnTo>
                  <a:pt x="2202711" y="2732671"/>
                </a:lnTo>
                <a:lnTo>
                  <a:pt x="2200416" y="2728753"/>
                </a:lnTo>
                <a:lnTo>
                  <a:pt x="2211669" y="2726972"/>
                </a:lnTo>
                <a:lnTo>
                  <a:pt x="2218835" y="2731247"/>
                </a:lnTo>
                <a:lnTo>
                  <a:pt x="2220039" y="2723184"/>
                </a:lnTo>
                <a:lnTo>
                  <a:pt x="2213740" y="2711496"/>
                </a:lnTo>
                <a:lnTo>
                  <a:pt x="2218611" y="2710104"/>
                </a:lnTo>
                <a:lnTo>
                  <a:pt x="2215756" y="2706607"/>
                </a:lnTo>
                <a:lnTo>
                  <a:pt x="2222026" y="2699680"/>
                </a:lnTo>
                <a:lnTo>
                  <a:pt x="2229892" y="2699486"/>
                </a:lnTo>
                <a:lnTo>
                  <a:pt x="2230928" y="2685439"/>
                </a:lnTo>
                <a:lnTo>
                  <a:pt x="2239801" y="2687866"/>
                </a:lnTo>
                <a:lnTo>
                  <a:pt x="2243749" y="2697414"/>
                </a:lnTo>
                <a:lnTo>
                  <a:pt x="2255897" y="2692882"/>
                </a:lnTo>
                <a:lnTo>
                  <a:pt x="2260936" y="2682850"/>
                </a:lnTo>
                <a:lnTo>
                  <a:pt x="2268885" y="2675343"/>
                </a:lnTo>
                <a:lnTo>
                  <a:pt x="2277619" y="2671881"/>
                </a:lnTo>
                <a:lnTo>
                  <a:pt x="2280587" y="2672786"/>
                </a:lnTo>
                <a:lnTo>
                  <a:pt x="2286605" y="2681264"/>
                </a:lnTo>
                <a:lnTo>
                  <a:pt x="2291000" y="2677899"/>
                </a:lnTo>
                <a:lnTo>
                  <a:pt x="2297746" y="2684306"/>
                </a:lnTo>
                <a:lnTo>
                  <a:pt x="2302449" y="2680423"/>
                </a:lnTo>
                <a:lnTo>
                  <a:pt x="2302421" y="2671460"/>
                </a:lnTo>
                <a:lnTo>
                  <a:pt x="2308355" y="2671751"/>
                </a:lnTo>
                <a:lnTo>
                  <a:pt x="2305024" y="2676087"/>
                </a:lnTo>
                <a:lnTo>
                  <a:pt x="2312470" y="2686475"/>
                </a:lnTo>
                <a:lnTo>
                  <a:pt x="2311351" y="2691944"/>
                </a:lnTo>
                <a:lnTo>
                  <a:pt x="2314822" y="2699777"/>
                </a:lnTo>
                <a:lnTo>
                  <a:pt x="2313786" y="2714021"/>
                </a:lnTo>
                <a:lnTo>
                  <a:pt x="2321876" y="2709456"/>
                </a:lnTo>
                <a:lnTo>
                  <a:pt x="2327166" y="2709974"/>
                </a:lnTo>
                <a:lnTo>
                  <a:pt x="2333660" y="2717550"/>
                </a:lnTo>
                <a:lnTo>
                  <a:pt x="2337216" y="2716643"/>
                </a:lnTo>
                <a:lnTo>
                  <a:pt x="2340911" y="2720820"/>
                </a:lnTo>
                <a:lnTo>
                  <a:pt x="2343430" y="2734939"/>
                </a:lnTo>
                <a:lnTo>
                  <a:pt x="2345809" y="2738469"/>
                </a:lnTo>
                <a:lnTo>
                  <a:pt x="2352388" y="2736784"/>
                </a:lnTo>
                <a:lnTo>
                  <a:pt x="2354543" y="2740314"/>
                </a:lnTo>
                <a:lnTo>
                  <a:pt x="2361429" y="2738080"/>
                </a:lnTo>
                <a:lnTo>
                  <a:pt x="2370163" y="2743133"/>
                </a:lnTo>
                <a:lnTo>
                  <a:pt x="2372011" y="2754405"/>
                </a:lnTo>
                <a:lnTo>
                  <a:pt x="2379456" y="2761337"/>
                </a:lnTo>
                <a:lnTo>
                  <a:pt x="2383320" y="2762342"/>
                </a:lnTo>
                <a:lnTo>
                  <a:pt x="2389758" y="2756381"/>
                </a:lnTo>
                <a:lnTo>
                  <a:pt x="2393733" y="2758810"/>
                </a:lnTo>
                <a:lnTo>
                  <a:pt x="2398772" y="2753271"/>
                </a:lnTo>
                <a:lnTo>
                  <a:pt x="2411116" y="2753400"/>
                </a:lnTo>
                <a:lnTo>
                  <a:pt x="2418814" y="2756251"/>
                </a:lnTo>
                <a:lnTo>
                  <a:pt x="2416715" y="2761694"/>
                </a:lnTo>
                <a:lnTo>
                  <a:pt x="2421445" y="2765776"/>
                </a:lnTo>
                <a:lnTo>
                  <a:pt x="2427464" y="2757158"/>
                </a:lnTo>
                <a:lnTo>
                  <a:pt x="2431663" y="2758260"/>
                </a:lnTo>
                <a:lnTo>
                  <a:pt x="2436897" y="2766813"/>
                </a:lnTo>
                <a:lnTo>
                  <a:pt x="2450670" y="2772094"/>
                </a:lnTo>
                <a:lnTo>
                  <a:pt x="2451621" y="2778380"/>
                </a:lnTo>
                <a:lnTo>
                  <a:pt x="2449830" y="2787228"/>
                </a:lnTo>
                <a:lnTo>
                  <a:pt x="2452993" y="2792608"/>
                </a:lnTo>
                <a:lnTo>
                  <a:pt x="2465674" y="2781200"/>
                </a:lnTo>
                <a:lnTo>
                  <a:pt x="2470656" y="2781977"/>
                </a:lnTo>
                <a:lnTo>
                  <a:pt x="2474912" y="2779385"/>
                </a:lnTo>
                <a:lnTo>
                  <a:pt x="2489859" y="2779904"/>
                </a:lnTo>
                <a:lnTo>
                  <a:pt x="2492911" y="2774978"/>
                </a:lnTo>
                <a:lnTo>
                  <a:pt x="2501196" y="2776857"/>
                </a:lnTo>
                <a:lnTo>
                  <a:pt x="2504752" y="2766683"/>
                </a:lnTo>
                <a:lnTo>
                  <a:pt x="2515389" y="2766359"/>
                </a:lnTo>
                <a:lnTo>
                  <a:pt x="2514689" y="2761564"/>
                </a:lnTo>
                <a:lnTo>
                  <a:pt x="2524262" y="2762893"/>
                </a:lnTo>
                <a:lnTo>
                  <a:pt x="2528993" y="2768530"/>
                </a:lnTo>
                <a:lnTo>
                  <a:pt x="2533836" y="2759782"/>
                </a:lnTo>
                <a:lnTo>
                  <a:pt x="2539015" y="2761402"/>
                </a:lnTo>
                <a:lnTo>
                  <a:pt x="2541226" y="2771479"/>
                </a:lnTo>
                <a:lnTo>
                  <a:pt x="2544165" y="2777376"/>
                </a:lnTo>
                <a:lnTo>
                  <a:pt x="2541058" y="2779483"/>
                </a:lnTo>
                <a:lnTo>
                  <a:pt x="2552367" y="2777117"/>
                </a:lnTo>
                <a:lnTo>
                  <a:pt x="2562752" y="2779774"/>
                </a:lnTo>
                <a:lnTo>
                  <a:pt x="2573389" y="2779029"/>
                </a:lnTo>
                <a:lnTo>
                  <a:pt x="2579296" y="2771414"/>
                </a:lnTo>
                <a:lnTo>
                  <a:pt x="2579604" y="2765582"/>
                </a:lnTo>
                <a:lnTo>
                  <a:pt x="2582851" y="2760074"/>
                </a:lnTo>
                <a:lnTo>
                  <a:pt x="2593684" y="2756672"/>
                </a:lnTo>
                <a:lnTo>
                  <a:pt x="2601858" y="2750291"/>
                </a:lnTo>
                <a:lnTo>
                  <a:pt x="2605105" y="2741610"/>
                </a:lnTo>
                <a:lnTo>
                  <a:pt x="2604349" y="2734874"/>
                </a:lnTo>
                <a:lnTo>
                  <a:pt x="2609612" y="2732024"/>
                </a:lnTo>
                <a:lnTo>
                  <a:pt x="2605721" y="2727134"/>
                </a:lnTo>
                <a:lnTo>
                  <a:pt x="2606953" y="2717679"/>
                </a:lnTo>
                <a:lnTo>
                  <a:pt x="2620529" y="2714086"/>
                </a:lnTo>
                <a:lnTo>
                  <a:pt x="2635925" y="2716384"/>
                </a:lnTo>
                <a:lnTo>
                  <a:pt x="2634106" y="2704470"/>
                </a:lnTo>
                <a:lnTo>
                  <a:pt x="2639984" y="2697835"/>
                </a:lnTo>
                <a:lnTo>
                  <a:pt x="2643847" y="2690423"/>
                </a:lnTo>
                <a:lnTo>
                  <a:pt x="2640320" y="2688513"/>
                </a:lnTo>
                <a:lnTo>
                  <a:pt x="2642139" y="2682883"/>
                </a:lnTo>
                <a:lnTo>
                  <a:pt x="2637129" y="2681200"/>
                </a:lnTo>
                <a:lnTo>
                  <a:pt x="2640936" y="2678028"/>
                </a:lnTo>
                <a:lnTo>
                  <a:pt x="2645834" y="2664568"/>
                </a:lnTo>
                <a:lnTo>
                  <a:pt x="2657731" y="2664148"/>
                </a:lnTo>
                <a:lnTo>
                  <a:pt x="2656695" y="2658584"/>
                </a:lnTo>
                <a:lnTo>
                  <a:pt x="2660951" y="2643187"/>
                </a:lnTo>
                <a:lnTo>
                  <a:pt x="2654344" y="2638497"/>
                </a:lnTo>
                <a:lnTo>
                  <a:pt x="2656192" y="2623364"/>
                </a:lnTo>
                <a:lnTo>
                  <a:pt x="2653812" y="2619742"/>
                </a:lnTo>
                <a:lnTo>
                  <a:pt x="2642895" y="2616089"/>
                </a:lnTo>
                <a:lnTo>
                  <a:pt x="2639032" y="2608395"/>
                </a:lnTo>
                <a:lnTo>
                  <a:pt x="2639900" y="2601218"/>
                </a:lnTo>
                <a:lnTo>
                  <a:pt x="2635813" y="2598245"/>
                </a:lnTo>
                <a:lnTo>
                  <a:pt x="2632902" y="2586675"/>
                </a:lnTo>
                <a:lnTo>
                  <a:pt x="2630522" y="2586222"/>
                </a:lnTo>
                <a:lnTo>
                  <a:pt x="2627303" y="2573459"/>
                </a:lnTo>
                <a:lnTo>
                  <a:pt x="2620753" y="2562862"/>
                </a:lnTo>
                <a:lnTo>
                  <a:pt x="2623021" y="2554947"/>
                </a:lnTo>
                <a:lnTo>
                  <a:pt x="2620977" y="2548423"/>
                </a:lnTo>
                <a:lnTo>
                  <a:pt x="2623356" y="2542157"/>
                </a:lnTo>
                <a:lnTo>
                  <a:pt x="2632790" y="2532469"/>
                </a:lnTo>
                <a:lnTo>
                  <a:pt x="2637660" y="2529499"/>
                </a:lnTo>
                <a:lnTo>
                  <a:pt x="2645246" y="2520232"/>
                </a:lnTo>
                <a:lnTo>
                  <a:pt x="2644715" y="2508901"/>
                </a:lnTo>
                <a:lnTo>
                  <a:pt x="2650173" y="2498540"/>
                </a:lnTo>
                <a:lnTo>
                  <a:pt x="2649529" y="2487406"/>
                </a:lnTo>
                <a:lnTo>
                  <a:pt x="2653224" y="2483986"/>
                </a:lnTo>
                <a:lnTo>
                  <a:pt x="2660418" y="2471983"/>
                </a:lnTo>
                <a:lnTo>
                  <a:pt x="2670104" y="2465886"/>
                </a:lnTo>
                <a:lnTo>
                  <a:pt x="2671979" y="2457466"/>
                </a:lnTo>
                <a:lnTo>
                  <a:pt x="2679314" y="2452983"/>
                </a:lnTo>
                <a:lnTo>
                  <a:pt x="2676374" y="2445178"/>
                </a:lnTo>
                <a:lnTo>
                  <a:pt x="2676010" y="2437987"/>
                </a:lnTo>
                <a:lnTo>
                  <a:pt x="2680937" y="2426573"/>
                </a:lnTo>
                <a:lnTo>
                  <a:pt x="2675647" y="2416901"/>
                </a:lnTo>
                <a:lnTo>
                  <a:pt x="2675619" y="2405523"/>
                </a:lnTo>
                <a:lnTo>
                  <a:pt x="2679285" y="2401977"/>
                </a:lnTo>
                <a:lnTo>
                  <a:pt x="2678726" y="2396370"/>
                </a:lnTo>
                <a:lnTo>
                  <a:pt x="2673855" y="2395274"/>
                </a:lnTo>
                <a:lnTo>
                  <a:pt x="2669488" y="2388764"/>
                </a:lnTo>
                <a:lnTo>
                  <a:pt x="2669180" y="2382094"/>
                </a:lnTo>
                <a:lnTo>
                  <a:pt x="2679230" y="2373106"/>
                </a:lnTo>
                <a:lnTo>
                  <a:pt x="2683568" y="2364054"/>
                </a:lnTo>
                <a:lnTo>
                  <a:pt x="2682868" y="2356968"/>
                </a:lnTo>
                <a:lnTo>
                  <a:pt x="2688299" y="2350205"/>
                </a:lnTo>
                <a:lnTo>
                  <a:pt x="2687263" y="2346726"/>
                </a:lnTo>
                <a:lnTo>
                  <a:pt x="2700588" y="2345663"/>
                </a:lnTo>
                <a:lnTo>
                  <a:pt x="2708649" y="2352716"/>
                </a:lnTo>
                <a:lnTo>
                  <a:pt x="2716040" y="2349560"/>
                </a:lnTo>
                <a:lnTo>
                  <a:pt x="2719539" y="2350913"/>
                </a:lnTo>
                <a:lnTo>
                  <a:pt x="2726341" y="2342379"/>
                </a:lnTo>
                <a:lnTo>
                  <a:pt x="2725725" y="2339095"/>
                </a:lnTo>
                <a:lnTo>
                  <a:pt x="2719847" y="2336035"/>
                </a:lnTo>
                <a:lnTo>
                  <a:pt x="2720491" y="2333042"/>
                </a:lnTo>
                <a:lnTo>
                  <a:pt x="2745040" y="2324059"/>
                </a:lnTo>
                <a:lnTo>
                  <a:pt x="2752374" y="2319745"/>
                </a:lnTo>
                <a:lnTo>
                  <a:pt x="2760884" y="2321065"/>
                </a:lnTo>
                <a:lnTo>
                  <a:pt x="2774852" y="2311505"/>
                </a:lnTo>
                <a:lnTo>
                  <a:pt x="2780143" y="2305583"/>
                </a:lnTo>
                <a:lnTo>
                  <a:pt x="2786245" y="2302976"/>
                </a:lnTo>
                <a:lnTo>
                  <a:pt x="2785461" y="2298406"/>
                </a:lnTo>
                <a:lnTo>
                  <a:pt x="2780171" y="2298632"/>
                </a:lnTo>
                <a:lnTo>
                  <a:pt x="2776644" y="2293515"/>
                </a:lnTo>
                <a:lnTo>
                  <a:pt x="2783670" y="2286887"/>
                </a:lnTo>
                <a:lnTo>
                  <a:pt x="2778491" y="2281707"/>
                </a:lnTo>
                <a:lnTo>
                  <a:pt x="2775776" y="2273439"/>
                </a:lnTo>
                <a:lnTo>
                  <a:pt x="2763235" y="2277171"/>
                </a:lnTo>
                <a:lnTo>
                  <a:pt x="2758869" y="2274662"/>
                </a:lnTo>
                <a:lnTo>
                  <a:pt x="2757609" y="2266877"/>
                </a:lnTo>
                <a:lnTo>
                  <a:pt x="2741009" y="2273375"/>
                </a:lnTo>
                <a:lnTo>
                  <a:pt x="2737482" y="2273311"/>
                </a:lnTo>
                <a:lnTo>
                  <a:pt x="2717440" y="2282318"/>
                </a:lnTo>
                <a:lnTo>
                  <a:pt x="2716208" y="2287788"/>
                </a:lnTo>
                <a:lnTo>
                  <a:pt x="2710162" y="2293580"/>
                </a:lnTo>
                <a:lnTo>
                  <a:pt x="2703051" y="2291617"/>
                </a:lnTo>
                <a:lnTo>
                  <a:pt x="2695101" y="2294867"/>
                </a:lnTo>
                <a:lnTo>
                  <a:pt x="2693170" y="2286083"/>
                </a:lnTo>
                <a:lnTo>
                  <a:pt x="2685808" y="2288367"/>
                </a:lnTo>
                <a:lnTo>
                  <a:pt x="2683456" y="2281900"/>
                </a:lnTo>
                <a:lnTo>
                  <a:pt x="2679118" y="2286823"/>
                </a:lnTo>
                <a:lnTo>
                  <a:pt x="2671699" y="2284506"/>
                </a:lnTo>
                <a:lnTo>
                  <a:pt x="2660810" y="2293934"/>
                </a:lnTo>
                <a:lnTo>
                  <a:pt x="2657395" y="2294738"/>
                </a:lnTo>
                <a:lnTo>
                  <a:pt x="2650593" y="2301496"/>
                </a:lnTo>
                <a:lnTo>
                  <a:pt x="2645750" y="2303749"/>
                </a:lnTo>
                <a:lnTo>
                  <a:pt x="2636457" y="2296282"/>
                </a:lnTo>
                <a:lnTo>
                  <a:pt x="2640180" y="2288077"/>
                </a:lnTo>
                <a:lnTo>
                  <a:pt x="2637268" y="2284249"/>
                </a:lnTo>
                <a:lnTo>
                  <a:pt x="2639004" y="2279519"/>
                </a:lnTo>
                <a:lnTo>
                  <a:pt x="2649529" y="2274051"/>
                </a:lnTo>
                <a:lnTo>
                  <a:pt x="2650285" y="2264079"/>
                </a:lnTo>
                <a:lnTo>
                  <a:pt x="2654708" y="2259930"/>
                </a:lnTo>
                <a:lnTo>
                  <a:pt x="2654064" y="2253401"/>
                </a:lnTo>
                <a:lnTo>
                  <a:pt x="2659271" y="2248224"/>
                </a:lnTo>
                <a:lnTo>
                  <a:pt x="2666241" y="2245523"/>
                </a:lnTo>
                <a:lnTo>
                  <a:pt x="2670608" y="2241375"/>
                </a:lnTo>
                <a:lnTo>
                  <a:pt x="2679845" y="2236810"/>
                </a:lnTo>
                <a:lnTo>
                  <a:pt x="2675702" y="2227133"/>
                </a:lnTo>
                <a:lnTo>
                  <a:pt x="2678026" y="2219161"/>
                </a:lnTo>
                <a:lnTo>
                  <a:pt x="2686228" y="2211769"/>
                </a:lnTo>
                <a:lnTo>
                  <a:pt x="2683064" y="2203766"/>
                </a:lnTo>
                <a:lnTo>
                  <a:pt x="2689195" y="2195637"/>
                </a:lnTo>
                <a:lnTo>
                  <a:pt x="2685192" y="2190850"/>
                </a:lnTo>
                <a:lnTo>
                  <a:pt x="2685136" y="2181725"/>
                </a:lnTo>
                <a:lnTo>
                  <a:pt x="2680489" y="2172924"/>
                </a:lnTo>
                <a:lnTo>
                  <a:pt x="2683400" y="2172507"/>
                </a:lnTo>
                <a:lnTo>
                  <a:pt x="2686843" y="2165023"/>
                </a:lnTo>
                <a:lnTo>
                  <a:pt x="2690370" y="2164509"/>
                </a:lnTo>
                <a:lnTo>
                  <a:pt x="2696837" y="2155806"/>
                </a:lnTo>
                <a:lnTo>
                  <a:pt x="2701512" y="2153655"/>
                </a:lnTo>
                <a:lnTo>
                  <a:pt x="2703975" y="2156962"/>
                </a:lnTo>
                <a:lnTo>
                  <a:pt x="2708566" y="2155742"/>
                </a:lnTo>
                <a:lnTo>
                  <a:pt x="2710413" y="2148903"/>
                </a:lnTo>
                <a:lnTo>
                  <a:pt x="2708734" y="2146141"/>
                </a:lnTo>
                <a:lnTo>
                  <a:pt x="2709070" y="2136414"/>
                </a:lnTo>
                <a:lnTo>
                  <a:pt x="2711169" y="2127072"/>
                </a:lnTo>
                <a:lnTo>
                  <a:pt x="2721190" y="2111249"/>
                </a:lnTo>
                <a:lnTo>
                  <a:pt x="2715032" y="2110608"/>
                </a:lnTo>
                <a:lnTo>
                  <a:pt x="2709237" y="2114042"/>
                </a:lnTo>
                <a:lnTo>
                  <a:pt x="2702043" y="2113046"/>
                </a:lnTo>
                <a:lnTo>
                  <a:pt x="2707922" y="2098511"/>
                </a:lnTo>
                <a:lnTo>
                  <a:pt x="2708986" y="2086480"/>
                </a:lnTo>
                <a:lnTo>
                  <a:pt x="2714752" y="2077531"/>
                </a:lnTo>
                <a:lnTo>
                  <a:pt x="2714108" y="2073426"/>
                </a:lnTo>
                <a:lnTo>
                  <a:pt x="2719035" y="2066819"/>
                </a:lnTo>
                <a:lnTo>
                  <a:pt x="2720155" y="2057936"/>
                </a:lnTo>
                <a:lnTo>
                  <a:pt x="2708174" y="2056333"/>
                </a:lnTo>
                <a:lnTo>
                  <a:pt x="2700476" y="2057455"/>
                </a:lnTo>
                <a:lnTo>
                  <a:pt x="2695997" y="2054666"/>
                </a:lnTo>
                <a:lnTo>
                  <a:pt x="2686620" y="2055083"/>
                </a:lnTo>
                <a:lnTo>
                  <a:pt x="2681777" y="2051780"/>
                </a:lnTo>
                <a:lnTo>
                  <a:pt x="2674947" y="2050722"/>
                </a:lnTo>
                <a:lnTo>
                  <a:pt x="2673883" y="2043669"/>
                </a:lnTo>
                <a:lnTo>
                  <a:pt x="2662994" y="2034405"/>
                </a:lnTo>
                <a:lnTo>
                  <a:pt x="2656864" y="2035014"/>
                </a:lnTo>
                <a:lnTo>
                  <a:pt x="2644379" y="2032962"/>
                </a:lnTo>
                <a:lnTo>
                  <a:pt x="2640879" y="2035495"/>
                </a:lnTo>
                <a:lnTo>
                  <a:pt x="2633602" y="2036008"/>
                </a:lnTo>
                <a:lnTo>
                  <a:pt x="2616974" y="2034373"/>
                </a:lnTo>
                <a:lnTo>
                  <a:pt x="2614371" y="2027289"/>
                </a:lnTo>
                <a:lnTo>
                  <a:pt x="2605973" y="2022706"/>
                </a:lnTo>
                <a:lnTo>
                  <a:pt x="2604181" y="2011971"/>
                </a:lnTo>
                <a:lnTo>
                  <a:pt x="2597295" y="2012740"/>
                </a:lnTo>
                <a:lnTo>
                  <a:pt x="2593460" y="2006300"/>
                </a:lnTo>
                <a:lnTo>
                  <a:pt x="2594580" y="1991595"/>
                </a:lnTo>
                <a:lnTo>
                  <a:pt x="2593908" y="1982050"/>
                </a:lnTo>
                <a:lnTo>
                  <a:pt x="2591389" y="1976958"/>
                </a:lnTo>
                <a:lnTo>
                  <a:pt x="2591556" y="1964853"/>
                </a:lnTo>
                <a:lnTo>
                  <a:pt x="2589541" y="1956497"/>
                </a:lnTo>
                <a:lnTo>
                  <a:pt x="2589905" y="1945260"/>
                </a:lnTo>
                <a:lnTo>
                  <a:pt x="2586014" y="1934409"/>
                </a:lnTo>
                <a:lnTo>
                  <a:pt x="2581311" y="1929769"/>
                </a:lnTo>
                <a:lnTo>
                  <a:pt x="2580808" y="1923849"/>
                </a:lnTo>
                <a:lnTo>
                  <a:pt x="2592144" y="1912010"/>
                </a:lnTo>
                <a:lnTo>
                  <a:pt x="2592704" y="1907947"/>
                </a:lnTo>
                <a:lnTo>
                  <a:pt x="2602138" y="1893072"/>
                </a:lnTo>
                <a:lnTo>
                  <a:pt x="2609612" y="1892464"/>
                </a:lnTo>
                <a:lnTo>
                  <a:pt x="2609276" y="1870846"/>
                </a:lnTo>
                <a:lnTo>
                  <a:pt x="2615239" y="1863429"/>
                </a:lnTo>
                <a:lnTo>
                  <a:pt x="2614790" y="1854605"/>
                </a:lnTo>
                <a:lnTo>
                  <a:pt x="2627163" y="1842267"/>
                </a:lnTo>
                <a:lnTo>
                  <a:pt x="2624616" y="1834790"/>
                </a:lnTo>
                <a:lnTo>
                  <a:pt x="2609836" y="1832073"/>
                </a:lnTo>
                <a:lnTo>
                  <a:pt x="2603341" y="1821305"/>
                </a:lnTo>
                <a:lnTo>
                  <a:pt x="2599087" y="1817376"/>
                </a:lnTo>
                <a:lnTo>
                  <a:pt x="2598695" y="1809389"/>
                </a:lnTo>
                <a:lnTo>
                  <a:pt x="2594888" y="1800924"/>
                </a:lnTo>
                <a:lnTo>
                  <a:pt x="2587134" y="1801978"/>
                </a:lnTo>
                <a:lnTo>
                  <a:pt x="2585818" y="1795175"/>
                </a:lnTo>
                <a:lnTo>
                  <a:pt x="2582207" y="1791375"/>
                </a:lnTo>
                <a:lnTo>
                  <a:pt x="2574733" y="1790705"/>
                </a:lnTo>
                <a:lnTo>
                  <a:pt x="2571038" y="1784509"/>
                </a:lnTo>
                <a:lnTo>
                  <a:pt x="2568602" y="1764363"/>
                </a:lnTo>
                <a:lnTo>
                  <a:pt x="2566419" y="1755011"/>
                </a:lnTo>
                <a:lnTo>
                  <a:pt x="2564180" y="1754053"/>
                </a:lnTo>
                <a:lnTo>
                  <a:pt x="2556454" y="1761491"/>
                </a:lnTo>
                <a:lnTo>
                  <a:pt x="2552255" y="1761139"/>
                </a:lnTo>
                <a:lnTo>
                  <a:pt x="2548140" y="1755777"/>
                </a:lnTo>
                <a:lnTo>
                  <a:pt x="2549288" y="1741927"/>
                </a:lnTo>
                <a:lnTo>
                  <a:pt x="2551947" y="1732131"/>
                </a:lnTo>
                <a:lnTo>
                  <a:pt x="2563060" y="1719816"/>
                </a:lnTo>
                <a:lnTo>
                  <a:pt x="2570030" y="1710630"/>
                </a:lnTo>
                <a:lnTo>
                  <a:pt x="2574285" y="1699786"/>
                </a:lnTo>
                <a:lnTo>
                  <a:pt x="2586658" y="1682695"/>
                </a:lnTo>
                <a:lnTo>
                  <a:pt x="2589653" y="1675586"/>
                </a:lnTo>
                <a:lnTo>
                  <a:pt x="2593152" y="1655665"/>
                </a:lnTo>
                <a:lnTo>
                  <a:pt x="2599199" y="1646615"/>
                </a:lnTo>
                <a:lnTo>
                  <a:pt x="2597883" y="1639797"/>
                </a:lnTo>
                <a:lnTo>
                  <a:pt x="2592368" y="1638490"/>
                </a:lnTo>
                <a:lnTo>
                  <a:pt x="2590465" y="1634731"/>
                </a:lnTo>
                <a:lnTo>
                  <a:pt x="2599814" y="1610683"/>
                </a:lnTo>
                <a:lnTo>
                  <a:pt x="2601494" y="1590209"/>
                </a:lnTo>
                <a:lnTo>
                  <a:pt x="2599675" y="1588585"/>
                </a:lnTo>
                <a:lnTo>
                  <a:pt x="2581647" y="1596099"/>
                </a:lnTo>
                <a:lnTo>
                  <a:pt x="2574229" y="1600238"/>
                </a:lnTo>
                <a:lnTo>
                  <a:pt x="2568071" y="1598137"/>
                </a:lnTo>
                <a:lnTo>
                  <a:pt x="2553934" y="1601735"/>
                </a:lnTo>
                <a:lnTo>
                  <a:pt x="2543521" y="1602499"/>
                </a:lnTo>
                <a:lnTo>
                  <a:pt x="2533668" y="1609536"/>
                </a:lnTo>
                <a:lnTo>
                  <a:pt x="2522975" y="1609377"/>
                </a:lnTo>
                <a:lnTo>
                  <a:pt x="2520539" y="1613199"/>
                </a:lnTo>
                <a:lnTo>
                  <a:pt x="2511218" y="1619186"/>
                </a:lnTo>
                <a:lnTo>
                  <a:pt x="2497082" y="1618486"/>
                </a:lnTo>
                <a:lnTo>
                  <a:pt x="2489692" y="1610269"/>
                </a:lnTo>
                <a:lnTo>
                  <a:pt x="2480202" y="1608836"/>
                </a:lnTo>
                <a:lnTo>
                  <a:pt x="2473428" y="1612721"/>
                </a:lnTo>
                <a:lnTo>
                  <a:pt x="2468697" y="1611447"/>
                </a:lnTo>
                <a:lnTo>
                  <a:pt x="2462399" y="1599793"/>
                </a:lnTo>
                <a:lnTo>
                  <a:pt x="2461531" y="1588076"/>
                </a:lnTo>
                <a:lnTo>
                  <a:pt x="2469817" y="1580723"/>
                </a:lnTo>
                <a:lnTo>
                  <a:pt x="2475387" y="1579227"/>
                </a:lnTo>
                <a:lnTo>
                  <a:pt x="2470741" y="1569233"/>
                </a:lnTo>
                <a:lnTo>
                  <a:pt x="2463686" y="1569679"/>
                </a:lnTo>
                <a:lnTo>
                  <a:pt x="2459011" y="1563155"/>
                </a:lnTo>
                <a:lnTo>
                  <a:pt x="2459991" y="1550649"/>
                </a:lnTo>
                <a:lnTo>
                  <a:pt x="2456072" y="1540310"/>
                </a:lnTo>
                <a:lnTo>
                  <a:pt x="2467522" y="1534935"/>
                </a:lnTo>
                <a:lnTo>
                  <a:pt x="2467185" y="1531086"/>
                </a:lnTo>
                <a:lnTo>
                  <a:pt x="2473987" y="1523008"/>
                </a:lnTo>
                <a:lnTo>
                  <a:pt x="2471608" y="1519763"/>
                </a:lnTo>
                <a:lnTo>
                  <a:pt x="2474800" y="1514771"/>
                </a:lnTo>
                <a:lnTo>
                  <a:pt x="2471356" y="1506345"/>
                </a:lnTo>
                <a:lnTo>
                  <a:pt x="2465506" y="1513435"/>
                </a:lnTo>
                <a:lnTo>
                  <a:pt x="2451650" y="1507553"/>
                </a:lnTo>
                <a:lnTo>
                  <a:pt x="2449326" y="1495695"/>
                </a:lnTo>
                <a:lnTo>
                  <a:pt x="2459851" y="1482790"/>
                </a:lnTo>
                <a:lnTo>
                  <a:pt x="2460943" y="1476053"/>
                </a:lnTo>
                <a:lnTo>
                  <a:pt x="2464666" y="1472621"/>
                </a:lnTo>
                <a:lnTo>
                  <a:pt x="2462679" y="1467028"/>
                </a:lnTo>
                <a:lnTo>
                  <a:pt x="2463882" y="1449205"/>
                </a:lnTo>
                <a:lnTo>
                  <a:pt x="2470096" y="1439708"/>
                </a:lnTo>
                <a:lnTo>
                  <a:pt x="2486836" y="1427036"/>
                </a:lnTo>
                <a:lnTo>
                  <a:pt x="2490475" y="1422178"/>
                </a:lnTo>
                <a:lnTo>
                  <a:pt x="2495850" y="1408939"/>
                </a:lnTo>
                <a:lnTo>
                  <a:pt x="2509454" y="1395005"/>
                </a:lnTo>
                <a:lnTo>
                  <a:pt x="2511554" y="1387990"/>
                </a:lnTo>
                <a:lnTo>
                  <a:pt x="2510826" y="1382120"/>
                </a:lnTo>
                <a:lnTo>
                  <a:pt x="2527314" y="1362798"/>
                </a:lnTo>
                <a:lnTo>
                  <a:pt x="2543689" y="1348398"/>
                </a:lnTo>
                <a:lnTo>
                  <a:pt x="2545733" y="1343260"/>
                </a:lnTo>
                <a:lnTo>
                  <a:pt x="2545649" y="1333811"/>
                </a:lnTo>
                <a:lnTo>
                  <a:pt x="2543829" y="1323539"/>
                </a:lnTo>
                <a:lnTo>
                  <a:pt x="2540162" y="1313109"/>
                </a:lnTo>
                <a:lnTo>
                  <a:pt x="2527453" y="1307943"/>
                </a:lnTo>
                <a:lnTo>
                  <a:pt x="2526893" y="1298911"/>
                </a:lnTo>
                <a:lnTo>
                  <a:pt x="2530113" y="1286711"/>
                </a:lnTo>
                <a:lnTo>
                  <a:pt x="2534368" y="1280787"/>
                </a:lnTo>
                <a:lnTo>
                  <a:pt x="2538679" y="1269953"/>
                </a:lnTo>
                <a:lnTo>
                  <a:pt x="2547692" y="1259501"/>
                </a:lnTo>
                <a:lnTo>
                  <a:pt x="2558777" y="1258139"/>
                </a:lnTo>
                <a:lnTo>
                  <a:pt x="2558973" y="1253990"/>
                </a:lnTo>
                <a:lnTo>
                  <a:pt x="2564012" y="1247151"/>
                </a:lnTo>
                <a:lnTo>
                  <a:pt x="2573725" y="1242370"/>
                </a:lnTo>
                <a:lnTo>
                  <a:pt x="2576217" y="1247594"/>
                </a:lnTo>
                <a:lnTo>
                  <a:pt x="2585650" y="1248512"/>
                </a:lnTo>
                <a:lnTo>
                  <a:pt x="2589121" y="1245948"/>
                </a:lnTo>
                <a:lnTo>
                  <a:pt x="2589205" y="1238697"/>
                </a:lnTo>
                <a:lnTo>
                  <a:pt x="2593124" y="1231099"/>
                </a:lnTo>
                <a:lnTo>
                  <a:pt x="2598079" y="1229643"/>
                </a:lnTo>
                <a:lnTo>
                  <a:pt x="2602782" y="1236766"/>
                </a:lnTo>
                <a:lnTo>
                  <a:pt x="2613755" y="1239299"/>
                </a:lnTo>
                <a:lnTo>
                  <a:pt x="2620977" y="1237114"/>
                </a:lnTo>
                <a:lnTo>
                  <a:pt x="2631866" y="1221129"/>
                </a:lnTo>
                <a:lnTo>
                  <a:pt x="2636205" y="1223882"/>
                </a:lnTo>
                <a:lnTo>
                  <a:pt x="2647234" y="1222331"/>
                </a:lnTo>
                <a:lnTo>
                  <a:pt x="2642839" y="1215621"/>
                </a:lnTo>
                <a:lnTo>
                  <a:pt x="2643315" y="1211919"/>
                </a:lnTo>
                <a:lnTo>
                  <a:pt x="2648886" y="1208248"/>
                </a:lnTo>
                <a:lnTo>
                  <a:pt x="2659355" y="1209641"/>
                </a:lnTo>
                <a:lnTo>
                  <a:pt x="2665149" y="1208659"/>
                </a:lnTo>
                <a:lnTo>
                  <a:pt x="2678586" y="1213660"/>
                </a:lnTo>
                <a:lnTo>
                  <a:pt x="2678950" y="1207868"/>
                </a:lnTo>
                <a:lnTo>
                  <a:pt x="2688943" y="1198788"/>
                </a:lnTo>
                <a:lnTo>
                  <a:pt x="2683428" y="1186797"/>
                </a:lnTo>
                <a:lnTo>
                  <a:pt x="2674610" y="1182590"/>
                </a:lnTo>
                <a:lnTo>
                  <a:pt x="2679453" y="1182970"/>
                </a:lnTo>
                <a:lnTo>
                  <a:pt x="2678670" y="1178541"/>
                </a:lnTo>
                <a:lnTo>
                  <a:pt x="2673715" y="1172532"/>
                </a:lnTo>
                <a:lnTo>
                  <a:pt x="2671728" y="1160231"/>
                </a:lnTo>
                <a:lnTo>
                  <a:pt x="2668537" y="1159409"/>
                </a:lnTo>
                <a:lnTo>
                  <a:pt x="2667892" y="1148154"/>
                </a:lnTo>
                <a:lnTo>
                  <a:pt x="2664785" y="1146762"/>
                </a:lnTo>
                <a:lnTo>
                  <a:pt x="2661090" y="1138544"/>
                </a:lnTo>
                <a:lnTo>
                  <a:pt x="2668620" y="1135572"/>
                </a:lnTo>
                <a:lnTo>
                  <a:pt x="2671168" y="1130610"/>
                </a:lnTo>
                <a:lnTo>
                  <a:pt x="2677662" y="1132317"/>
                </a:lnTo>
                <a:lnTo>
                  <a:pt x="2689419" y="1129694"/>
                </a:lnTo>
                <a:lnTo>
                  <a:pt x="2692190" y="1132949"/>
                </a:lnTo>
                <a:lnTo>
                  <a:pt x="2699972" y="1132602"/>
                </a:lnTo>
                <a:lnTo>
                  <a:pt x="2707726" y="1128240"/>
                </a:lnTo>
                <a:lnTo>
                  <a:pt x="2718727" y="1126913"/>
                </a:lnTo>
                <a:lnTo>
                  <a:pt x="2719399" y="1115253"/>
                </a:lnTo>
                <a:lnTo>
                  <a:pt x="2726873" y="1108586"/>
                </a:lnTo>
                <a:lnTo>
                  <a:pt x="2731184" y="1099867"/>
                </a:lnTo>
                <a:lnTo>
                  <a:pt x="2738406" y="1094087"/>
                </a:lnTo>
                <a:lnTo>
                  <a:pt x="2739050" y="1088496"/>
                </a:lnTo>
                <a:lnTo>
                  <a:pt x="2752178" y="1085180"/>
                </a:lnTo>
                <a:lnTo>
                  <a:pt x="2757217" y="1087328"/>
                </a:lnTo>
                <a:lnTo>
                  <a:pt x="2759344" y="1077001"/>
                </a:lnTo>
                <a:lnTo>
                  <a:pt x="2766734" y="1074191"/>
                </a:lnTo>
                <a:lnTo>
                  <a:pt x="2766230" y="1063613"/>
                </a:lnTo>
                <a:lnTo>
                  <a:pt x="2775216" y="1061719"/>
                </a:lnTo>
                <a:lnTo>
                  <a:pt x="2785154" y="1051902"/>
                </a:lnTo>
                <a:lnTo>
                  <a:pt x="2793104" y="1047672"/>
                </a:lnTo>
                <a:lnTo>
                  <a:pt x="2795595" y="1042812"/>
                </a:lnTo>
                <a:lnTo>
                  <a:pt x="2791284" y="1036154"/>
                </a:lnTo>
                <a:lnTo>
                  <a:pt x="2797946" y="1025962"/>
                </a:lnTo>
                <a:lnTo>
                  <a:pt x="2793075" y="1018769"/>
                </a:lnTo>
                <a:lnTo>
                  <a:pt x="2796911" y="1015961"/>
                </a:lnTo>
                <a:lnTo>
                  <a:pt x="2795847" y="1004858"/>
                </a:lnTo>
                <a:lnTo>
                  <a:pt x="2794027" y="1002744"/>
                </a:lnTo>
                <a:lnTo>
                  <a:pt x="2781598" y="1002934"/>
                </a:lnTo>
                <a:lnTo>
                  <a:pt x="2774656" y="998518"/>
                </a:lnTo>
                <a:lnTo>
                  <a:pt x="2768330" y="986126"/>
                </a:lnTo>
                <a:lnTo>
                  <a:pt x="2763795" y="982405"/>
                </a:lnTo>
                <a:lnTo>
                  <a:pt x="2753046" y="981270"/>
                </a:lnTo>
                <a:lnTo>
                  <a:pt x="2758477" y="978905"/>
                </a:lnTo>
                <a:lnTo>
                  <a:pt x="2777064" y="959394"/>
                </a:lnTo>
                <a:lnTo>
                  <a:pt x="2776812" y="952397"/>
                </a:lnTo>
                <a:lnTo>
                  <a:pt x="2764943" y="943165"/>
                </a:lnTo>
                <a:lnTo>
                  <a:pt x="2754222" y="943858"/>
                </a:lnTo>
                <a:lnTo>
                  <a:pt x="2743976" y="937934"/>
                </a:lnTo>
                <a:lnTo>
                  <a:pt x="2736810" y="928767"/>
                </a:lnTo>
                <a:lnTo>
                  <a:pt x="2735523" y="922782"/>
                </a:lnTo>
                <a:lnTo>
                  <a:pt x="2727881" y="922184"/>
                </a:lnTo>
                <a:lnTo>
                  <a:pt x="2725473" y="919727"/>
                </a:lnTo>
                <a:lnTo>
                  <a:pt x="2716348" y="918971"/>
                </a:lnTo>
                <a:lnTo>
                  <a:pt x="2709237" y="909932"/>
                </a:lnTo>
                <a:lnTo>
                  <a:pt x="2713296" y="906248"/>
                </a:lnTo>
                <a:lnTo>
                  <a:pt x="2713353" y="901714"/>
                </a:lnTo>
                <a:lnTo>
                  <a:pt x="2718335" y="894157"/>
                </a:lnTo>
                <a:lnTo>
                  <a:pt x="2725585" y="891985"/>
                </a:lnTo>
                <a:lnTo>
                  <a:pt x="2732444" y="880212"/>
                </a:lnTo>
                <a:lnTo>
                  <a:pt x="2727405" y="870895"/>
                </a:lnTo>
                <a:lnTo>
                  <a:pt x="2732807" y="860133"/>
                </a:lnTo>
                <a:lnTo>
                  <a:pt x="2731156" y="857774"/>
                </a:lnTo>
                <a:lnTo>
                  <a:pt x="2732947" y="842829"/>
                </a:lnTo>
                <a:lnTo>
                  <a:pt x="2727937" y="836728"/>
                </a:lnTo>
                <a:lnTo>
                  <a:pt x="2727461" y="832513"/>
                </a:lnTo>
                <a:lnTo>
                  <a:pt x="2730456" y="825814"/>
                </a:lnTo>
                <a:lnTo>
                  <a:pt x="2736474" y="824713"/>
                </a:lnTo>
                <a:lnTo>
                  <a:pt x="2741261" y="812639"/>
                </a:lnTo>
                <a:lnTo>
                  <a:pt x="2739861" y="806382"/>
                </a:lnTo>
                <a:lnTo>
                  <a:pt x="2742605" y="801824"/>
                </a:lnTo>
                <a:lnTo>
                  <a:pt x="2745236" y="790791"/>
                </a:lnTo>
                <a:lnTo>
                  <a:pt x="2743529" y="785417"/>
                </a:lnTo>
                <a:lnTo>
                  <a:pt x="2735187" y="780200"/>
                </a:lnTo>
                <a:lnTo>
                  <a:pt x="2736615" y="774733"/>
                </a:lnTo>
                <a:lnTo>
                  <a:pt x="2742605" y="767538"/>
                </a:lnTo>
                <a:lnTo>
                  <a:pt x="2743613" y="751454"/>
                </a:lnTo>
                <a:lnTo>
                  <a:pt x="2741345" y="748156"/>
                </a:lnTo>
                <a:lnTo>
                  <a:pt x="2737986" y="752239"/>
                </a:lnTo>
                <a:lnTo>
                  <a:pt x="2733647" y="752836"/>
                </a:lnTo>
                <a:lnTo>
                  <a:pt x="2728748" y="743383"/>
                </a:lnTo>
                <a:lnTo>
                  <a:pt x="2714724" y="748910"/>
                </a:lnTo>
                <a:lnTo>
                  <a:pt x="2705991" y="749193"/>
                </a:lnTo>
                <a:lnTo>
                  <a:pt x="2700252" y="741216"/>
                </a:lnTo>
                <a:lnTo>
                  <a:pt x="2695381" y="739645"/>
                </a:lnTo>
                <a:lnTo>
                  <a:pt x="2696725" y="735594"/>
                </a:lnTo>
                <a:lnTo>
                  <a:pt x="2693702" y="727588"/>
                </a:lnTo>
                <a:lnTo>
                  <a:pt x="2699048" y="719488"/>
                </a:lnTo>
                <a:lnTo>
                  <a:pt x="2695633" y="709130"/>
                </a:lnTo>
                <a:lnTo>
                  <a:pt x="2689755" y="705802"/>
                </a:lnTo>
                <a:lnTo>
                  <a:pt x="2685612" y="706713"/>
                </a:lnTo>
                <a:lnTo>
                  <a:pt x="2679342" y="715627"/>
                </a:lnTo>
                <a:lnTo>
                  <a:pt x="2677102" y="706053"/>
                </a:lnTo>
                <a:lnTo>
                  <a:pt x="2672315" y="700153"/>
                </a:lnTo>
                <a:lnTo>
                  <a:pt x="2667612" y="700185"/>
                </a:lnTo>
                <a:lnTo>
                  <a:pt x="2666857" y="695164"/>
                </a:lnTo>
                <a:lnTo>
                  <a:pt x="2669768" y="684245"/>
                </a:lnTo>
                <a:lnTo>
                  <a:pt x="2669376" y="678409"/>
                </a:lnTo>
                <a:lnTo>
                  <a:pt x="2657227" y="682205"/>
                </a:lnTo>
                <a:lnTo>
                  <a:pt x="2651433" y="688543"/>
                </a:lnTo>
                <a:lnTo>
                  <a:pt x="2647822" y="684841"/>
                </a:lnTo>
                <a:lnTo>
                  <a:pt x="2642167" y="665078"/>
                </a:lnTo>
                <a:lnTo>
                  <a:pt x="2645134" y="654321"/>
                </a:lnTo>
                <a:lnTo>
                  <a:pt x="2637325" y="642155"/>
                </a:lnTo>
                <a:lnTo>
                  <a:pt x="2638332" y="634255"/>
                </a:lnTo>
                <a:lnTo>
                  <a:pt x="2637213" y="626607"/>
                </a:lnTo>
                <a:lnTo>
                  <a:pt x="2630746" y="625917"/>
                </a:lnTo>
                <a:lnTo>
                  <a:pt x="2621285" y="631528"/>
                </a:lnTo>
                <a:lnTo>
                  <a:pt x="2619661" y="634725"/>
                </a:lnTo>
                <a:lnTo>
                  <a:pt x="2611291" y="635478"/>
                </a:lnTo>
                <a:lnTo>
                  <a:pt x="2601690" y="630400"/>
                </a:lnTo>
                <a:lnTo>
                  <a:pt x="2601438" y="619523"/>
                </a:lnTo>
                <a:lnTo>
                  <a:pt x="2604377" y="614635"/>
                </a:lnTo>
                <a:lnTo>
                  <a:pt x="2597631" y="614415"/>
                </a:lnTo>
                <a:lnTo>
                  <a:pt x="2589429" y="618552"/>
                </a:lnTo>
                <a:lnTo>
                  <a:pt x="2578652" y="612378"/>
                </a:lnTo>
                <a:lnTo>
                  <a:pt x="2581451" y="602257"/>
                </a:lnTo>
                <a:lnTo>
                  <a:pt x="2576413" y="593172"/>
                </a:lnTo>
                <a:lnTo>
                  <a:pt x="2570674" y="591512"/>
                </a:lnTo>
                <a:lnTo>
                  <a:pt x="2550015" y="597370"/>
                </a:lnTo>
                <a:lnTo>
                  <a:pt x="2545341" y="600848"/>
                </a:lnTo>
                <a:lnTo>
                  <a:pt x="2544837" y="606236"/>
                </a:lnTo>
                <a:lnTo>
                  <a:pt x="2536635" y="617235"/>
                </a:lnTo>
                <a:lnTo>
                  <a:pt x="2531876" y="618520"/>
                </a:lnTo>
                <a:lnTo>
                  <a:pt x="2528825" y="615198"/>
                </a:lnTo>
                <a:lnTo>
                  <a:pt x="2524766" y="604075"/>
                </a:lnTo>
                <a:lnTo>
                  <a:pt x="2527761" y="591668"/>
                </a:lnTo>
                <a:lnTo>
                  <a:pt x="2522975" y="591856"/>
                </a:lnTo>
                <a:lnTo>
                  <a:pt x="2516200" y="598874"/>
                </a:lnTo>
                <a:lnTo>
                  <a:pt x="2514577" y="604513"/>
                </a:lnTo>
                <a:lnTo>
                  <a:pt x="2509454" y="607553"/>
                </a:lnTo>
                <a:lnTo>
                  <a:pt x="2503968" y="604858"/>
                </a:lnTo>
                <a:lnTo>
                  <a:pt x="2506515" y="586187"/>
                </a:lnTo>
                <a:lnTo>
                  <a:pt x="2502624" y="575945"/>
                </a:lnTo>
                <a:lnTo>
                  <a:pt x="2497305" y="573627"/>
                </a:lnTo>
                <a:lnTo>
                  <a:pt x="2494954" y="569244"/>
                </a:lnTo>
                <a:lnTo>
                  <a:pt x="2496158" y="563106"/>
                </a:lnTo>
                <a:lnTo>
                  <a:pt x="2491903" y="555623"/>
                </a:lnTo>
                <a:lnTo>
                  <a:pt x="2496970" y="548548"/>
                </a:lnTo>
                <a:lnTo>
                  <a:pt x="2501253" y="546827"/>
                </a:lnTo>
                <a:lnTo>
                  <a:pt x="2508167" y="535590"/>
                </a:lnTo>
                <a:lnTo>
                  <a:pt x="2506263" y="518787"/>
                </a:lnTo>
                <a:lnTo>
                  <a:pt x="2502064" y="516972"/>
                </a:lnTo>
                <a:lnTo>
                  <a:pt x="2493834" y="517974"/>
                </a:lnTo>
                <a:lnTo>
                  <a:pt x="2490895" y="522448"/>
                </a:lnTo>
                <a:lnTo>
                  <a:pt x="2483925" y="518443"/>
                </a:lnTo>
                <a:lnTo>
                  <a:pt x="2478186" y="507305"/>
                </a:lnTo>
                <a:lnTo>
                  <a:pt x="2465086" y="506774"/>
                </a:lnTo>
                <a:lnTo>
                  <a:pt x="2463686" y="497453"/>
                </a:lnTo>
                <a:lnTo>
                  <a:pt x="2467130" y="494670"/>
                </a:lnTo>
                <a:lnTo>
                  <a:pt x="2477067" y="468029"/>
                </a:lnTo>
                <a:lnTo>
                  <a:pt x="2482386" y="463122"/>
                </a:lnTo>
                <a:lnTo>
                  <a:pt x="2491399" y="459309"/>
                </a:lnTo>
                <a:lnTo>
                  <a:pt x="2493918" y="451433"/>
                </a:lnTo>
                <a:lnTo>
                  <a:pt x="2491343" y="439152"/>
                </a:lnTo>
                <a:lnTo>
                  <a:pt x="2495990" y="429685"/>
                </a:lnTo>
                <a:lnTo>
                  <a:pt x="2507187" y="424968"/>
                </a:lnTo>
                <a:lnTo>
                  <a:pt x="2516816" y="424468"/>
                </a:lnTo>
                <a:lnTo>
                  <a:pt x="2523227" y="426749"/>
                </a:lnTo>
                <a:lnTo>
                  <a:pt x="2527649" y="423750"/>
                </a:lnTo>
                <a:lnTo>
                  <a:pt x="2532688" y="413287"/>
                </a:lnTo>
                <a:lnTo>
                  <a:pt x="2530253" y="405510"/>
                </a:lnTo>
                <a:lnTo>
                  <a:pt x="2539210" y="396736"/>
                </a:lnTo>
                <a:lnTo>
                  <a:pt x="2539434" y="393177"/>
                </a:lnTo>
                <a:lnTo>
                  <a:pt x="2530645" y="379972"/>
                </a:lnTo>
                <a:lnTo>
                  <a:pt x="2524011" y="378255"/>
                </a:lnTo>
                <a:lnTo>
                  <a:pt x="2515053" y="371046"/>
                </a:lnTo>
                <a:lnTo>
                  <a:pt x="2505479" y="357190"/>
                </a:lnTo>
                <a:lnTo>
                  <a:pt x="2499881" y="354944"/>
                </a:lnTo>
                <a:lnTo>
                  <a:pt x="2497529" y="356785"/>
                </a:lnTo>
                <a:lnTo>
                  <a:pt x="2482357" y="358251"/>
                </a:lnTo>
                <a:lnTo>
                  <a:pt x="2478242" y="356972"/>
                </a:lnTo>
                <a:lnTo>
                  <a:pt x="2476227" y="349172"/>
                </a:lnTo>
                <a:lnTo>
                  <a:pt x="2488040" y="344898"/>
                </a:lnTo>
                <a:lnTo>
                  <a:pt x="2489467" y="341342"/>
                </a:lnTo>
                <a:lnTo>
                  <a:pt x="2495486" y="342091"/>
                </a:lnTo>
                <a:lnTo>
                  <a:pt x="2501532" y="339970"/>
                </a:lnTo>
                <a:lnTo>
                  <a:pt x="2501756" y="334698"/>
                </a:lnTo>
                <a:lnTo>
                  <a:pt x="2506851" y="335104"/>
                </a:lnTo>
                <a:lnTo>
                  <a:pt x="2512142" y="330612"/>
                </a:lnTo>
                <a:lnTo>
                  <a:pt x="2516088" y="331299"/>
                </a:lnTo>
                <a:lnTo>
                  <a:pt x="2518468" y="321881"/>
                </a:lnTo>
                <a:lnTo>
                  <a:pt x="2529581" y="318451"/>
                </a:lnTo>
                <a:lnTo>
                  <a:pt x="2532324" y="309721"/>
                </a:lnTo>
                <a:lnTo>
                  <a:pt x="2525942" y="305855"/>
                </a:lnTo>
                <a:lnTo>
                  <a:pt x="2523059" y="298560"/>
                </a:lnTo>
                <a:lnTo>
                  <a:pt x="2515641" y="299620"/>
                </a:lnTo>
                <a:lnTo>
                  <a:pt x="2513429" y="294010"/>
                </a:lnTo>
                <a:lnTo>
                  <a:pt x="2512757" y="284691"/>
                </a:lnTo>
                <a:lnTo>
                  <a:pt x="2505227" y="281170"/>
                </a:lnTo>
                <a:lnTo>
                  <a:pt x="2500832" y="284473"/>
                </a:lnTo>
                <a:lnTo>
                  <a:pt x="2496802" y="281201"/>
                </a:lnTo>
                <a:lnTo>
                  <a:pt x="2501280" y="280858"/>
                </a:lnTo>
                <a:lnTo>
                  <a:pt x="2494506" y="267585"/>
                </a:lnTo>
                <a:lnTo>
                  <a:pt x="2495318" y="263504"/>
                </a:lnTo>
                <a:lnTo>
                  <a:pt x="2492071" y="255841"/>
                </a:lnTo>
                <a:lnTo>
                  <a:pt x="2487116" y="256402"/>
                </a:lnTo>
                <a:lnTo>
                  <a:pt x="2479530" y="264346"/>
                </a:lnTo>
                <a:lnTo>
                  <a:pt x="2460047" y="263723"/>
                </a:lnTo>
                <a:lnTo>
                  <a:pt x="2447675" y="261417"/>
                </a:lnTo>
                <a:lnTo>
                  <a:pt x="2433118" y="261137"/>
                </a:lnTo>
                <a:lnTo>
                  <a:pt x="2428640" y="256340"/>
                </a:lnTo>
                <a:lnTo>
                  <a:pt x="2429535" y="247090"/>
                </a:lnTo>
                <a:lnTo>
                  <a:pt x="2438913" y="231209"/>
                </a:lnTo>
                <a:lnTo>
                  <a:pt x="2440285" y="224235"/>
                </a:lnTo>
                <a:lnTo>
                  <a:pt x="2437597" y="209979"/>
                </a:lnTo>
                <a:lnTo>
                  <a:pt x="2435078" y="207365"/>
                </a:lnTo>
                <a:lnTo>
                  <a:pt x="2439697" y="198682"/>
                </a:lnTo>
                <a:lnTo>
                  <a:pt x="2443700" y="196722"/>
                </a:lnTo>
                <a:lnTo>
                  <a:pt x="2440677" y="193798"/>
                </a:lnTo>
                <a:lnTo>
                  <a:pt x="2444511" y="186268"/>
                </a:lnTo>
                <a:lnTo>
                  <a:pt x="2447703" y="184308"/>
                </a:lnTo>
                <a:lnTo>
                  <a:pt x="2442384" y="181633"/>
                </a:lnTo>
                <a:lnTo>
                  <a:pt x="2448514" y="178180"/>
                </a:lnTo>
                <a:lnTo>
                  <a:pt x="2450390" y="168258"/>
                </a:lnTo>
                <a:lnTo>
                  <a:pt x="2445603" y="160577"/>
                </a:lnTo>
                <a:lnTo>
                  <a:pt x="2418142" y="181726"/>
                </a:lnTo>
                <a:lnTo>
                  <a:pt x="2405462" y="196691"/>
                </a:lnTo>
                <a:lnTo>
                  <a:pt x="2386819" y="212562"/>
                </a:lnTo>
                <a:lnTo>
                  <a:pt x="2377581" y="216951"/>
                </a:lnTo>
                <a:lnTo>
                  <a:pt x="2358742" y="232921"/>
                </a:lnTo>
                <a:lnTo>
                  <a:pt x="2346229" y="245034"/>
                </a:lnTo>
                <a:lnTo>
                  <a:pt x="2320056" y="277119"/>
                </a:lnTo>
                <a:lnTo>
                  <a:pt x="2305668" y="296815"/>
                </a:lnTo>
                <a:lnTo>
                  <a:pt x="2295031" y="307663"/>
                </a:lnTo>
                <a:lnTo>
                  <a:pt x="2292456" y="315925"/>
                </a:lnTo>
                <a:lnTo>
                  <a:pt x="2284449" y="324251"/>
                </a:lnTo>
                <a:lnTo>
                  <a:pt x="2266954" y="337443"/>
                </a:lnTo>
                <a:lnTo>
                  <a:pt x="2246323" y="371139"/>
                </a:lnTo>
                <a:lnTo>
                  <a:pt x="2232831" y="387620"/>
                </a:lnTo>
                <a:lnTo>
                  <a:pt x="2227513" y="392147"/>
                </a:lnTo>
                <a:lnTo>
                  <a:pt x="2220962" y="387495"/>
                </a:lnTo>
                <a:lnTo>
                  <a:pt x="2211249" y="387901"/>
                </a:lnTo>
                <a:lnTo>
                  <a:pt x="2204307" y="386153"/>
                </a:lnTo>
                <a:lnTo>
                  <a:pt x="2205678" y="395800"/>
                </a:lnTo>
                <a:lnTo>
                  <a:pt x="2199492" y="402919"/>
                </a:lnTo>
                <a:lnTo>
                  <a:pt x="2194453" y="400982"/>
                </a:lnTo>
                <a:lnTo>
                  <a:pt x="2192018" y="391647"/>
                </a:lnTo>
                <a:lnTo>
                  <a:pt x="2190394" y="372762"/>
                </a:lnTo>
                <a:lnTo>
                  <a:pt x="2186252" y="355568"/>
                </a:lnTo>
                <a:lnTo>
                  <a:pt x="2182640" y="349765"/>
                </a:lnTo>
                <a:lnTo>
                  <a:pt x="2170743" y="349110"/>
                </a:lnTo>
                <a:lnTo>
                  <a:pt x="2162738" y="353415"/>
                </a:lnTo>
                <a:lnTo>
                  <a:pt x="2148181" y="363961"/>
                </a:lnTo>
                <a:lnTo>
                  <a:pt x="2137376" y="380721"/>
                </a:lnTo>
                <a:lnTo>
                  <a:pt x="2127635" y="378505"/>
                </a:lnTo>
                <a:lnTo>
                  <a:pt x="2124136" y="366333"/>
                </a:lnTo>
                <a:lnTo>
                  <a:pt x="2121113" y="347082"/>
                </a:lnTo>
                <a:lnTo>
                  <a:pt x="2115822" y="330238"/>
                </a:lnTo>
                <a:lnTo>
                  <a:pt x="2114254" y="321257"/>
                </a:lnTo>
                <a:lnTo>
                  <a:pt x="2108040" y="300867"/>
                </a:lnTo>
                <a:lnTo>
                  <a:pt x="2108124" y="295475"/>
                </a:lnTo>
                <a:lnTo>
                  <a:pt x="2125200" y="277306"/>
                </a:lnTo>
                <a:lnTo>
                  <a:pt x="2135445" y="270669"/>
                </a:lnTo>
                <a:lnTo>
                  <a:pt x="2140960" y="263037"/>
                </a:lnTo>
                <a:lnTo>
                  <a:pt x="2155683" y="250484"/>
                </a:lnTo>
                <a:lnTo>
                  <a:pt x="2160946" y="240550"/>
                </a:lnTo>
                <a:lnTo>
                  <a:pt x="2165957" y="218694"/>
                </a:lnTo>
                <a:lnTo>
                  <a:pt x="2168952" y="210789"/>
                </a:lnTo>
                <a:lnTo>
                  <a:pt x="2166517" y="204688"/>
                </a:lnTo>
                <a:lnTo>
                  <a:pt x="2159182" y="207645"/>
                </a:lnTo>
                <a:lnTo>
                  <a:pt x="2154928" y="214866"/>
                </a:lnTo>
                <a:lnTo>
                  <a:pt x="2142527" y="225076"/>
                </a:lnTo>
                <a:lnTo>
                  <a:pt x="2131554" y="250266"/>
                </a:lnTo>
                <a:lnTo>
                  <a:pt x="2124892" y="256869"/>
                </a:lnTo>
                <a:lnTo>
                  <a:pt x="2118957" y="256589"/>
                </a:lnTo>
                <a:lnTo>
                  <a:pt x="2115794" y="251419"/>
                </a:lnTo>
                <a:lnTo>
                  <a:pt x="2115962" y="242014"/>
                </a:lnTo>
                <a:lnTo>
                  <a:pt x="2118369" y="223737"/>
                </a:lnTo>
                <a:lnTo>
                  <a:pt x="2117277" y="214804"/>
                </a:lnTo>
                <a:lnTo>
                  <a:pt x="2113611" y="207863"/>
                </a:lnTo>
                <a:lnTo>
                  <a:pt x="2101826" y="199523"/>
                </a:lnTo>
                <a:lnTo>
                  <a:pt x="2096563" y="197189"/>
                </a:lnTo>
                <a:lnTo>
                  <a:pt x="2086626" y="197033"/>
                </a:lnTo>
                <a:lnTo>
                  <a:pt x="2073133" y="205685"/>
                </a:lnTo>
                <a:lnTo>
                  <a:pt x="2058689" y="219846"/>
                </a:lnTo>
                <a:lnTo>
                  <a:pt x="2047688" y="226072"/>
                </a:lnTo>
                <a:lnTo>
                  <a:pt x="2053930" y="231770"/>
                </a:lnTo>
                <a:lnTo>
                  <a:pt x="2046596" y="238931"/>
                </a:lnTo>
                <a:lnTo>
                  <a:pt x="2048332" y="248242"/>
                </a:lnTo>
                <a:lnTo>
                  <a:pt x="2043041" y="250609"/>
                </a:lnTo>
                <a:lnTo>
                  <a:pt x="2044945" y="258520"/>
                </a:lnTo>
                <a:lnTo>
                  <a:pt x="2033384" y="261324"/>
                </a:lnTo>
                <a:lnTo>
                  <a:pt x="2032292" y="267274"/>
                </a:lnTo>
                <a:lnTo>
                  <a:pt x="2017764" y="278023"/>
                </a:lnTo>
                <a:lnTo>
                  <a:pt x="2015105" y="273411"/>
                </a:lnTo>
                <a:lnTo>
                  <a:pt x="2009338" y="274377"/>
                </a:lnTo>
                <a:lnTo>
                  <a:pt x="2006763" y="283071"/>
                </a:lnTo>
                <a:lnTo>
                  <a:pt x="1998953" y="293262"/>
                </a:lnTo>
                <a:lnTo>
                  <a:pt x="1999121" y="298592"/>
                </a:lnTo>
                <a:lnTo>
                  <a:pt x="1993998" y="303455"/>
                </a:lnTo>
                <a:lnTo>
                  <a:pt x="1992962" y="309035"/>
                </a:lnTo>
                <a:lnTo>
                  <a:pt x="1988876" y="310905"/>
                </a:lnTo>
                <a:lnTo>
                  <a:pt x="1986020" y="304826"/>
                </a:lnTo>
                <a:lnTo>
                  <a:pt x="1979302" y="305107"/>
                </a:lnTo>
                <a:lnTo>
                  <a:pt x="1974375" y="309191"/>
                </a:lnTo>
                <a:lnTo>
                  <a:pt x="1969029" y="300244"/>
                </a:lnTo>
                <a:lnTo>
                  <a:pt x="1961107" y="295256"/>
                </a:lnTo>
                <a:lnTo>
                  <a:pt x="1952429" y="300181"/>
                </a:lnTo>
                <a:lnTo>
                  <a:pt x="1952121" y="297719"/>
                </a:lnTo>
                <a:lnTo>
                  <a:pt x="1943164" y="293106"/>
                </a:lnTo>
                <a:lnTo>
                  <a:pt x="1934234" y="290986"/>
                </a:lnTo>
                <a:lnTo>
                  <a:pt x="1930623" y="292795"/>
                </a:lnTo>
                <a:lnTo>
                  <a:pt x="1918166" y="304359"/>
                </a:lnTo>
                <a:lnTo>
                  <a:pt x="1915311" y="305013"/>
                </a:lnTo>
                <a:lnTo>
                  <a:pt x="1899971" y="298467"/>
                </a:lnTo>
                <a:lnTo>
                  <a:pt x="1896836" y="287870"/>
                </a:lnTo>
                <a:lnTo>
                  <a:pt x="1888074" y="285439"/>
                </a:lnTo>
                <a:lnTo>
                  <a:pt x="1879816" y="286624"/>
                </a:lnTo>
                <a:lnTo>
                  <a:pt x="1875113" y="284006"/>
                </a:lnTo>
                <a:lnTo>
                  <a:pt x="1866408" y="285252"/>
                </a:lnTo>
                <a:lnTo>
                  <a:pt x="1860082" y="295007"/>
                </a:lnTo>
                <a:lnTo>
                  <a:pt x="1858822" y="305605"/>
                </a:lnTo>
                <a:lnTo>
                  <a:pt x="1850116" y="317671"/>
                </a:lnTo>
                <a:lnTo>
                  <a:pt x="1847233" y="318513"/>
                </a:lnTo>
                <a:lnTo>
                  <a:pt x="1844714" y="325623"/>
                </a:lnTo>
                <a:lnTo>
                  <a:pt x="1841942" y="323471"/>
                </a:lnTo>
                <a:lnTo>
                  <a:pt x="1830913" y="338316"/>
                </a:lnTo>
                <a:lnTo>
                  <a:pt x="1811346" y="336851"/>
                </a:lnTo>
                <a:lnTo>
                  <a:pt x="1805216" y="339284"/>
                </a:lnTo>
                <a:lnTo>
                  <a:pt x="1803005" y="348704"/>
                </a:lnTo>
                <a:lnTo>
                  <a:pt x="1793767" y="353041"/>
                </a:lnTo>
                <a:lnTo>
                  <a:pt x="1790212" y="352978"/>
                </a:lnTo>
                <a:lnTo>
                  <a:pt x="1786461" y="365553"/>
                </a:lnTo>
                <a:lnTo>
                  <a:pt x="1783801" y="357066"/>
                </a:lnTo>
                <a:lnTo>
                  <a:pt x="1785733" y="341279"/>
                </a:lnTo>
                <a:lnTo>
                  <a:pt x="1790632" y="338004"/>
                </a:lnTo>
                <a:lnTo>
                  <a:pt x="1796342" y="324531"/>
                </a:lnTo>
                <a:lnTo>
                  <a:pt x="1796594" y="313244"/>
                </a:lnTo>
                <a:lnTo>
                  <a:pt x="1792479" y="307538"/>
                </a:lnTo>
                <a:lnTo>
                  <a:pt x="1785761" y="307008"/>
                </a:lnTo>
                <a:lnTo>
                  <a:pt x="1770365" y="298155"/>
                </a:lnTo>
                <a:lnTo>
                  <a:pt x="1765130" y="298966"/>
                </a:lnTo>
                <a:lnTo>
                  <a:pt x="1761380" y="295662"/>
                </a:lnTo>
                <a:lnTo>
                  <a:pt x="1758244" y="287683"/>
                </a:lnTo>
                <a:lnTo>
                  <a:pt x="1760204" y="281326"/>
                </a:lnTo>
                <a:lnTo>
                  <a:pt x="1766390" y="270296"/>
                </a:lnTo>
                <a:lnTo>
                  <a:pt x="1762247" y="270950"/>
                </a:lnTo>
                <a:lnTo>
                  <a:pt x="1753094" y="278677"/>
                </a:lnTo>
                <a:lnTo>
                  <a:pt x="1754241" y="283258"/>
                </a:lnTo>
                <a:lnTo>
                  <a:pt x="1747215" y="284504"/>
                </a:lnTo>
                <a:lnTo>
                  <a:pt x="1743492" y="287527"/>
                </a:lnTo>
                <a:lnTo>
                  <a:pt x="1742905" y="294727"/>
                </a:lnTo>
                <a:lnTo>
                  <a:pt x="1736522" y="284941"/>
                </a:lnTo>
                <a:lnTo>
                  <a:pt x="1735598" y="276995"/>
                </a:lnTo>
                <a:lnTo>
                  <a:pt x="1732603" y="272009"/>
                </a:lnTo>
                <a:lnTo>
                  <a:pt x="1725633" y="268707"/>
                </a:lnTo>
                <a:lnTo>
                  <a:pt x="1718467" y="273225"/>
                </a:lnTo>
                <a:lnTo>
                  <a:pt x="1715136" y="271542"/>
                </a:lnTo>
                <a:lnTo>
                  <a:pt x="1705394" y="271791"/>
                </a:lnTo>
                <a:lnTo>
                  <a:pt x="1702063" y="268489"/>
                </a:lnTo>
                <a:lnTo>
                  <a:pt x="1698508" y="270264"/>
                </a:lnTo>
                <a:lnTo>
                  <a:pt x="1696437" y="263598"/>
                </a:lnTo>
                <a:lnTo>
                  <a:pt x="1688459" y="255188"/>
                </a:lnTo>
                <a:lnTo>
                  <a:pt x="1686191" y="257461"/>
                </a:lnTo>
                <a:lnTo>
                  <a:pt x="1674938" y="257430"/>
                </a:lnTo>
                <a:lnTo>
                  <a:pt x="1672111" y="249332"/>
                </a:lnTo>
                <a:lnTo>
                  <a:pt x="1674435" y="240893"/>
                </a:lnTo>
                <a:lnTo>
                  <a:pt x="1679305" y="236969"/>
                </a:lnTo>
                <a:lnTo>
                  <a:pt x="1678941" y="226757"/>
                </a:lnTo>
                <a:lnTo>
                  <a:pt x="1680537" y="221683"/>
                </a:lnTo>
                <a:lnTo>
                  <a:pt x="1675162" y="215208"/>
                </a:lnTo>
                <a:lnTo>
                  <a:pt x="1674406" y="206400"/>
                </a:lnTo>
                <a:lnTo>
                  <a:pt x="1669424" y="212780"/>
                </a:lnTo>
                <a:lnTo>
                  <a:pt x="1674547" y="220251"/>
                </a:lnTo>
                <a:lnTo>
                  <a:pt x="1667408" y="218383"/>
                </a:lnTo>
                <a:lnTo>
                  <a:pt x="1664749" y="213029"/>
                </a:lnTo>
                <a:lnTo>
                  <a:pt x="1657415" y="210789"/>
                </a:lnTo>
                <a:lnTo>
                  <a:pt x="1646442" y="201639"/>
                </a:lnTo>
                <a:lnTo>
                  <a:pt x="1636980" y="198900"/>
                </a:lnTo>
                <a:lnTo>
                  <a:pt x="1634825" y="192428"/>
                </a:lnTo>
                <a:lnTo>
                  <a:pt x="1629702" y="194419"/>
                </a:lnTo>
                <a:lnTo>
                  <a:pt x="1618337" y="190811"/>
                </a:lnTo>
                <a:lnTo>
                  <a:pt x="1616658" y="180669"/>
                </a:lnTo>
                <a:lnTo>
                  <a:pt x="1623656" y="170870"/>
                </a:lnTo>
                <a:lnTo>
                  <a:pt x="1621445" y="167231"/>
                </a:lnTo>
                <a:lnTo>
                  <a:pt x="1608792" y="170093"/>
                </a:lnTo>
                <a:lnTo>
                  <a:pt x="1600142" y="164340"/>
                </a:lnTo>
                <a:lnTo>
                  <a:pt x="1597735" y="158400"/>
                </a:lnTo>
                <a:lnTo>
                  <a:pt x="1580351" y="154140"/>
                </a:lnTo>
                <a:lnTo>
                  <a:pt x="1571534" y="156161"/>
                </a:lnTo>
                <a:lnTo>
                  <a:pt x="1564675" y="147797"/>
                </a:lnTo>
                <a:lnTo>
                  <a:pt x="1559385" y="144409"/>
                </a:lnTo>
                <a:lnTo>
                  <a:pt x="1553926" y="146056"/>
                </a:lnTo>
                <a:lnTo>
                  <a:pt x="1554794" y="137974"/>
                </a:lnTo>
                <a:lnTo>
                  <a:pt x="1544381" y="134586"/>
                </a:lnTo>
                <a:lnTo>
                  <a:pt x="1544017" y="129644"/>
                </a:lnTo>
                <a:lnTo>
                  <a:pt x="1536347" y="127655"/>
                </a:lnTo>
                <a:lnTo>
                  <a:pt x="1517312" y="119326"/>
                </a:lnTo>
                <a:lnTo>
                  <a:pt x="1506591" y="119606"/>
                </a:lnTo>
                <a:lnTo>
                  <a:pt x="1500657" y="121968"/>
                </a:lnTo>
                <a:lnTo>
                  <a:pt x="1497605" y="130483"/>
                </a:lnTo>
                <a:lnTo>
                  <a:pt x="1490691" y="132845"/>
                </a:lnTo>
                <a:lnTo>
                  <a:pt x="1490523" y="136730"/>
                </a:lnTo>
                <a:lnTo>
                  <a:pt x="1478598" y="139932"/>
                </a:lnTo>
                <a:lnTo>
                  <a:pt x="1468661" y="139186"/>
                </a:lnTo>
                <a:lnTo>
                  <a:pt x="1463090" y="135052"/>
                </a:lnTo>
                <a:lnTo>
                  <a:pt x="1447862" y="133902"/>
                </a:lnTo>
                <a:lnTo>
                  <a:pt x="1435713" y="137135"/>
                </a:lnTo>
                <a:lnTo>
                  <a:pt x="1428575" y="132099"/>
                </a:lnTo>
                <a:lnTo>
                  <a:pt x="1425440" y="134244"/>
                </a:lnTo>
                <a:lnTo>
                  <a:pt x="1419338" y="131819"/>
                </a:lnTo>
                <a:lnTo>
                  <a:pt x="1411892" y="133747"/>
                </a:lnTo>
                <a:lnTo>
                  <a:pt x="1409176" y="128525"/>
                </a:lnTo>
                <a:lnTo>
                  <a:pt x="1405258" y="128277"/>
                </a:lnTo>
                <a:lnTo>
                  <a:pt x="1399631" y="116095"/>
                </a:lnTo>
                <a:lnTo>
                  <a:pt x="1392997" y="114914"/>
                </a:lnTo>
                <a:lnTo>
                  <a:pt x="1377125" y="120445"/>
                </a:lnTo>
                <a:lnTo>
                  <a:pt x="1372758" y="119917"/>
                </a:lnTo>
                <a:lnTo>
                  <a:pt x="1366936" y="115380"/>
                </a:lnTo>
                <a:lnTo>
                  <a:pt x="1357726" y="116654"/>
                </a:lnTo>
                <a:lnTo>
                  <a:pt x="1353751" y="113578"/>
                </a:lnTo>
                <a:lnTo>
                  <a:pt x="1344625" y="121470"/>
                </a:lnTo>
                <a:lnTo>
                  <a:pt x="1337151" y="124516"/>
                </a:lnTo>
                <a:lnTo>
                  <a:pt x="1329733" y="122372"/>
                </a:lnTo>
                <a:lnTo>
                  <a:pt x="1325619" y="117275"/>
                </a:lnTo>
                <a:lnTo>
                  <a:pt x="1329369" y="109228"/>
                </a:lnTo>
                <a:lnTo>
                  <a:pt x="1323323" y="109384"/>
                </a:lnTo>
                <a:lnTo>
                  <a:pt x="1325870" y="104382"/>
                </a:lnTo>
                <a:lnTo>
                  <a:pt x="1321700" y="99442"/>
                </a:lnTo>
                <a:lnTo>
                  <a:pt x="1309691" y="101182"/>
                </a:lnTo>
                <a:lnTo>
                  <a:pt x="1307367" y="106649"/>
                </a:lnTo>
                <a:lnTo>
                  <a:pt x="1304792" y="104692"/>
                </a:lnTo>
                <a:lnTo>
                  <a:pt x="1301545" y="94255"/>
                </a:lnTo>
                <a:lnTo>
                  <a:pt x="1294575" y="85589"/>
                </a:lnTo>
                <a:lnTo>
                  <a:pt x="1292839" y="89316"/>
                </a:lnTo>
                <a:lnTo>
                  <a:pt x="1281838" y="78695"/>
                </a:lnTo>
                <a:lnTo>
                  <a:pt x="1282062" y="70343"/>
                </a:lnTo>
                <a:lnTo>
                  <a:pt x="1276128" y="66462"/>
                </a:lnTo>
                <a:lnTo>
                  <a:pt x="1266358" y="66400"/>
                </a:lnTo>
                <a:lnTo>
                  <a:pt x="1260536" y="52990"/>
                </a:lnTo>
                <a:lnTo>
                  <a:pt x="1253677" y="49606"/>
                </a:lnTo>
                <a:lnTo>
                  <a:pt x="1231927" y="49265"/>
                </a:lnTo>
                <a:lnTo>
                  <a:pt x="1221710" y="47372"/>
                </a:lnTo>
                <a:lnTo>
                  <a:pt x="1221318" y="49544"/>
                </a:lnTo>
                <a:lnTo>
                  <a:pt x="1184312" y="45355"/>
                </a:lnTo>
                <a:lnTo>
                  <a:pt x="1170120" y="44547"/>
                </a:lnTo>
                <a:lnTo>
                  <a:pt x="1145878" y="44703"/>
                </a:lnTo>
                <a:lnTo>
                  <a:pt x="1132721" y="41445"/>
                </a:lnTo>
                <a:lnTo>
                  <a:pt x="1128914" y="38621"/>
                </a:lnTo>
                <a:lnTo>
                  <a:pt x="1114862" y="38838"/>
                </a:lnTo>
                <a:lnTo>
                  <a:pt x="1093868" y="36262"/>
                </a:lnTo>
                <a:lnTo>
                  <a:pt x="1090341" y="29126"/>
                </a:lnTo>
                <a:lnTo>
                  <a:pt x="1091460" y="18237"/>
                </a:lnTo>
                <a:lnTo>
                  <a:pt x="1090984" y="8497"/>
                </a:lnTo>
                <a:lnTo>
                  <a:pt x="1077492" y="9366"/>
                </a:lnTo>
                <a:lnTo>
                  <a:pt x="1065231" y="7288"/>
                </a:lnTo>
                <a:lnTo>
                  <a:pt x="1057085" y="4311"/>
                </a:lnTo>
                <a:lnTo>
                  <a:pt x="1054538" y="155"/>
                </a:lnTo>
                <a:lnTo>
                  <a:pt x="1045860" y="1923"/>
                </a:lnTo>
                <a:lnTo>
                  <a:pt x="1034747" y="0"/>
                </a:lnTo>
                <a:lnTo>
                  <a:pt x="1028925" y="6699"/>
                </a:lnTo>
                <a:lnTo>
                  <a:pt x="1021423" y="3473"/>
                </a:lnTo>
                <a:lnTo>
                  <a:pt x="1011821" y="3349"/>
                </a:lnTo>
                <a:lnTo>
                  <a:pt x="999952" y="7753"/>
                </a:lnTo>
                <a:lnTo>
                  <a:pt x="1003396" y="14297"/>
                </a:lnTo>
                <a:lnTo>
                  <a:pt x="1001296" y="21835"/>
                </a:lnTo>
                <a:lnTo>
                  <a:pt x="1004879" y="24906"/>
                </a:lnTo>
                <a:lnTo>
                  <a:pt x="1004515" y="42407"/>
                </a:lnTo>
                <a:lnTo>
                  <a:pt x="997769" y="48800"/>
                </a:lnTo>
                <a:lnTo>
                  <a:pt x="987664" y="50041"/>
                </a:lnTo>
                <a:lnTo>
                  <a:pt x="982541" y="53796"/>
                </a:lnTo>
                <a:lnTo>
                  <a:pt x="973191" y="48955"/>
                </a:lnTo>
                <a:lnTo>
                  <a:pt x="967089" y="41817"/>
                </a:lnTo>
                <a:lnTo>
                  <a:pt x="969244" y="38745"/>
                </a:lnTo>
                <a:lnTo>
                  <a:pt x="955556" y="31732"/>
                </a:lnTo>
                <a:lnTo>
                  <a:pt x="951133" y="28040"/>
                </a:lnTo>
                <a:lnTo>
                  <a:pt x="938649" y="36045"/>
                </a:lnTo>
                <a:lnTo>
                  <a:pt x="923840" y="41475"/>
                </a:lnTo>
                <a:lnTo>
                  <a:pt x="912979" y="38776"/>
                </a:lnTo>
                <a:lnTo>
                  <a:pt x="907017" y="41507"/>
                </a:lnTo>
                <a:lnTo>
                  <a:pt x="889914" y="37596"/>
                </a:lnTo>
                <a:lnTo>
                  <a:pt x="878073" y="43803"/>
                </a:lnTo>
                <a:lnTo>
                  <a:pt x="874405" y="41010"/>
                </a:lnTo>
                <a:lnTo>
                  <a:pt x="871830" y="49700"/>
                </a:lnTo>
                <a:lnTo>
                  <a:pt x="873790" y="57397"/>
                </a:lnTo>
                <a:lnTo>
                  <a:pt x="869563" y="61588"/>
                </a:lnTo>
                <a:lnTo>
                  <a:pt x="876281" y="67921"/>
                </a:lnTo>
                <a:lnTo>
                  <a:pt x="884175" y="71988"/>
                </a:lnTo>
                <a:lnTo>
                  <a:pt x="898059" y="73261"/>
                </a:lnTo>
                <a:lnTo>
                  <a:pt x="903154" y="80590"/>
                </a:lnTo>
                <a:lnTo>
                  <a:pt x="900019" y="84782"/>
                </a:lnTo>
                <a:lnTo>
                  <a:pt x="891929" y="87453"/>
                </a:lnTo>
                <a:lnTo>
                  <a:pt x="882747" y="95404"/>
                </a:lnTo>
                <a:lnTo>
                  <a:pt x="878016" y="105407"/>
                </a:lnTo>
                <a:lnTo>
                  <a:pt x="877345" y="119948"/>
                </a:lnTo>
                <a:lnTo>
                  <a:pt x="872894" y="125138"/>
                </a:lnTo>
                <a:lnTo>
                  <a:pt x="877904" y="125790"/>
                </a:lnTo>
                <a:lnTo>
                  <a:pt x="881823" y="129520"/>
                </a:lnTo>
                <a:lnTo>
                  <a:pt x="887674" y="128277"/>
                </a:lnTo>
                <a:lnTo>
                  <a:pt x="893245" y="132845"/>
                </a:lnTo>
                <a:lnTo>
                  <a:pt x="892153" y="142357"/>
                </a:lnTo>
                <a:lnTo>
                  <a:pt x="898255" y="152181"/>
                </a:lnTo>
                <a:lnTo>
                  <a:pt x="899459" y="161105"/>
                </a:lnTo>
                <a:lnTo>
                  <a:pt x="912447" y="162940"/>
                </a:lnTo>
                <a:lnTo>
                  <a:pt x="914771" y="168134"/>
                </a:lnTo>
                <a:lnTo>
                  <a:pt x="923924" y="165739"/>
                </a:lnTo>
                <a:lnTo>
                  <a:pt x="928375" y="167481"/>
                </a:lnTo>
                <a:lnTo>
                  <a:pt x="934478" y="173514"/>
                </a:lnTo>
                <a:lnTo>
                  <a:pt x="940020" y="185957"/>
                </a:lnTo>
                <a:lnTo>
                  <a:pt x="940244" y="189846"/>
                </a:lnTo>
                <a:lnTo>
                  <a:pt x="945535" y="199087"/>
                </a:lnTo>
                <a:lnTo>
                  <a:pt x="946403" y="206058"/>
                </a:lnTo>
                <a:lnTo>
                  <a:pt x="941336" y="213403"/>
                </a:lnTo>
                <a:lnTo>
                  <a:pt x="937221" y="214461"/>
                </a:lnTo>
                <a:lnTo>
                  <a:pt x="932434" y="219566"/>
                </a:lnTo>
                <a:lnTo>
                  <a:pt x="926108" y="222523"/>
                </a:lnTo>
                <a:lnTo>
                  <a:pt x="912027" y="233295"/>
                </a:lnTo>
                <a:lnTo>
                  <a:pt x="906037" y="239585"/>
                </a:lnTo>
                <a:lnTo>
                  <a:pt x="886806" y="250640"/>
                </a:lnTo>
                <a:lnTo>
                  <a:pt x="877513" y="251450"/>
                </a:lnTo>
                <a:lnTo>
                  <a:pt x="870738" y="246311"/>
                </a:lnTo>
                <a:lnTo>
                  <a:pt x="856070" y="239304"/>
                </a:lnTo>
                <a:lnTo>
                  <a:pt x="847980" y="252197"/>
                </a:lnTo>
                <a:lnTo>
                  <a:pt x="846777" y="267367"/>
                </a:lnTo>
                <a:lnTo>
                  <a:pt x="830989" y="269050"/>
                </a:lnTo>
                <a:lnTo>
                  <a:pt x="829813" y="273162"/>
                </a:lnTo>
                <a:lnTo>
                  <a:pt x="808679" y="285408"/>
                </a:lnTo>
                <a:lnTo>
                  <a:pt x="800113" y="282323"/>
                </a:lnTo>
                <a:lnTo>
                  <a:pt x="798714" y="273630"/>
                </a:lnTo>
                <a:lnTo>
                  <a:pt x="791743" y="265342"/>
                </a:lnTo>
                <a:lnTo>
                  <a:pt x="782422" y="267149"/>
                </a:lnTo>
                <a:lnTo>
                  <a:pt x="779566" y="269392"/>
                </a:lnTo>
                <a:lnTo>
                  <a:pt x="771477" y="268676"/>
                </a:lnTo>
                <a:lnTo>
                  <a:pt x="767474" y="263193"/>
                </a:lnTo>
                <a:lnTo>
                  <a:pt x="766382" y="248958"/>
                </a:lnTo>
                <a:lnTo>
                  <a:pt x="760392" y="241609"/>
                </a:lnTo>
                <a:lnTo>
                  <a:pt x="751266" y="235568"/>
                </a:lnTo>
                <a:lnTo>
                  <a:pt x="743792" y="228189"/>
                </a:lnTo>
                <a:lnTo>
                  <a:pt x="730551" y="219846"/>
                </a:lnTo>
                <a:lnTo>
                  <a:pt x="714316" y="215301"/>
                </a:lnTo>
                <a:lnTo>
                  <a:pt x="700319" y="215706"/>
                </a:lnTo>
                <a:lnTo>
                  <a:pt x="692173" y="205653"/>
                </a:lnTo>
                <a:lnTo>
                  <a:pt x="685091" y="199896"/>
                </a:lnTo>
                <a:lnTo>
                  <a:pt x="676106" y="194917"/>
                </a:lnTo>
                <a:lnTo>
                  <a:pt x="650856" y="198869"/>
                </a:lnTo>
                <a:lnTo>
                  <a:pt x="630394" y="206524"/>
                </a:lnTo>
                <a:lnTo>
                  <a:pt x="613347" y="205031"/>
                </a:lnTo>
                <a:lnTo>
                  <a:pt x="605761" y="207396"/>
                </a:lnTo>
                <a:lnTo>
                  <a:pt x="602541" y="205280"/>
                </a:lnTo>
                <a:lnTo>
                  <a:pt x="592296" y="204595"/>
                </a:lnTo>
                <a:lnTo>
                  <a:pt x="590980" y="201172"/>
                </a:lnTo>
                <a:lnTo>
                  <a:pt x="587481" y="203911"/>
                </a:lnTo>
                <a:lnTo>
                  <a:pt x="570909" y="209668"/>
                </a:lnTo>
                <a:lnTo>
                  <a:pt x="565255" y="206058"/>
                </a:lnTo>
                <a:lnTo>
                  <a:pt x="560944" y="208703"/>
                </a:lnTo>
                <a:lnTo>
                  <a:pt x="551399" y="203599"/>
                </a:lnTo>
                <a:lnTo>
                  <a:pt x="534435" y="206400"/>
                </a:lnTo>
                <a:lnTo>
                  <a:pt x="526373" y="206369"/>
                </a:lnTo>
                <a:lnTo>
                  <a:pt x="511537" y="210135"/>
                </a:lnTo>
                <a:lnTo>
                  <a:pt x="501292" y="217107"/>
                </a:lnTo>
                <a:lnTo>
                  <a:pt x="499976" y="221091"/>
                </a:lnTo>
                <a:lnTo>
                  <a:pt x="493146" y="221807"/>
                </a:lnTo>
                <a:lnTo>
                  <a:pt x="491914" y="227099"/>
                </a:lnTo>
                <a:lnTo>
                  <a:pt x="499612" y="230742"/>
                </a:lnTo>
                <a:lnTo>
                  <a:pt x="501152" y="234727"/>
                </a:lnTo>
                <a:lnTo>
                  <a:pt x="495329" y="239118"/>
                </a:lnTo>
                <a:lnTo>
                  <a:pt x="498381" y="245190"/>
                </a:lnTo>
                <a:lnTo>
                  <a:pt x="495274" y="253194"/>
                </a:lnTo>
                <a:lnTo>
                  <a:pt x="483489" y="259392"/>
                </a:lnTo>
                <a:lnTo>
                  <a:pt x="472179" y="262321"/>
                </a:lnTo>
                <a:lnTo>
                  <a:pt x="473943" y="270857"/>
                </a:lnTo>
                <a:lnTo>
                  <a:pt x="472599" y="276153"/>
                </a:lnTo>
                <a:lnTo>
                  <a:pt x="465153" y="283787"/>
                </a:lnTo>
                <a:lnTo>
                  <a:pt x="470080" y="287652"/>
                </a:lnTo>
                <a:lnTo>
                  <a:pt x="472487" y="297221"/>
                </a:lnTo>
                <a:lnTo>
                  <a:pt x="465322" y="300057"/>
                </a:lnTo>
                <a:lnTo>
                  <a:pt x="453649" y="300213"/>
                </a:lnTo>
                <a:lnTo>
                  <a:pt x="445838" y="305013"/>
                </a:lnTo>
                <a:lnTo>
                  <a:pt x="439260" y="298124"/>
                </a:lnTo>
                <a:lnTo>
                  <a:pt x="440016" y="291049"/>
                </a:lnTo>
                <a:lnTo>
                  <a:pt x="431030" y="290207"/>
                </a:lnTo>
                <a:lnTo>
                  <a:pt x="418182" y="284847"/>
                </a:lnTo>
                <a:lnTo>
                  <a:pt x="400770" y="288680"/>
                </a:lnTo>
                <a:lnTo>
                  <a:pt x="400882" y="293324"/>
                </a:lnTo>
                <a:lnTo>
                  <a:pt x="392205" y="300742"/>
                </a:lnTo>
                <a:lnTo>
                  <a:pt x="387978" y="297407"/>
                </a:lnTo>
                <a:lnTo>
                  <a:pt x="378097" y="295787"/>
                </a:lnTo>
                <a:lnTo>
                  <a:pt x="377033" y="289740"/>
                </a:lnTo>
                <a:lnTo>
                  <a:pt x="370622" y="289771"/>
                </a:lnTo>
                <a:lnTo>
                  <a:pt x="369503" y="294384"/>
                </a:lnTo>
                <a:lnTo>
                  <a:pt x="372554" y="299932"/>
                </a:lnTo>
                <a:lnTo>
                  <a:pt x="369615" y="304670"/>
                </a:lnTo>
                <a:lnTo>
                  <a:pt x="362925" y="301678"/>
                </a:lnTo>
                <a:lnTo>
                  <a:pt x="360097" y="305575"/>
                </a:lnTo>
                <a:lnTo>
                  <a:pt x="364044" y="306136"/>
                </a:lnTo>
                <a:lnTo>
                  <a:pt x="364240" y="311435"/>
                </a:lnTo>
                <a:lnTo>
                  <a:pt x="360965" y="323315"/>
                </a:lnTo>
                <a:lnTo>
                  <a:pt x="356374" y="331953"/>
                </a:lnTo>
                <a:lnTo>
                  <a:pt x="351895" y="332203"/>
                </a:lnTo>
                <a:lnTo>
                  <a:pt x="345317" y="328024"/>
                </a:lnTo>
                <a:lnTo>
                  <a:pt x="342658" y="331330"/>
                </a:lnTo>
                <a:lnTo>
                  <a:pt x="341006" y="345085"/>
                </a:lnTo>
                <a:lnTo>
                  <a:pt x="344393" y="353758"/>
                </a:lnTo>
                <a:lnTo>
                  <a:pt x="340978" y="355131"/>
                </a:lnTo>
                <a:lnTo>
                  <a:pt x="335380" y="350763"/>
                </a:lnTo>
                <a:lnTo>
                  <a:pt x="334820" y="346115"/>
                </a:lnTo>
                <a:lnTo>
                  <a:pt x="326870" y="345959"/>
                </a:lnTo>
                <a:lnTo>
                  <a:pt x="327038" y="359718"/>
                </a:lnTo>
                <a:lnTo>
                  <a:pt x="331797" y="366739"/>
                </a:lnTo>
                <a:lnTo>
                  <a:pt x="328857" y="369142"/>
                </a:lnTo>
                <a:lnTo>
                  <a:pt x="320375" y="363930"/>
                </a:lnTo>
                <a:lnTo>
                  <a:pt x="316121" y="368237"/>
                </a:lnTo>
                <a:lnTo>
                  <a:pt x="317576" y="371639"/>
                </a:lnTo>
                <a:lnTo>
                  <a:pt x="313629" y="380908"/>
                </a:lnTo>
                <a:lnTo>
                  <a:pt x="319760" y="388994"/>
                </a:lnTo>
                <a:lnTo>
                  <a:pt x="312622" y="393989"/>
                </a:lnTo>
                <a:lnTo>
                  <a:pt x="313461" y="400795"/>
                </a:lnTo>
                <a:lnTo>
                  <a:pt x="308423" y="397735"/>
                </a:lnTo>
                <a:lnTo>
                  <a:pt x="297142" y="406260"/>
                </a:lnTo>
                <a:lnTo>
                  <a:pt x="294930" y="414161"/>
                </a:lnTo>
                <a:lnTo>
                  <a:pt x="303468" y="424468"/>
                </a:lnTo>
                <a:lnTo>
                  <a:pt x="301816" y="430654"/>
                </a:lnTo>
                <a:lnTo>
                  <a:pt x="306631" y="436840"/>
                </a:lnTo>
                <a:lnTo>
                  <a:pt x="299129" y="434340"/>
                </a:lnTo>
                <a:lnTo>
                  <a:pt x="295043" y="430654"/>
                </a:lnTo>
                <a:lnTo>
                  <a:pt x="284097" y="435934"/>
                </a:lnTo>
                <a:lnTo>
                  <a:pt x="282334" y="438465"/>
                </a:lnTo>
                <a:lnTo>
                  <a:pt x="280374" y="457839"/>
                </a:lnTo>
                <a:lnTo>
                  <a:pt x="282418" y="465248"/>
                </a:lnTo>
                <a:lnTo>
                  <a:pt x="282418" y="474970"/>
                </a:lnTo>
                <a:lnTo>
                  <a:pt x="286589" y="475657"/>
                </a:lnTo>
                <a:lnTo>
                  <a:pt x="286532" y="487602"/>
                </a:lnTo>
                <a:lnTo>
                  <a:pt x="273572" y="501487"/>
                </a:lnTo>
                <a:lnTo>
                  <a:pt x="267553" y="506461"/>
                </a:lnTo>
                <a:lnTo>
                  <a:pt x="252717" y="512280"/>
                </a:lnTo>
                <a:lnTo>
                  <a:pt x="240065" y="520539"/>
                </a:lnTo>
                <a:lnTo>
                  <a:pt x="238273" y="523543"/>
                </a:lnTo>
                <a:lnTo>
                  <a:pt x="247595" y="536467"/>
                </a:lnTo>
                <a:lnTo>
                  <a:pt x="245019" y="546358"/>
                </a:lnTo>
                <a:lnTo>
                  <a:pt x="246475" y="552555"/>
                </a:lnTo>
                <a:lnTo>
                  <a:pt x="240121" y="559224"/>
                </a:lnTo>
                <a:lnTo>
                  <a:pt x="241436" y="569087"/>
                </a:lnTo>
                <a:lnTo>
                  <a:pt x="248155" y="574849"/>
                </a:lnTo>
                <a:lnTo>
                  <a:pt x="246615" y="581771"/>
                </a:lnTo>
                <a:lnTo>
                  <a:pt x="237294" y="581144"/>
                </a:lnTo>
                <a:lnTo>
                  <a:pt x="231863" y="585842"/>
                </a:lnTo>
                <a:lnTo>
                  <a:pt x="225341" y="583336"/>
                </a:lnTo>
                <a:lnTo>
                  <a:pt x="221953" y="586907"/>
                </a:lnTo>
                <a:lnTo>
                  <a:pt x="226320" y="596430"/>
                </a:lnTo>
                <a:lnTo>
                  <a:pt x="226600" y="601067"/>
                </a:lnTo>
                <a:lnTo>
                  <a:pt x="237378" y="602038"/>
                </a:lnTo>
                <a:lnTo>
                  <a:pt x="242556" y="606456"/>
                </a:lnTo>
                <a:lnTo>
                  <a:pt x="253613" y="611407"/>
                </a:lnTo>
                <a:lnTo>
                  <a:pt x="260443" y="611595"/>
                </a:lnTo>
                <a:lnTo>
                  <a:pt x="266098" y="614102"/>
                </a:lnTo>
                <a:lnTo>
                  <a:pt x="269877" y="627892"/>
                </a:lnTo>
                <a:lnTo>
                  <a:pt x="266042" y="632186"/>
                </a:lnTo>
                <a:lnTo>
                  <a:pt x="262319" y="640494"/>
                </a:lnTo>
                <a:lnTo>
                  <a:pt x="256917" y="644131"/>
                </a:lnTo>
                <a:lnTo>
                  <a:pt x="255965" y="659715"/>
                </a:lnTo>
                <a:lnTo>
                  <a:pt x="252074" y="668434"/>
                </a:lnTo>
                <a:lnTo>
                  <a:pt x="245691" y="669406"/>
                </a:lnTo>
                <a:lnTo>
                  <a:pt x="240261" y="679790"/>
                </a:lnTo>
                <a:lnTo>
                  <a:pt x="237014" y="695352"/>
                </a:lnTo>
                <a:lnTo>
                  <a:pt x="237770" y="706022"/>
                </a:lnTo>
                <a:lnTo>
                  <a:pt x="229343" y="714716"/>
                </a:lnTo>
                <a:lnTo>
                  <a:pt x="226796" y="721120"/>
                </a:lnTo>
                <a:lnTo>
                  <a:pt x="226097" y="731481"/>
                </a:lnTo>
                <a:lnTo>
                  <a:pt x="230491" y="738861"/>
                </a:lnTo>
                <a:lnTo>
                  <a:pt x="229008" y="751015"/>
                </a:lnTo>
                <a:lnTo>
                  <a:pt x="232115" y="760941"/>
                </a:lnTo>
                <a:lnTo>
                  <a:pt x="232423" y="767506"/>
                </a:lnTo>
                <a:lnTo>
                  <a:pt x="230099" y="771779"/>
                </a:lnTo>
                <a:lnTo>
                  <a:pt x="229792" y="782086"/>
                </a:lnTo>
                <a:lnTo>
                  <a:pt x="240037" y="782997"/>
                </a:lnTo>
                <a:lnTo>
                  <a:pt x="237433" y="788403"/>
                </a:lnTo>
                <a:lnTo>
                  <a:pt x="249414" y="793620"/>
                </a:lnTo>
                <a:lnTo>
                  <a:pt x="250198" y="797109"/>
                </a:lnTo>
                <a:lnTo>
                  <a:pt x="256049" y="797297"/>
                </a:lnTo>
                <a:lnTo>
                  <a:pt x="259828" y="800378"/>
                </a:lnTo>
                <a:lnTo>
                  <a:pt x="259407" y="805125"/>
                </a:lnTo>
                <a:lnTo>
                  <a:pt x="253809" y="810595"/>
                </a:lnTo>
                <a:lnTo>
                  <a:pt x="257113" y="815342"/>
                </a:lnTo>
                <a:lnTo>
                  <a:pt x="252130" y="818393"/>
                </a:lnTo>
                <a:lnTo>
                  <a:pt x="245244" y="827009"/>
                </a:lnTo>
                <a:lnTo>
                  <a:pt x="241941" y="826726"/>
                </a:lnTo>
                <a:lnTo>
                  <a:pt x="235754" y="831318"/>
                </a:lnTo>
                <a:lnTo>
                  <a:pt x="242528" y="837891"/>
                </a:lnTo>
                <a:lnTo>
                  <a:pt x="244936" y="842767"/>
                </a:lnTo>
                <a:lnTo>
                  <a:pt x="229484" y="852047"/>
                </a:lnTo>
                <a:lnTo>
                  <a:pt x="221338" y="855004"/>
                </a:lnTo>
                <a:lnTo>
                  <a:pt x="210169" y="862368"/>
                </a:lnTo>
                <a:lnTo>
                  <a:pt x="205158" y="863374"/>
                </a:lnTo>
                <a:lnTo>
                  <a:pt x="199168" y="871776"/>
                </a:lnTo>
                <a:lnTo>
                  <a:pt x="201687" y="878197"/>
                </a:lnTo>
                <a:lnTo>
                  <a:pt x="209413" y="885280"/>
                </a:lnTo>
                <a:lnTo>
                  <a:pt x="226824" y="873004"/>
                </a:lnTo>
                <a:lnTo>
                  <a:pt x="233934" y="879362"/>
                </a:lnTo>
                <a:lnTo>
                  <a:pt x="238805" y="881124"/>
                </a:lnTo>
                <a:lnTo>
                  <a:pt x="248602" y="877222"/>
                </a:lnTo>
                <a:lnTo>
                  <a:pt x="253193" y="868818"/>
                </a:lnTo>
                <a:lnTo>
                  <a:pt x="259912" y="869039"/>
                </a:lnTo>
                <a:lnTo>
                  <a:pt x="263243" y="872406"/>
                </a:lnTo>
                <a:lnTo>
                  <a:pt x="264474" y="879960"/>
                </a:lnTo>
                <a:lnTo>
                  <a:pt x="262123" y="882761"/>
                </a:lnTo>
                <a:lnTo>
                  <a:pt x="270185" y="896078"/>
                </a:lnTo>
                <a:lnTo>
                  <a:pt x="262263" y="896518"/>
                </a:lnTo>
                <a:lnTo>
                  <a:pt x="257336" y="903320"/>
                </a:lnTo>
                <a:lnTo>
                  <a:pt x="254173" y="915475"/>
                </a:lnTo>
                <a:lnTo>
                  <a:pt x="246615" y="919789"/>
                </a:lnTo>
                <a:lnTo>
                  <a:pt x="246895" y="927948"/>
                </a:lnTo>
                <a:lnTo>
                  <a:pt x="249778" y="930499"/>
                </a:lnTo>
                <a:lnTo>
                  <a:pt x="245495" y="934217"/>
                </a:lnTo>
                <a:lnTo>
                  <a:pt x="246531" y="949214"/>
                </a:lnTo>
                <a:lnTo>
                  <a:pt x="242612" y="952870"/>
                </a:lnTo>
                <a:lnTo>
                  <a:pt x="239785" y="962766"/>
                </a:lnTo>
                <a:lnTo>
                  <a:pt x="241745" y="966864"/>
                </a:lnTo>
                <a:lnTo>
                  <a:pt x="239449" y="970551"/>
                </a:lnTo>
                <a:lnTo>
                  <a:pt x="238497" y="983477"/>
                </a:lnTo>
                <a:lnTo>
                  <a:pt x="241604" y="997730"/>
                </a:lnTo>
                <a:lnTo>
                  <a:pt x="241772" y="1004637"/>
                </a:lnTo>
                <a:lnTo>
                  <a:pt x="247847" y="1013689"/>
                </a:lnTo>
                <a:lnTo>
                  <a:pt x="253893" y="1015172"/>
                </a:lnTo>
                <a:lnTo>
                  <a:pt x="253585" y="1020882"/>
                </a:lnTo>
                <a:lnTo>
                  <a:pt x="243760" y="1036154"/>
                </a:lnTo>
                <a:lnTo>
                  <a:pt x="247091" y="1050892"/>
                </a:lnTo>
                <a:lnTo>
                  <a:pt x="258596" y="1062414"/>
                </a:lnTo>
                <a:lnTo>
                  <a:pt x="257252" y="1070654"/>
                </a:lnTo>
                <a:lnTo>
                  <a:pt x="263103" y="1073180"/>
                </a:lnTo>
                <a:lnTo>
                  <a:pt x="267469" y="1071917"/>
                </a:lnTo>
                <a:lnTo>
                  <a:pt x="280794" y="1061877"/>
                </a:lnTo>
                <a:lnTo>
                  <a:pt x="292131" y="1068097"/>
                </a:lnTo>
                <a:lnTo>
                  <a:pt x="286532" y="1076464"/>
                </a:lnTo>
                <a:lnTo>
                  <a:pt x="290284" y="1078011"/>
                </a:lnTo>
                <a:lnTo>
                  <a:pt x="293559" y="1073180"/>
                </a:lnTo>
                <a:lnTo>
                  <a:pt x="299185" y="1071601"/>
                </a:lnTo>
                <a:lnTo>
                  <a:pt x="310830" y="1076022"/>
                </a:lnTo>
                <a:lnTo>
                  <a:pt x="304868" y="1076717"/>
                </a:lnTo>
                <a:lnTo>
                  <a:pt x="294455" y="1084169"/>
                </a:lnTo>
                <a:lnTo>
                  <a:pt x="297114" y="1088149"/>
                </a:lnTo>
                <a:lnTo>
                  <a:pt x="294259" y="1093549"/>
                </a:lnTo>
                <a:lnTo>
                  <a:pt x="288884" y="1096771"/>
                </a:lnTo>
                <a:lnTo>
                  <a:pt x="290311" y="1104353"/>
                </a:lnTo>
                <a:lnTo>
                  <a:pt x="283257" y="1112314"/>
                </a:lnTo>
                <a:lnTo>
                  <a:pt x="280542" y="1121762"/>
                </a:lnTo>
                <a:lnTo>
                  <a:pt x="281970" y="1131495"/>
                </a:lnTo>
                <a:lnTo>
                  <a:pt x="281242" y="1138133"/>
                </a:lnTo>
                <a:lnTo>
                  <a:pt x="278163" y="1140409"/>
                </a:lnTo>
                <a:lnTo>
                  <a:pt x="279366" y="1149924"/>
                </a:lnTo>
                <a:lnTo>
                  <a:pt x="274216" y="1158587"/>
                </a:lnTo>
                <a:lnTo>
                  <a:pt x="272844" y="1165322"/>
                </a:lnTo>
                <a:lnTo>
                  <a:pt x="267189" y="1171868"/>
                </a:lnTo>
                <a:lnTo>
                  <a:pt x="266042" y="1183697"/>
                </a:lnTo>
                <a:lnTo>
                  <a:pt x="262375" y="1187809"/>
                </a:lnTo>
                <a:lnTo>
                  <a:pt x="259184" y="1213248"/>
                </a:lnTo>
                <a:lnTo>
                  <a:pt x="262851" y="1214704"/>
                </a:lnTo>
                <a:lnTo>
                  <a:pt x="265734" y="1210083"/>
                </a:lnTo>
                <a:lnTo>
                  <a:pt x="272760" y="1207299"/>
                </a:lnTo>
                <a:lnTo>
                  <a:pt x="277519" y="1196035"/>
                </a:lnTo>
                <a:lnTo>
                  <a:pt x="283901" y="1197110"/>
                </a:lnTo>
                <a:lnTo>
                  <a:pt x="295938" y="1205400"/>
                </a:lnTo>
                <a:lnTo>
                  <a:pt x="300333" y="1212932"/>
                </a:lnTo>
                <a:lnTo>
                  <a:pt x="293027" y="1226984"/>
                </a:lnTo>
                <a:lnTo>
                  <a:pt x="282698" y="1228503"/>
                </a:lnTo>
                <a:lnTo>
                  <a:pt x="270884" y="1236861"/>
                </a:lnTo>
                <a:lnTo>
                  <a:pt x="270157" y="1248924"/>
                </a:lnTo>
                <a:lnTo>
                  <a:pt x="263494" y="1250634"/>
                </a:lnTo>
                <a:lnTo>
                  <a:pt x="260751" y="1256239"/>
                </a:lnTo>
                <a:lnTo>
                  <a:pt x="266910" y="1270745"/>
                </a:lnTo>
                <a:lnTo>
                  <a:pt x="267442" y="1279551"/>
                </a:lnTo>
                <a:lnTo>
                  <a:pt x="265930" y="1285539"/>
                </a:lnTo>
                <a:lnTo>
                  <a:pt x="270381" y="1292605"/>
                </a:lnTo>
                <a:lnTo>
                  <a:pt x="268925" y="1298435"/>
                </a:lnTo>
                <a:lnTo>
                  <a:pt x="271053" y="1308609"/>
                </a:lnTo>
                <a:lnTo>
                  <a:pt x="279058" y="1307721"/>
                </a:lnTo>
                <a:lnTo>
                  <a:pt x="273572" y="1314028"/>
                </a:lnTo>
                <a:lnTo>
                  <a:pt x="283145" y="1324395"/>
                </a:lnTo>
                <a:lnTo>
                  <a:pt x="280430" y="1335587"/>
                </a:lnTo>
                <a:lnTo>
                  <a:pt x="281662" y="1347573"/>
                </a:lnTo>
                <a:lnTo>
                  <a:pt x="275811" y="1352870"/>
                </a:lnTo>
                <a:lnTo>
                  <a:pt x="280850" y="1353663"/>
                </a:lnTo>
                <a:lnTo>
                  <a:pt x="276735" y="1357977"/>
                </a:lnTo>
                <a:lnTo>
                  <a:pt x="279366" y="1361974"/>
                </a:lnTo>
                <a:lnTo>
                  <a:pt x="285357" y="1364765"/>
                </a:lnTo>
                <a:lnTo>
                  <a:pt x="292747" y="1371300"/>
                </a:lnTo>
                <a:lnTo>
                  <a:pt x="292075" y="1379867"/>
                </a:lnTo>
                <a:lnTo>
                  <a:pt x="299745" y="1383929"/>
                </a:lnTo>
                <a:lnTo>
                  <a:pt x="293559" y="1393100"/>
                </a:lnTo>
                <a:lnTo>
                  <a:pt x="307107" y="1390688"/>
                </a:lnTo>
                <a:lnTo>
                  <a:pt x="311166" y="1394211"/>
                </a:lnTo>
                <a:lnTo>
                  <a:pt x="317464" y="1391260"/>
                </a:lnTo>
                <a:lnTo>
                  <a:pt x="320432" y="1393576"/>
                </a:lnTo>
                <a:lnTo>
                  <a:pt x="320348" y="1397702"/>
                </a:lnTo>
                <a:lnTo>
                  <a:pt x="326338" y="1403892"/>
                </a:lnTo>
                <a:lnTo>
                  <a:pt x="340110" y="1409701"/>
                </a:lnTo>
                <a:lnTo>
                  <a:pt x="347053" y="1417384"/>
                </a:lnTo>
                <a:lnTo>
                  <a:pt x="340782" y="1420591"/>
                </a:lnTo>
                <a:lnTo>
                  <a:pt x="339746" y="1423670"/>
                </a:lnTo>
                <a:lnTo>
                  <a:pt x="344001" y="1434118"/>
                </a:lnTo>
                <a:lnTo>
                  <a:pt x="346857" y="1447236"/>
                </a:lnTo>
                <a:lnTo>
                  <a:pt x="346409" y="1451778"/>
                </a:lnTo>
                <a:lnTo>
                  <a:pt x="337227" y="1472049"/>
                </a:lnTo>
                <a:lnTo>
                  <a:pt x="342714" y="1483839"/>
                </a:lnTo>
                <a:lnTo>
                  <a:pt x="341286" y="1487017"/>
                </a:lnTo>
                <a:lnTo>
                  <a:pt x="334540" y="1485714"/>
                </a:lnTo>
                <a:lnTo>
                  <a:pt x="328214" y="1493820"/>
                </a:lnTo>
                <a:lnTo>
                  <a:pt x="313545" y="1492611"/>
                </a:lnTo>
                <a:lnTo>
                  <a:pt x="300333" y="1501099"/>
                </a:lnTo>
                <a:lnTo>
                  <a:pt x="273096" y="1525202"/>
                </a:lnTo>
                <a:lnTo>
                  <a:pt x="266154" y="1529877"/>
                </a:lnTo>
                <a:lnTo>
                  <a:pt x="261367" y="1535984"/>
                </a:lnTo>
                <a:lnTo>
                  <a:pt x="263382" y="1559877"/>
                </a:lnTo>
                <a:lnTo>
                  <a:pt x="259771" y="1565955"/>
                </a:lnTo>
                <a:lnTo>
                  <a:pt x="252913" y="1565541"/>
                </a:lnTo>
                <a:lnTo>
                  <a:pt x="231975" y="1569297"/>
                </a:lnTo>
                <a:lnTo>
                  <a:pt x="230799" y="1562645"/>
                </a:lnTo>
                <a:lnTo>
                  <a:pt x="219882" y="1557268"/>
                </a:lnTo>
                <a:lnTo>
                  <a:pt x="215683" y="1550554"/>
                </a:lnTo>
                <a:lnTo>
                  <a:pt x="209749" y="1550809"/>
                </a:lnTo>
                <a:lnTo>
                  <a:pt x="203310" y="1558636"/>
                </a:lnTo>
                <a:lnTo>
                  <a:pt x="191778" y="1569487"/>
                </a:lnTo>
                <a:lnTo>
                  <a:pt x="186263" y="1570251"/>
                </a:lnTo>
                <a:lnTo>
                  <a:pt x="187914" y="1555295"/>
                </a:lnTo>
                <a:lnTo>
                  <a:pt x="185171" y="1551541"/>
                </a:lnTo>
                <a:lnTo>
                  <a:pt x="178173" y="1552526"/>
                </a:lnTo>
                <a:lnTo>
                  <a:pt x="169439" y="1563250"/>
                </a:lnTo>
                <a:lnTo>
                  <a:pt x="169411" y="1569137"/>
                </a:lnTo>
                <a:lnTo>
                  <a:pt x="164933" y="1565382"/>
                </a:lnTo>
                <a:lnTo>
                  <a:pt x="163617" y="1571874"/>
                </a:lnTo>
                <a:lnTo>
                  <a:pt x="170055" y="1571047"/>
                </a:lnTo>
                <a:lnTo>
                  <a:pt x="172462" y="1565001"/>
                </a:lnTo>
                <a:lnTo>
                  <a:pt x="177278" y="1562231"/>
                </a:lnTo>
                <a:lnTo>
                  <a:pt x="179097" y="1569265"/>
                </a:lnTo>
                <a:lnTo>
                  <a:pt x="171651" y="1576871"/>
                </a:lnTo>
                <a:lnTo>
                  <a:pt x="165632" y="1579768"/>
                </a:lnTo>
                <a:lnTo>
                  <a:pt x="170167" y="1586835"/>
                </a:lnTo>
                <a:lnTo>
                  <a:pt x="164569" y="1598838"/>
                </a:lnTo>
                <a:lnTo>
                  <a:pt x="166948" y="1601703"/>
                </a:lnTo>
                <a:lnTo>
                  <a:pt x="164709" y="1607403"/>
                </a:lnTo>
                <a:lnTo>
                  <a:pt x="159810" y="1605620"/>
                </a:lnTo>
                <a:lnTo>
                  <a:pt x="158046" y="1608900"/>
                </a:lnTo>
                <a:lnTo>
                  <a:pt x="159418" y="1616256"/>
                </a:lnTo>
                <a:lnTo>
                  <a:pt x="150517" y="1619791"/>
                </a:lnTo>
                <a:lnTo>
                  <a:pt x="144386" y="1619282"/>
                </a:lnTo>
                <a:lnTo>
                  <a:pt x="143266" y="1624123"/>
                </a:lnTo>
                <a:lnTo>
                  <a:pt x="136800" y="1622212"/>
                </a:lnTo>
                <a:lnTo>
                  <a:pt x="132993" y="1616511"/>
                </a:lnTo>
                <a:lnTo>
                  <a:pt x="129046" y="1619759"/>
                </a:lnTo>
                <a:lnTo>
                  <a:pt x="134029" y="1634253"/>
                </a:lnTo>
                <a:lnTo>
                  <a:pt x="133917" y="1640753"/>
                </a:lnTo>
                <a:lnTo>
                  <a:pt x="129662" y="1644608"/>
                </a:lnTo>
                <a:lnTo>
                  <a:pt x="127506" y="1651331"/>
                </a:lnTo>
                <a:lnTo>
                  <a:pt x="118549" y="1648081"/>
                </a:lnTo>
                <a:lnTo>
                  <a:pt x="111747" y="1654869"/>
                </a:lnTo>
                <a:lnTo>
                  <a:pt x="106092" y="1656589"/>
                </a:lnTo>
                <a:lnTo>
                  <a:pt x="99766" y="1654837"/>
                </a:lnTo>
                <a:lnTo>
                  <a:pt x="98478" y="1663123"/>
                </a:lnTo>
                <a:lnTo>
                  <a:pt x="90220" y="1669338"/>
                </a:lnTo>
                <a:lnTo>
                  <a:pt x="87617" y="1675140"/>
                </a:lnTo>
                <a:lnTo>
                  <a:pt x="81487" y="1674821"/>
                </a:lnTo>
                <a:lnTo>
                  <a:pt x="79247" y="1679252"/>
                </a:lnTo>
                <a:lnTo>
                  <a:pt x="62452" y="1687254"/>
                </a:lnTo>
                <a:lnTo>
                  <a:pt x="59597" y="1693217"/>
                </a:lnTo>
                <a:lnTo>
                  <a:pt x="68330" y="1695959"/>
                </a:lnTo>
                <a:lnTo>
                  <a:pt x="64971" y="1699499"/>
                </a:lnTo>
                <a:lnTo>
                  <a:pt x="70402" y="1707280"/>
                </a:lnTo>
                <a:lnTo>
                  <a:pt x="68470" y="1710119"/>
                </a:lnTo>
                <a:lnTo>
                  <a:pt x="68862" y="1718380"/>
                </a:lnTo>
                <a:lnTo>
                  <a:pt x="60268" y="1726132"/>
                </a:lnTo>
                <a:lnTo>
                  <a:pt x="57665" y="1733439"/>
                </a:lnTo>
                <a:lnTo>
                  <a:pt x="48819" y="1741224"/>
                </a:lnTo>
                <a:lnTo>
                  <a:pt x="47364" y="1748756"/>
                </a:lnTo>
                <a:lnTo>
                  <a:pt x="44284" y="1750033"/>
                </a:lnTo>
                <a:lnTo>
                  <a:pt x="39050" y="1744064"/>
                </a:lnTo>
                <a:lnTo>
                  <a:pt x="34655" y="1745054"/>
                </a:lnTo>
                <a:lnTo>
                  <a:pt x="32919" y="1754788"/>
                </a:lnTo>
                <a:lnTo>
                  <a:pt x="28021" y="1754756"/>
                </a:lnTo>
                <a:lnTo>
                  <a:pt x="16460" y="1760023"/>
                </a:lnTo>
                <a:lnTo>
                  <a:pt x="7810" y="1754500"/>
                </a:lnTo>
                <a:lnTo>
                  <a:pt x="0" y="1763374"/>
                </a:lnTo>
                <a:lnTo>
                  <a:pt x="5935" y="1765928"/>
                </a:lnTo>
                <a:lnTo>
                  <a:pt x="20071" y="1778123"/>
                </a:lnTo>
                <a:lnTo>
                  <a:pt x="24941" y="1775090"/>
                </a:lnTo>
                <a:lnTo>
                  <a:pt x="27349" y="1777996"/>
                </a:lnTo>
                <a:lnTo>
                  <a:pt x="26481" y="1783839"/>
                </a:lnTo>
                <a:lnTo>
                  <a:pt x="31996" y="1793100"/>
                </a:lnTo>
                <a:lnTo>
                  <a:pt x="39050" y="1793642"/>
                </a:lnTo>
                <a:lnTo>
                  <a:pt x="43725" y="1802681"/>
                </a:lnTo>
                <a:lnTo>
                  <a:pt x="44117" y="1807952"/>
                </a:lnTo>
                <a:lnTo>
                  <a:pt x="41289" y="1811721"/>
                </a:lnTo>
                <a:lnTo>
                  <a:pt x="47028" y="1810251"/>
                </a:lnTo>
                <a:lnTo>
                  <a:pt x="55481" y="1801818"/>
                </a:lnTo>
                <a:lnTo>
                  <a:pt x="64607" y="1800573"/>
                </a:lnTo>
                <a:lnTo>
                  <a:pt x="62788" y="1796612"/>
                </a:lnTo>
                <a:lnTo>
                  <a:pt x="65895" y="1794377"/>
                </a:lnTo>
                <a:lnTo>
                  <a:pt x="66091" y="1805971"/>
                </a:lnTo>
                <a:lnTo>
                  <a:pt x="73985" y="1804789"/>
                </a:lnTo>
                <a:lnTo>
                  <a:pt x="81738" y="1800765"/>
                </a:lnTo>
                <a:lnTo>
                  <a:pt x="81234" y="1790225"/>
                </a:lnTo>
                <a:lnTo>
                  <a:pt x="77232" y="1789970"/>
                </a:lnTo>
                <a:lnTo>
                  <a:pt x="75832" y="1785723"/>
                </a:lnTo>
                <a:lnTo>
                  <a:pt x="88037" y="1780071"/>
                </a:lnTo>
                <a:lnTo>
                  <a:pt x="101026" y="1768705"/>
                </a:lnTo>
                <a:lnTo>
                  <a:pt x="110207" y="1765130"/>
                </a:lnTo>
                <a:lnTo>
                  <a:pt x="114574" y="1761363"/>
                </a:lnTo>
                <a:lnTo>
                  <a:pt x="115973" y="1756096"/>
                </a:lnTo>
                <a:lnTo>
                  <a:pt x="122972" y="1751469"/>
                </a:lnTo>
                <a:lnTo>
                  <a:pt x="124679" y="1754788"/>
                </a:lnTo>
                <a:lnTo>
                  <a:pt x="133833" y="1754660"/>
                </a:lnTo>
                <a:lnTo>
                  <a:pt x="138031" y="1747638"/>
                </a:lnTo>
                <a:lnTo>
                  <a:pt x="139459" y="1751660"/>
                </a:lnTo>
                <a:lnTo>
                  <a:pt x="147465" y="1744128"/>
                </a:lnTo>
                <a:lnTo>
                  <a:pt x="156059" y="1744352"/>
                </a:lnTo>
                <a:lnTo>
                  <a:pt x="163309" y="1740267"/>
                </a:lnTo>
                <a:lnTo>
                  <a:pt x="169243" y="1740139"/>
                </a:lnTo>
                <a:lnTo>
                  <a:pt x="174870" y="1743394"/>
                </a:lnTo>
                <a:lnTo>
                  <a:pt x="173387" y="1747830"/>
                </a:lnTo>
                <a:lnTo>
                  <a:pt x="167200" y="1750639"/>
                </a:lnTo>
                <a:lnTo>
                  <a:pt x="162189" y="1758012"/>
                </a:lnTo>
                <a:lnTo>
                  <a:pt x="158074" y="1771674"/>
                </a:lnTo>
                <a:lnTo>
                  <a:pt x="173134" y="1773941"/>
                </a:lnTo>
                <a:lnTo>
                  <a:pt x="178509" y="1768992"/>
                </a:lnTo>
                <a:lnTo>
                  <a:pt x="185283" y="1769950"/>
                </a:lnTo>
                <a:lnTo>
                  <a:pt x="190014" y="1773494"/>
                </a:lnTo>
                <a:lnTo>
                  <a:pt x="196004" y="1761076"/>
                </a:lnTo>
                <a:lnTo>
                  <a:pt x="201239" y="1763948"/>
                </a:lnTo>
                <a:lnTo>
                  <a:pt x="206585" y="1758745"/>
                </a:lnTo>
                <a:lnTo>
                  <a:pt x="218007" y="1744160"/>
                </a:lnTo>
                <a:lnTo>
                  <a:pt x="228588" y="1725207"/>
                </a:lnTo>
                <a:lnTo>
                  <a:pt x="233291" y="1722719"/>
                </a:lnTo>
                <a:lnTo>
                  <a:pt x="238050" y="1724346"/>
                </a:lnTo>
                <a:lnTo>
                  <a:pt x="241549" y="1735193"/>
                </a:lnTo>
                <a:lnTo>
                  <a:pt x="249890" y="1737969"/>
                </a:lnTo>
                <a:lnTo>
                  <a:pt x="259296" y="1733247"/>
                </a:lnTo>
                <a:lnTo>
                  <a:pt x="277771" y="1731046"/>
                </a:lnTo>
                <a:lnTo>
                  <a:pt x="277071" y="1725430"/>
                </a:lnTo>
                <a:lnTo>
                  <a:pt x="289892" y="1723038"/>
                </a:lnTo>
                <a:lnTo>
                  <a:pt x="297701" y="1725973"/>
                </a:lnTo>
                <a:lnTo>
                  <a:pt x="299185" y="1722273"/>
                </a:lnTo>
                <a:lnTo>
                  <a:pt x="303104" y="1728238"/>
                </a:lnTo>
                <a:lnTo>
                  <a:pt x="307527" y="1728270"/>
                </a:lnTo>
                <a:lnTo>
                  <a:pt x="307331" y="1721188"/>
                </a:lnTo>
                <a:lnTo>
                  <a:pt x="311446" y="1719146"/>
                </a:lnTo>
                <a:lnTo>
                  <a:pt x="311138" y="1723325"/>
                </a:lnTo>
                <a:lnTo>
                  <a:pt x="318500" y="1722304"/>
                </a:lnTo>
                <a:lnTo>
                  <a:pt x="325302" y="1738607"/>
                </a:lnTo>
                <a:lnTo>
                  <a:pt x="331936" y="1743139"/>
                </a:lnTo>
                <a:lnTo>
                  <a:pt x="335743" y="1741767"/>
                </a:lnTo>
                <a:lnTo>
                  <a:pt x="340474" y="1734364"/>
                </a:lnTo>
                <a:lnTo>
                  <a:pt x="348200" y="1733439"/>
                </a:lnTo>
                <a:lnTo>
                  <a:pt x="346493" y="1744734"/>
                </a:lnTo>
                <a:lnTo>
                  <a:pt x="341510" y="1748883"/>
                </a:lnTo>
                <a:lnTo>
                  <a:pt x="343470" y="1752968"/>
                </a:lnTo>
                <a:lnTo>
                  <a:pt x="341566" y="1757373"/>
                </a:lnTo>
                <a:lnTo>
                  <a:pt x="342770" y="1764523"/>
                </a:lnTo>
                <a:lnTo>
                  <a:pt x="353183" y="1764619"/>
                </a:lnTo>
                <a:lnTo>
                  <a:pt x="352791" y="1770046"/>
                </a:lnTo>
                <a:lnTo>
                  <a:pt x="338935" y="1771387"/>
                </a:lnTo>
                <a:lnTo>
                  <a:pt x="345933" y="1774100"/>
                </a:lnTo>
                <a:lnTo>
                  <a:pt x="355562" y="1780359"/>
                </a:lnTo>
                <a:lnTo>
                  <a:pt x="360209" y="1775441"/>
                </a:lnTo>
                <a:lnTo>
                  <a:pt x="356038" y="1773111"/>
                </a:lnTo>
                <a:lnTo>
                  <a:pt x="356962" y="1766088"/>
                </a:lnTo>
                <a:lnTo>
                  <a:pt x="361413" y="1765641"/>
                </a:lnTo>
                <a:lnTo>
                  <a:pt x="364772" y="1769503"/>
                </a:lnTo>
                <a:lnTo>
                  <a:pt x="371658" y="1769567"/>
                </a:lnTo>
                <a:lnTo>
                  <a:pt x="367543" y="1772249"/>
                </a:lnTo>
                <a:lnTo>
                  <a:pt x="371826" y="1776846"/>
                </a:lnTo>
                <a:lnTo>
                  <a:pt x="371350" y="1786585"/>
                </a:lnTo>
                <a:lnTo>
                  <a:pt x="374989" y="1790034"/>
                </a:lnTo>
                <a:lnTo>
                  <a:pt x="375381" y="1796261"/>
                </a:lnTo>
                <a:lnTo>
                  <a:pt x="383331" y="1804182"/>
                </a:lnTo>
                <a:lnTo>
                  <a:pt x="383863" y="1813701"/>
                </a:lnTo>
                <a:lnTo>
                  <a:pt x="378600" y="1815587"/>
                </a:lnTo>
                <a:lnTo>
                  <a:pt x="376305" y="1824852"/>
                </a:lnTo>
                <a:lnTo>
                  <a:pt x="381008" y="1826321"/>
                </a:lnTo>
                <a:lnTo>
                  <a:pt x="386074" y="1820570"/>
                </a:lnTo>
                <a:lnTo>
                  <a:pt x="390329" y="1842396"/>
                </a:lnTo>
                <a:lnTo>
                  <a:pt x="379384" y="1847221"/>
                </a:lnTo>
                <a:lnTo>
                  <a:pt x="377648" y="1853646"/>
                </a:lnTo>
                <a:lnTo>
                  <a:pt x="369390" y="1851760"/>
                </a:lnTo>
                <a:lnTo>
                  <a:pt x="358726" y="1857355"/>
                </a:lnTo>
                <a:lnTo>
                  <a:pt x="354107" y="1861734"/>
                </a:lnTo>
                <a:lnTo>
                  <a:pt x="347753" y="1863109"/>
                </a:lnTo>
                <a:lnTo>
                  <a:pt x="340810" y="1868512"/>
                </a:lnTo>
                <a:lnTo>
                  <a:pt x="334848" y="1869791"/>
                </a:lnTo>
                <a:lnTo>
                  <a:pt x="329641" y="1873852"/>
                </a:lnTo>
                <a:lnTo>
                  <a:pt x="330733" y="1882678"/>
                </a:lnTo>
                <a:lnTo>
                  <a:pt x="333952" y="1885972"/>
                </a:lnTo>
                <a:lnTo>
                  <a:pt x="329753" y="1891345"/>
                </a:lnTo>
                <a:lnTo>
                  <a:pt x="335520" y="1893008"/>
                </a:lnTo>
                <a:lnTo>
                  <a:pt x="340418" y="1890385"/>
                </a:lnTo>
                <a:lnTo>
                  <a:pt x="340055" y="1885108"/>
                </a:lnTo>
                <a:lnTo>
                  <a:pt x="348340" y="1878424"/>
                </a:lnTo>
                <a:lnTo>
                  <a:pt x="348984" y="1872893"/>
                </a:lnTo>
                <a:lnTo>
                  <a:pt x="355422" y="1872317"/>
                </a:lnTo>
                <a:lnTo>
                  <a:pt x="357494" y="1879064"/>
                </a:lnTo>
                <a:lnTo>
                  <a:pt x="369251" y="1884500"/>
                </a:lnTo>
                <a:lnTo>
                  <a:pt x="367487" y="1889586"/>
                </a:lnTo>
                <a:lnTo>
                  <a:pt x="368887" y="1904203"/>
                </a:lnTo>
                <a:lnTo>
                  <a:pt x="360825" y="1914153"/>
                </a:lnTo>
                <a:lnTo>
                  <a:pt x="360881" y="1918697"/>
                </a:lnTo>
                <a:lnTo>
                  <a:pt x="366116" y="1926857"/>
                </a:lnTo>
                <a:lnTo>
                  <a:pt x="371154" y="1939178"/>
                </a:lnTo>
                <a:lnTo>
                  <a:pt x="371126" y="1952911"/>
                </a:lnTo>
                <a:lnTo>
                  <a:pt x="373561" y="1956881"/>
                </a:lnTo>
                <a:lnTo>
                  <a:pt x="376837" y="1959987"/>
                </a:lnTo>
                <a:lnTo>
                  <a:pt x="379664" y="1959666"/>
                </a:lnTo>
                <a:lnTo>
                  <a:pt x="389769" y="1965045"/>
                </a:lnTo>
                <a:lnTo>
                  <a:pt x="393660" y="1961011"/>
                </a:lnTo>
                <a:lnTo>
                  <a:pt x="391897" y="1953839"/>
                </a:lnTo>
                <a:lnTo>
                  <a:pt x="398223" y="1957745"/>
                </a:lnTo>
                <a:lnTo>
                  <a:pt x="403290" y="1953231"/>
                </a:lnTo>
                <a:lnTo>
                  <a:pt x="401638" y="1944588"/>
                </a:lnTo>
                <a:lnTo>
                  <a:pt x="411520" y="1950317"/>
                </a:lnTo>
                <a:lnTo>
                  <a:pt x="402646" y="1961843"/>
                </a:lnTo>
                <a:lnTo>
                  <a:pt x="402170" y="1966198"/>
                </a:lnTo>
                <a:lnTo>
                  <a:pt x="397103" y="1970329"/>
                </a:lnTo>
                <a:lnTo>
                  <a:pt x="389489" y="1972154"/>
                </a:lnTo>
                <a:lnTo>
                  <a:pt x="386382" y="1975132"/>
                </a:lnTo>
                <a:lnTo>
                  <a:pt x="385738" y="1967415"/>
                </a:lnTo>
                <a:lnTo>
                  <a:pt x="376780" y="1960050"/>
                </a:lnTo>
                <a:lnTo>
                  <a:pt x="373506" y="1956977"/>
                </a:lnTo>
                <a:lnTo>
                  <a:pt x="364548" y="1959634"/>
                </a:lnTo>
                <a:lnTo>
                  <a:pt x="363372" y="1952079"/>
                </a:lnTo>
                <a:lnTo>
                  <a:pt x="360993" y="1950638"/>
                </a:lnTo>
                <a:lnTo>
                  <a:pt x="338627" y="1950029"/>
                </a:lnTo>
                <a:lnTo>
                  <a:pt x="330285" y="1953487"/>
                </a:lnTo>
                <a:lnTo>
                  <a:pt x="320096" y="1962452"/>
                </a:lnTo>
                <a:lnTo>
                  <a:pt x="318164" y="1972603"/>
                </a:lnTo>
                <a:lnTo>
                  <a:pt x="314637" y="1974011"/>
                </a:lnTo>
                <a:lnTo>
                  <a:pt x="301424" y="1969592"/>
                </a:lnTo>
                <a:lnTo>
                  <a:pt x="303832" y="1978463"/>
                </a:lnTo>
                <a:lnTo>
                  <a:pt x="297198" y="1982594"/>
                </a:lnTo>
                <a:lnTo>
                  <a:pt x="293083" y="1987719"/>
                </a:lnTo>
                <a:lnTo>
                  <a:pt x="287988" y="1989417"/>
                </a:lnTo>
                <a:lnTo>
                  <a:pt x="278051" y="1985509"/>
                </a:lnTo>
                <a:lnTo>
                  <a:pt x="269625" y="1984484"/>
                </a:lnTo>
                <a:lnTo>
                  <a:pt x="259044" y="1987495"/>
                </a:lnTo>
                <a:lnTo>
                  <a:pt x="256217" y="1984772"/>
                </a:lnTo>
                <a:lnTo>
                  <a:pt x="251514" y="1986310"/>
                </a:lnTo>
                <a:lnTo>
                  <a:pt x="253193" y="1991467"/>
                </a:lnTo>
                <a:lnTo>
                  <a:pt x="261983" y="2006876"/>
                </a:lnTo>
                <a:lnTo>
                  <a:pt x="277267" y="2016649"/>
                </a:lnTo>
                <a:lnTo>
                  <a:pt x="288044" y="2009247"/>
                </a:lnTo>
                <a:lnTo>
                  <a:pt x="292775" y="2024052"/>
                </a:lnTo>
                <a:lnTo>
                  <a:pt x="300109" y="2030430"/>
                </a:lnTo>
                <a:lnTo>
                  <a:pt x="303188" y="2040720"/>
                </a:lnTo>
                <a:lnTo>
                  <a:pt x="306547" y="2043156"/>
                </a:lnTo>
                <a:lnTo>
                  <a:pt x="304448" y="2050369"/>
                </a:lnTo>
                <a:lnTo>
                  <a:pt x="305820" y="2054377"/>
                </a:lnTo>
                <a:lnTo>
                  <a:pt x="303580" y="2060245"/>
                </a:lnTo>
                <a:lnTo>
                  <a:pt x="310522" y="2060277"/>
                </a:lnTo>
                <a:lnTo>
                  <a:pt x="308535" y="2062906"/>
                </a:lnTo>
                <a:lnTo>
                  <a:pt x="313042" y="2066530"/>
                </a:lnTo>
                <a:lnTo>
                  <a:pt x="315477" y="2079904"/>
                </a:lnTo>
                <a:lnTo>
                  <a:pt x="313210" y="2084235"/>
                </a:lnTo>
                <a:lnTo>
                  <a:pt x="301649" y="2090683"/>
                </a:lnTo>
                <a:lnTo>
                  <a:pt x="303608" y="2105153"/>
                </a:lnTo>
                <a:lnTo>
                  <a:pt x="292607" y="2115357"/>
                </a:lnTo>
                <a:lnTo>
                  <a:pt x="291795" y="2120973"/>
                </a:lnTo>
                <a:lnTo>
                  <a:pt x="301285" y="2123573"/>
                </a:lnTo>
                <a:lnTo>
                  <a:pt x="297478" y="2130699"/>
                </a:lnTo>
                <a:lnTo>
                  <a:pt x="291067" y="2131373"/>
                </a:lnTo>
                <a:lnTo>
                  <a:pt x="273544" y="2143155"/>
                </a:lnTo>
                <a:lnTo>
                  <a:pt x="269849" y="2148549"/>
                </a:lnTo>
                <a:lnTo>
                  <a:pt x="266770" y="2160880"/>
                </a:lnTo>
                <a:lnTo>
                  <a:pt x="259352" y="2177774"/>
                </a:lnTo>
                <a:lnTo>
                  <a:pt x="256049" y="2191042"/>
                </a:lnTo>
                <a:lnTo>
                  <a:pt x="248239" y="2194127"/>
                </a:lnTo>
                <a:lnTo>
                  <a:pt x="245215" y="2201228"/>
                </a:lnTo>
                <a:lnTo>
                  <a:pt x="246783" y="2208394"/>
                </a:lnTo>
                <a:lnTo>
                  <a:pt x="252605" y="2219740"/>
                </a:lnTo>
                <a:lnTo>
                  <a:pt x="258232" y="2218840"/>
                </a:lnTo>
                <a:lnTo>
                  <a:pt x="262571" y="2222407"/>
                </a:lnTo>
                <a:lnTo>
                  <a:pt x="273012" y="2223179"/>
                </a:lnTo>
                <a:lnTo>
                  <a:pt x="271809" y="2227486"/>
                </a:lnTo>
                <a:lnTo>
                  <a:pt x="277631" y="2230830"/>
                </a:lnTo>
                <a:lnTo>
                  <a:pt x="280206" y="2238128"/>
                </a:lnTo>
                <a:lnTo>
                  <a:pt x="286169" y="2238031"/>
                </a:lnTo>
                <a:lnTo>
                  <a:pt x="297310" y="2229962"/>
                </a:lnTo>
                <a:lnTo>
                  <a:pt x="306491" y="2230573"/>
                </a:lnTo>
                <a:lnTo>
                  <a:pt x="311782" y="2226747"/>
                </a:lnTo>
                <a:lnTo>
                  <a:pt x="321775" y="2223854"/>
                </a:lnTo>
                <a:lnTo>
                  <a:pt x="332832" y="2223179"/>
                </a:lnTo>
                <a:lnTo>
                  <a:pt x="333756" y="2215529"/>
                </a:lnTo>
                <a:lnTo>
                  <a:pt x="342238" y="2209134"/>
                </a:lnTo>
                <a:lnTo>
                  <a:pt x="345065" y="2209165"/>
                </a:lnTo>
                <a:lnTo>
                  <a:pt x="350356" y="2217747"/>
                </a:lnTo>
                <a:lnTo>
                  <a:pt x="341118" y="2226490"/>
                </a:lnTo>
                <a:lnTo>
                  <a:pt x="338347" y="2237871"/>
                </a:lnTo>
                <a:lnTo>
                  <a:pt x="331293" y="2252758"/>
                </a:lnTo>
                <a:lnTo>
                  <a:pt x="337815" y="2269676"/>
                </a:lnTo>
                <a:lnTo>
                  <a:pt x="345961" y="2273407"/>
                </a:lnTo>
                <a:lnTo>
                  <a:pt x="347053" y="2277396"/>
                </a:lnTo>
                <a:lnTo>
                  <a:pt x="341370" y="2278683"/>
                </a:lnTo>
                <a:lnTo>
                  <a:pt x="346828" y="2288593"/>
                </a:lnTo>
                <a:lnTo>
                  <a:pt x="345541" y="2297087"/>
                </a:lnTo>
                <a:lnTo>
                  <a:pt x="349992" y="2305358"/>
                </a:lnTo>
                <a:lnTo>
                  <a:pt x="358697" y="2307708"/>
                </a:lnTo>
                <a:lnTo>
                  <a:pt x="359705" y="2302719"/>
                </a:lnTo>
                <a:lnTo>
                  <a:pt x="362756" y="2310572"/>
                </a:lnTo>
                <a:lnTo>
                  <a:pt x="369390" y="2316849"/>
                </a:lnTo>
                <a:lnTo>
                  <a:pt x="368691" y="2324252"/>
                </a:lnTo>
                <a:lnTo>
                  <a:pt x="364268" y="2335070"/>
                </a:lnTo>
                <a:lnTo>
                  <a:pt x="349880" y="2333524"/>
                </a:lnTo>
                <a:lnTo>
                  <a:pt x="345065" y="2338096"/>
                </a:lnTo>
                <a:lnTo>
                  <a:pt x="336807" y="2332108"/>
                </a:lnTo>
                <a:lnTo>
                  <a:pt x="337087" y="2347145"/>
                </a:lnTo>
                <a:lnTo>
                  <a:pt x="335351" y="2349560"/>
                </a:lnTo>
                <a:lnTo>
                  <a:pt x="339046" y="2360414"/>
                </a:lnTo>
                <a:lnTo>
                  <a:pt x="351503" y="2363506"/>
                </a:lnTo>
                <a:lnTo>
                  <a:pt x="353295" y="2374008"/>
                </a:lnTo>
                <a:lnTo>
                  <a:pt x="360349" y="2377391"/>
                </a:lnTo>
                <a:lnTo>
                  <a:pt x="366731" y="2385639"/>
                </a:lnTo>
                <a:lnTo>
                  <a:pt x="368915" y="2392277"/>
                </a:lnTo>
                <a:lnTo>
                  <a:pt x="376865" y="2393630"/>
                </a:lnTo>
                <a:lnTo>
                  <a:pt x="382799" y="2391149"/>
                </a:lnTo>
                <a:lnTo>
                  <a:pt x="385403" y="2383126"/>
                </a:lnTo>
                <a:lnTo>
                  <a:pt x="392765" y="2378744"/>
                </a:lnTo>
                <a:lnTo>
                  <a:pt x="407349" y="2379743"/>
                </a:lnTo>
                <a:lnTo>
                  <a:pt x="415635" y="2375876"/>
                </a:lnTo>
                <a:lnTo>
                  <a:pt x="419861" y="2369691"/>
                </a:lnTo>
                <a:lnTo>
                  <a:pt x="431254" y="2363764"/>
                </a:lnTo>
                <a:lnTo>
                  <a:pt x="436909" y="2366857"/>
                </a:lnTo>
                <a:lnTo>
                  <a:pt x="438560" y="2381451"/>
                </a:lnTo>
                <a:lnTo>
                  <a:pt x="442368" y="2383383"/>
                </a:lnTo>
                <a:lnTo>
                  <a:pt x="451969" y="2382417"/>
                </a:lnTo>
                <a:lnTo>
                  <a:pt x="459471" y="2386799"/>
                </a:lnTo>
                <a:lnTo>
                  <a:pt x="458967" y="2392180"/>
                </a:lnTo>
                <a:lnTo>
                  <a:pt x="463530" y="2391794"/>
                </a:lnTo>
                <a:lnTo>
                  <a:pt x="468737" y="2383319"/>
                </a:lnTo>
                <a:lnTo>
                  <a:pt x="476407" y="2389183"/>
                </a:lnTo>
                <a:lnTo>
                  <a:pt x="479710" y="2396079"/>
                </a:lnTo>
                <a:lnTo>
                  <a:pt x="476574" y="2405877"/>
                </a:lnTo>
                <a:lnTo>
                  <a:pt x="470388" y="2413323"/>
                </a:lnTo>
                <a:lnTo>
                  <a:pt x="469632" y="2417804"/>
                </a:lnTo>
                <a:lnTo>
                  <a:pt x="461178" y="2414838"/>
                </a:lnTo>
                <a:lnTo>
                  <a:pt x="459555" y="2427314"/>
                </a:lnTo>
                <a:lnTo>
                  <a:pt x="455608" y="2429475"/>
                </a:lnTo>
                <a:lnTo>
                  <a:pt x="453928" y="2435762"/>
                </a:lnTo>
                <a:lnTo>
                  <a:pt x="460702" y="2443373"/>
                </a:lnTo>
                <a:lnTo>
                  <a:pt x="460702" y="2450274"/>
                </a:lnTo>
                <a:lnTo>
                  <a:pt x="456952" y="2448500"/>
                </a:lnTo>
                <a:lnTo>
                  <a:pt x="454572" y="2451951"/>
                </a:lnTo>
                <a:lnTo>
                  <a:pt x="458743" y="2455918"/>
                </a:lnTo>
                <a:lnTo>
                  <a:pt x="456952" y="2460531"/>
                </a:lnTo>
                <a:lnTo>
                  <a:pt x="465601" y="2459402"/>
                </a:lnTo>
                <a:lnTo>
                  <a:pt x="469968" y="2456725"/>
                </a:lnTo>
                <a:lnTo>
                  <a:pt x="474447" y="2458499"/>
                </a:lnTo>
                <a:lnTo>
                  <a:pt x="488695" y="2455370"/>
                </a:lnTo>
                <a:lnTo>
                  <a:pt x="499500" y="2454725"/>
                </a:lnTo>
                <a:lnTo>
                  <a:pt x="497653" y="2462918"/>
                </a:lnTo>
                <a:lnTo>
                  <a:pt x="505211" y="2468854"/>
                </a:lnTo>
                <a:lnTo>
                  <a:pt x="515372" y="2465434"/>
                </a:lnTo>
                <a:lnTo>
                  <a:pt x="522454" y="2460821"/>
                </a:lnTo>
                <a:lnTo>
                  <a:pt x="523798" y="2454435"/>
                </a:lnTo>
                <a:lnTo>
                  <a:pt x="528976" y="2442502"/>
                </a:lnTo>
                <a:lnTo>
                  <a:pt x="528501" y="2435859"/>
                </a:lnTo>
                <a:lnTo>
                  <a:pt x="521027" y="2422671"/>
                </a:lnTo>
                <a:lnTo>
                  <a:pt x="519011" y="2406457"/>
                </a:lnTo>
                <a:lnTo>
                  <a:pt x="507842" y="2399431"/>
                </a:lnTo>
                <a:lnTo>
                  <a:pt x="506722" y="2392793"/>
                </a:lnTo>
                <a:lnTo>
                  <a:pt x="516688" y="2371237"/>
                </a:lnTo>
                <a:lnTo>
                  <a:pt x="523154" y="2367436"/>
                </a:lnTo>
                <a:lnTo>
                  <a:pt x="536255" y="2374330"/>
                </a:lnTo>
                <a:lnTo>
                  <a:pt x="544485" y="2375941"/>
                </a:lnTo>
                <a:lnTo>
                  <a:pt x="551959" y="2371849"/>
                </a:lnTo>
                <a:lnTo>
                  <a:pt x="556857" y="2357966"/>
                </a:lnTo>
                <a:lnTo>
                  <a:pt x="557893" y="2347564"/>
                </a:lnTo>
                <a:lnTo>
                  <a:pt x="560804" y="2340190"/>
                </a:lnTo>
                <a:lnTo>
                  <a:pt x="566347" y="2336004"/>
                </a:lnTo>
                <a:lnTo>
                  <a:pt x="566375" y="2328019"/>
                </a:lnTo>
                <a:lnTo>
                  <a:pt x="570546" y="2307225"/>
                </a:lnTo>
                <a:lnTo>
                  <a:pt x="574269" y="2301689"/>
                </a:lnTo>
                <a:lnTo>
                  <a:pt x="582834" y="2297731"/>
                </a:lnTo>
                <a:lnTo>
                  <a:pt x="600749" y="2277879"/>
                </a:lnTo>
                <a:lnTo>
                  <a:pt x="610043" y="2286887"/>
                </a:lnTo>
                <a:lnTo>
                  <a:pt x="620960" y="2283509"/>
                </a:lnTo>
                <a:lnTo>
                  <a:pt x="626587" y="2284409"/>
                </a:lnTo>
                <a:lnTo>
                  <a:pt x="633501" y="2294899"/>
                </a:lnTo>
                <a:lnTo>
                  <a:pt x="639296" y="2297023"/>
                </a:lnTo>
                <a:lnTo>
                  <a:pt x="644418" y="2293097"/>
                </a:lnTo>
                <a:lnTo>
                  <a:pt x="653040" y="2293772"/>
                </a:lnTo>
                <a:lnTo>
                  <a:pt x="661018" y="2291778"/>
                </a:lnTo>
                <a:lnTo>
                  <a:pt x="668548" y="2293162"/>
                </a:lnTo>
                <a:lnTo>
                  <a:pt x="666337" y="2305905"/>
                </a:lnTo>
                <a:lnTo>
                  <a:pt x="669444" y="2314080"/>
                </a:lnTo>
                <a:lnTo>
                  <a:pt x="656119" y="2343023"/>
                </a:lnTo>
                <a:lnTo>
                  <a:pt x="654943" y="2354133"/>
                </a:lnTo>
                <a:lnTo>
                  <a:pt x="651248" y="2362185"/>
                </a:lnTo>
                <a:lnTo>
                  <a:pt x="655475" y="2367823"/>
                </a:lnTo>
                <a:lnTo>
                  <a:pt x="660710" y="2368564"/>
                </a:lnTo>
                <a:lnTo>
                  <a:pt x="669723" y="2379485"/>
                </a:lnTo>
                <a:lnTo>
                  <a:pt x="675602" y="2371012"/>
                </a:lnTo>
                <a:lnTo>
                  <a:pt x="684364" y="2374233"/>
                </a:lnTo>
                <a:lnTo>
                  <a:pt x="689906" y="2379356"/>
                </a:lnTo>
                <a:lnTo>
                  <a:pt x="698052" y="2380451"/>
                </a:lnTo>
                <a:lnTo>
                  <a:pt x="702895" y="2377358"/>
                </a:lnTo>
                <a:lnTo>
                  <a:pt x="706534" y="2365085"/>
                </a:lnTo>
                <a:lnTo>
                  <a:pt x="710985" y="2356130"/>
                </a:lnTo>
                <a:lnTo>
                  <a:pt x="715744" y="2351976"/>
                </a:lnTo>
                <a:lnTo>
                  <a:pt x="720978" y="2352845"/>
                </a:lnTo>
                <a:lnTo>
                  <a:pt x="726576" y="2366212"/>
                </a:lnTo>
                <a:lnTo>
                  <a:pt x="737830" y="2372204"/>
                </a:lnTo>
                <a:lnTo>
                  <a:pt x="743512" y="2378261"/>
                </a:lnTo>
                <a:lnTo>
                  <a:pt x="746619" y="2389022"/>
                </a:lnTo>
                <a:lnTo>
                  <a:pt x="743820" y="2409390"/>
                </a:lnTo>
                <a:lnTo>
                  <a:pt x="751938" y="2413548"/>
                </a:lnTo>
                <a:lnTo>
                  <a:pt x="765374" y="2410357"/>
                </a:lnTo>
                <a:lnTo>
                  <a:pt x="774164" y="2410099"/>
                </a:lnTo>
                <a:lnTo>
                  <a:pt x="784605" y="2405297"/>
                </a:lnTo>
                <a:lnTo>
                  <a:pt x="789616" y="2395532"/>
                </a:lnTo>
                <a:lnTo>
                  <a:pt x="801205" y="2364247"/>
                </a:lnTo>
                <a:lnTo>
                  <a:pt x="798798" y="2359480"/>
                </a:lnTo>
                <a:lnTo>
                  <a:pt x="809015" y="2345663"/>
                </a:lnTo>
                <a:lnTo>
                  <a:pt x="811002" y="2336454"/>
                </a:lnTo>
                <a:lnTo>
                  <a:pt x="822899" y="2323673"/>
                </a:lnTo>
                <a:lnTo>
                  <a:pt x="830149" y="2318297"/>
                </a:lnTo>
                <a:lnTo>
                  <a:pt x="836616" y="2311183"/>
                </a:lnTo>
                <a:lnTo>
                  <a:pt x="842130" y="2301946"/>
                </a:lnTo>
                <a:lnTo>
                  <a:pt x="851843" y="2295897"/>
                </a:lnTo>
                <a:lnTo>
                  <a:pt x="860633" y="2286758"/>
                </a:lnTo>
                <a:lnTo>
                  <a:pt x="869031" y="2295221"/>
                </a:lnTo>
                <a:lnTo>
                  <a:pt x="873958" y="2292808"/>
                </a:lnTo>
                <a:lnTo>
                  <a:pt x="882859" y="2282897"/>
                </a:lnTo>
                <a:lnTo>
                  <a:pt x="889773" y="2269836"/>
                </a:lnTo>
                <a:lnTo>
                  <a:pt x="895708" y="2263017"/>
                </a:lnTo>
                <a:lnTo>
                  <a:pt x="897751" y="2255813"/>
                </a:lnTo>
                <a:lnTo>
                  <a:pt x="897471" y="2242083"/>
                </a:lnTo>
                <a:lnTo>
                  <a:pt x="902146" y="2225204"/>
                </a:lnTo>
                <a:lnTo>
                  <a:pt x="909368" y="2223340"/>
                </a:lnTo>
                <a:lnTo>
                  <a:pt x="916898" y="2219097"/>
                </a:lnTo>
                <a:lnTo>
                  <a:pt x="922553" y="2206659"/>
                </a:lnTo>
                <a:lnTo>
                  <a:pt x="931370" y="2197790"/>
                </a:lnTo>
                <a:lnTo>
                  <a:pt x="936745" y="2199878"/>
                </a:lnTo>
                <a:lnTo>
                  <a:pt x="938257" y="2208234"/>
                </a:lnTo>
                <a:lnTo>
                  <a:pt x="947438" y="2212411"/>
                </a:lnTo>
                <a:lnTo>
                  <a:pt x="959447" y="2207109"/>
                </a:lnTo>
                <a:lnTo>
                  <a:pt x="975095" y="2212251"/>
                </a:lnTo>
                <a:lnTo>
                  <a:pt x="981085" y="2221282"/>
                </a:lnTo>
                <a:lnTo>
                  <a:pt x="986936" y="2220672"/>
                </a:lnTo>
                <a:lnTo>
                  <a:pt x="992870" y="2210483"/>
                </a:lnTo>
                <a:lnTo>
                  <a:pt x="997601" y="2209262"/>
                </a:lnTo>
                <a:lnTo>
                  <a:pt x="1001548" y="2216686"/>
                </a:lnTo>
                <a:lnTo>
                  <a:pt x="1001828" y="2222825"/>
                </a:lnTo>
                <a:lnTo>
                  <a:pt x="998133" y="2231151"/>
                </a:lnTo>
                <a:lnTo>
                  <a:pt x="994242" y="2234109"/>
                </a:lnTo>
                <a:lnTo>
                  <a:pt x="1005999" y="2243272"/>
                </a:lnTo>
                <a:lnTo>
                  <a:pt x="1006474" y="2247034"/>
                </a:lnTo>
                <a:lnTo>
                  <a:pt x="1018316" y="2241954"/>
                </a:lnTo>
                <a:lnTo>
                  <a:pt x="1034887" y="2241182"/>
                </a:lnTo>
                <a:lnTo>
                  <a:pt x="1048464" y="2242050"/>
                </a:lnTo>
                <a:lnTo>
                  <a:pt x="1055854" y="2235781"/>
                </a:lnTo>
                <a:lnTo>
                  <a:pt x="1086198" y="2231023"/>
                </a:lnTo>
                <a:lnTo>
                  <a:pt x="1091012" y="2238739"/>
                </a:lnTo>
                <a:lnTo>
                  <a:pt x="1089613" y="2243465"/>
                </a:lnTo>
                <a:lnTo>
                  <a:pt x="1093895" y="2243015"/>
                </a:lnTo>
                <a:lnTo>
                  <a:pt x="1094119" y="2237967"/>
                </a:lnTo>
                <a:lnTo>
                  <a:pt x="1098906" y="2225043"/>
                </a:lnTo>
                <a:lnTo>
                  <a:pt x="1097003" y="2214212"/>
                </a:lnTo>
                <a:lnTo>
                  <a:pt x="1091572" y="2206466"/>
                </a:lnTo>
                <a:lnTo>
                  <a:pt x="1101034" y="2201838"/>
                </a:lnTo>
                <a:lnTo>
                  <a:pt x="1104421" y="2184296"/>
                </a:lnTo>
                <a:lnTo>
                  <a:pt x="1101510" y="2174659"/>
                </a:lnTo>
                <a:lnTo>
                  <a:pt x="1108732" y="2169359"/>
                </a:lnTo>
                <a:lnTo>
                  <a:pt x="1116710" y="2167721"/>
                </a:lnTo>
                <a:lnTo>
                  <a:pt x="1121356" y="2172089"/>
                </a:lnTo>
                <a:lnTo>
                  <a:pt x="1125583" y="2180473"/>
                </a:lnTo>
                <a:lnTo>
                  <a:pt x="1134121" y="2183203"/>
                </a:lnTo>
                <a:close/>
              </a:path>
            </a:pathLst>
          </a:custGeom>
          <a:solidFill xmlns:a="http://schemas.openxmlformats.org/drawingml/2006/main">
            <a:srgbClr val="EDF2F6"/>
          </a:solidFill>
          <a:ln xmlns:a="http://schemas.openxmlformats.org/drawingml/2006/main" w="12383">
            <a:solidFill>
              <a:srgbClr val="B9C8D6"/>
            </a:solidFill>
          </a:ln>
        </p:spPr>
      </p:sp>
      <p:sp>
        <p:nvSpPr>
          <p:cNvPr id="8" name="湖南省轮廓1">
            <a:extLst xmlns:a="http://schemas.openxmlformats.org/drawingml/2006/main">
              <a:ext uri="{FF2B5EF4-FFF2-40B4-BE49-F238E27FC236}">
                <a16:creationId xmlns:a16="http://schemas.microsoft.com/office/drawing/2014/main" id="{6F40F077-622D-4026-B977-83EBD7E3F7B0}"/>
              </a:ext>
            </a:extLst>
          </p:cNvPr>
          <p:cNvSpPr>
            <a:spLocks xmlns:a="http://schemas.openxmlformats.org/drawingml/2006/main" noGrp="1"/>
          </p:cNvSpPr>
          <p:nvPr/>
        </p:nvSpPr>
        <p:spPr>
          <a:xfrm xmlns:a="http://schemas.openxmlformats.org/drawingml/2006/main">
            <a:off x="1510914" y="2124075"/>
            <a:ext cx="2797946" cy="3181350"/>
          </a:xfrm>
          <a:custGeom xmlns:a="http://schemas.openxmlformats.org/drawingml/2006/main">
            <a:pathLst>
              <a:path w="2797946" h="3181350">
                <a:moveTo>
                  <a:pt x="345261" y="1909035"/>
                </a:moveTo>
                <a:lnTo>
                  <a:pt x="346129" y="1912170"/>
                </a:lnTo>
                <a:lnTo>
                  <a:pt x="353043" y="1907243"/>
                </a:lnTo>
                <a:lnTo>
                  <a:pt x="345261" y="1909035"/>
                </a:lnTo>
                <a:close/>
              </a:path>
            </a:pathLst>
          </a:custGeom>
          <a:solidFill xmlns:a="http://schemas.openxmlformats.org/drawingml/2006/main">
            <a:srgbClr val="EDF2F6"/>
          </a:solidFill>
          <a:ln xmlns:a="http://schemas.openxmlformats.org/drawingml/2006/main" w="12383">
            <a:solidFill>
              <a:srgbClr val="B9C8D6"/>
            </a:solidFill>
          </a:ln>
        </p:spPr>
      </p:sp>
      <p:sp>
        <p:nvSpPr>
          <p:cNvPr id="9" name="湖南省轮廓2">
            <a:extLst xmlns:a="http://schemas.openxmlformats.org/drawingml/2006/main">
              <a:ext uri="{FF2B5EF4-FFF2-40B4-BE49-F238E27FC236}">
                <a16:creationId xmlns:a16="http://schemas.microsoft.com/office/drawing/2014/main" id="{B9693D88-54BB-45AA-810F-C9CA41955477}"/>
              </a:ext>
            </a:extLst>
          </p:cNvPr>
          <p:cNvSpPr>
            <a:spLocks xmlns:a="http://schemas.openxmlformats.org/drawingml/2006/main" noGrp="1"/>
          </p:cNvSpPr>
          <p:nvPr/>
        </p:nvSpPr>
        <p:spPr>
          <a:xfrm xmlns:a="http://schemas.openxmlformats.org/drawingml/2006/main">
            <a:off x="1510914" y="2124075"/>
            <a:ext cx="2797946" cy="3181350"/>
          </a:xfrm>
          <a:custGeom xmlns:a="http://schemas.openxmlformats.org/drawingml/2006/main">
            <a:pathLst>
              <a:path w="2797946" h="3181350">
                <a:moveTo>
                  <a:pt x="2116998" y="203942"/>
                </a:moveTo>
                <a:lnTo>
                  <a:pt x="2121364" y="208298"/>
                </a:lnTo>
                <a:lnTo>
                  <a:pt x="2122232" y="200518"/>
                </a:lnTo>
                <a:lnTo>
                  <a:pt x="2119237" y="195135"/>
                </a:lnTo>
                <a:lnTo>
                  <a:pt x="2112043" y="189099"/>
                </a:lnTo>
                <a:lnTo>
                  <a:pt x="2102581" y="187077"/>
                </a:lnTo>
                <a:lnTo>
                  <a:pt x="2095079" y="190997"/>
                </a:lnTo>
                <a:lnTo>
                  <a:pt x="2101322" y="192833"/>
                </a:lnTo>
                <a:lnTo>
                  <a:pt x="2116998" y="203942"/>
                </a:lnTo>
                <a:close/>
              </a:path>
            </a:pathLst>
          </a:custGeom>
          <a:solidFill xmlns:a="http://schemas.openxmlformats.org/drawingml/2006/main">
            <a:srgbClr val="EDF2F6"/>
          </a:solidFill>
          <a:ln xmlns:a="http://schemas.openxmlformats.org/drawingml/2006/main" w="12383">
            <a:solidFill>
              <a:srgbClr val="B9C8D6"/>
            </a:solidFill>
          </a:ln>
        </p:spPr>
      </p:sp>
      <p:sp>
        <p:nvSpPr>
          <p:cNvPr id="10" name="湖南省轮廓3">
            <a:extLst xmlns:a="http://schemas.openxmlformats.org/drawingml/2006/main">
              <a:ext uri="{FF2B5EF4-FFF2-40B4-BE49-F238E27FC236}">
                <a16:creationId xmlns:a16="http://schemas.microsoft.com/office/drawing/2014/main" id="{AD8F5931-F14B-4C48-AF41-8A12877464C0}"/>
              </a:ext>
            </a:extLst>
          </p:cNvPr>
          <p:cNvSpPr>
            <a:spLocks xmlns:a="http://schemas.openxmlformats.org/drawingml/2006/main" noGrp="1"/>
          </p:cNvSpPr>
          <p:nvPr/>
        </p:nvSpPr>
        <p:spPr>
          <a:xfrm xmlns:a="http://schemas.openxmlformats.org/drawingml/2006/main">
            <a:off x="1510914" y="2124075"/>
            <a:ext cx="2797946" cy="3181350"/>
          </a:xfrm>
          <a:custGeom xmlns:a="http://schemas.openxmlformats.org/drawingml/2006/main">
            <a:pathLst>
              <a:path w="2797946" h="3181350">
                <a:moveTo>
                  <a:pt x="376837" y="1959987"/>
                </a:moveTo>
                <a:lnTo>
                  <a:pt x="373561" y="1956881"/>
                </a:lnTo>
                <a:lnTo>
                  <a:pt x="373506" y="1956977"/>
                </a:lnTo>
                <a:lnTo>
                  <a:pt x="376780" y="1960050"/>
                </a:lnTo>
                <a:lnTo>
                  <a:pt x="376837" y="1959987"/>
                </a:lnTo>
                <a:close/>
              </a:path>
            </a:pathLst>
          </a:custGeom>
          <a:solidFill xmlns:a="http://schemas.openxmlformats.org/drawingml/2006/main">
            <a:srgbClr val="EDF2F6"/>
          </a:solidFill>
          <a:ln xmlns:a="http://schemas.openxmlformats.org/drawingml/2006/main" w="12383">
            <a:solidFill>
              <a:srgbClr val="B9C8D6"/>
            </a:solidFill>
          </a:ln>
        </p:spPr>
      </p:sp>
      <p:sp>
        <p:nvSpPr>
          <p:cNvPr id="11" name="拟加工方向线">
            <a:extLst xmlns:a="http://schemas.openxmlformats.org/drawingml/2006/main">
              <a:ext uri="{FF2B5EF4-FFF2-40B4-BE49-F238E27FC236}">
                <a16:creationId xmlns:a16="http://schemas.microsoft.com/office/drawing/2014/main" id="{C0057A64-0861-4F65-B1BD-81B209761771}"/>
              </a:ext>
            </a:extLst>
          </p:cNvPr>
          <p:cNvSpPr>
            <a:spLocks xmlns:a="http://schemas.openxmlformats.org/drawingml/2006/main" noGrp="1"/>
          </p:cNvSpPr>
          <p:nvPr/>
        </p:nvSpPr>
        <p:spPr>
          <a:xfrm xmlns:a="http://schemas.openxmlformats.org/drawingml/2006/main">
            <a:off x="2804265" y="3218444"/>
            <a:ext cx="816068" cy="1319225"/>
          </a:xfrm>
          <a:prstGeom xmlns:a="http://schemas.openxmlformats.org/drawingml/2006/main" prst="line">
            <a:avLst/>
          </a:prstGeom>
          <a:noFill xmlns:a="http://schemas.openxmlformats.org/drawingml/2006/main"/>
          <a:ln xmlns:a="http://schemas.openxmlformats.org/drawingml/2006/main" w="24765">
            <a:solidFill>
              <a:srgbClr val="B58A32"/>
            </a:solidFill>
          </a:ln>
        </p:spPr>
      </p:sp>
      <p:sp>
        <p:nvSpPr>
          <p:cNvPr id="12" name="拟加工方向箭头">
            <a:extLst xmlns:a="http://schemas.openxmlformats.org/drawingml/2006/main">
              <a:ext uri="{FF2B5EF4-FFF2-40B4-BE49-F238E27FC236}">
                <a16:creationId xmlns:a16="http://schemas.microsoft.com/office/drawing/2014/main" id="{F10AC35F-2045-4CB6-B8CD-34C6635B9C58}"/>
              </a:ext>
            </a:extLst>
          </p:cNvPr>
          <p:cNvSpPr>
            <a:spLocks xmlns:a="http://schemas.openxmlformats.org/drawingml/2006/main" noGrp="1"/>
          </p:cNvSpPr>
          <p:nvPr/>
        </p:nvSpPr>
        <p:spPr>
          <a:xfrm xmlns:a="http://schemas.openxmlformats.org/drawingml/2006/main">
            <a:off x="0" y="0"/>
            <a:ext cx="12192000" cy="6858000"/>
          </a:xfrm>
          <a:custGeom xmlns:a="http://schemas.openxmlformats.org/drawingml/2006/main">
            <a:pathLst>
              <a:path w="12192000" h="6858000">
                <a:moveTo>
                  <a:pt x="3620333" y="4537669"/>
                </a:moveTo>
                <a:lnTo>
                  <a:pt x="3506589" y="4462429"/>
                </a:lnTo>
                <a:lnTo>
                  <a:pt x="3603794" y="4402298"/>
                </a:lnTo>
                <a:close/>
              </a:path>
            </a:pathLst>
          </a:custGeom>
          <a:solidFill xmlns:a="http://schemas.openxmlformats.org/drawingml/2006/main">
            <a:srgbClr val="B58A32"/>
          </a:solidFill>
          <a:ln xmlns:a="http://schemas.openxmlformats.org/drawingml/2006/main" w="0">
            <a:noFill/>
          </a:ln>
        </p:spPr>
      </p:sp>
      <p:sp>
        <p:nvSpPr>
          <p:cNvPr id="13" name="安化县域参考点">
            <a:extLst xmlns:a="http://schemas.openxmlformats.org/drawingml/2006/main">
              <a:ext uri="{FF2B5EF4-FFF2-40B4-BE49-F238E27FC236}">
                <a16:creationId xmlns:a16="http://schemas.microsoft.com/office/drawing/2014/main" id="{798B757E-1B6B-4BF1-BFC3-82F4145A40EE}"/>
              </a:ext>
            </a:extLst>
          </p:cNvPr>
          <p:cNvSpPr>
            <a:spLocks xmlns:a="http://schemas.openxmlformats.org/drawingml/2006/main" noGrp="1"/>
          </p:cNvSpPr>
          <p:nvPr/>
        </p:nvSpPr>
        <p:spPr>
          <a:xfrm xmlns:a="http://schemas.openxmlformats.org/drawingml/2006/main">
            <a:off x="2697006" y="3080290"/>
            <a:ext cx="114300" cy="11430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14" name="郴州城市点">
            <a:extLst xmlns:a="http://schemas.openxmlformats.org/drawingml/2006/main">
              <a:ext uri="{FF2B5EF4-FFF2-40B4-BE49-F238E27FC236}">
                <a16:creationId xmlns:a16="http://schemas.microsoft.com/office/drawing/2014/main" id="{9CCA97D7-C7D2-44E3-882C-AF6EA1BC64EC}"/>
              </a:ext>
            </a:extLst>
          </p:cNvPr>
          <p:cNvSpPr>
            <a:spLocks xmlns:a="http://schemas.openxmlformats.org/drawingml/2006/main" noGrp="1"/>
          </p:cNvSpPr>
          <p:nvPr/>
        </p:nvSpPr>
        <p:spPr>
          <a:xfrm xmlns:a="http://schemas.openxmlformats.org/drawingml/2006/main">
            <a:off x="3623314" y="4577724"/>
            <a:ext cx="114300" cy="114300"/>
          </a:xfrm>
          <a:prstGeom xmlns:a="http://schemas.openxmlformats.org/drawingml/2006/main" prst="ellipse">
            <a:avLst/>
          </a:prstGeom>
          <a:solidFill xmlns:a="http://schemas.openxmlformats.org/drawingml/2006/main">
            <a:srgbClr val="B58A32"/>
          </a:solidFill>
          <a:ln xmlns:a="http://schemas.openxmlformats.org/drawingml/2006/main" w="0">
            <a:noFill/>
          </a:ln>
        </p:spPr>
      </p:sp>
      <p:sp>
        <p:nvSpPr>
          <p:cNvPr id="15" name="湖南省名">
            <a:extLst xmlns:a="http://schemas.openxmlformats.org/drawingml/2006/main">
              <a:ext uri="{FF2B5EF4-FFF2-40B4-BE49-F238E27FC236}">
                <a16:creationId xmlns:a16="http://schemas.microsoft.com/office/drawing/2014/main" id="{A32C64D9-4825-4815-AD33-16A3BF74AA79}"/>
              </a:ext>
            </a:extLst>
          </p:cNvPr>
          <p:cNvSpPr>
            <a:spLocks xmlns:a="http://schemas.openxmlformats.org/drawingml/2006/main" noGrp="1"/>
          </p:cNvSpPr>
          <p:nvPr/>
        </p:nvSpPr>
        <p:spPr>
          <a:xfrm xmlns:a="http://schemas.openxmlformats.org/drawingml/2006/main">
            <a:off x="2769990" y="2728532"/>
            <a:ext cx="1200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250" b="1">
                <a:solidFill>
                  <a:srgbClr val="A3B4C3"/>
                </a:solidFill>
                <a:latin typeface="Heiti TC"/>
                <a:ea typeface="Heiti TC"/>
                <a:cs typeface="Heiti TC"/>
              </a:defRPr>
            </a:pPr>
            <a:r>
              <a:rPr sz="2250" b="1">
                <a:solidFill>
                  <a:srgbClr val="A3B4C3"/>
                </a:solidFill>
                <a:latin typeface="Heiti TC"/>
                <a:ea typeface="Heiti TC"/>
                <a:cs typeface="Heiti TC"/>
              </a:rPr>
              <a:t>湖 南</a:t>
            </a:r>
          </a:p>
        </p:txBody>
      </p:sp>
      <p:sp>
        <p:nvSpPr>
          <p:cNvPr id="16" name="益阳安化县域名称">
            <a:extLst xmlns:a="http://schemas.openxmlformats.org/drawingml/2006/main">
              <a:ext uri="{FF2B5EF4-FFF2-40B4-BE49-F238E27FC236}">
                <a16:creationId xmlns:a16="http://schemas.microsoft.com/office/drawing/2014/main" id="{0C3ADD61-322B-4DF3-BE18-21AA44F380E8}"/>
              </a:ext>
            </a:extLst>
          </p:cNvPr>
          <p:cNvSpPr>
            <a:spLocks xmlns:a="http://schemas.openxmlformats.org/drawingml/2006/main" noGrp="1"/>
          </p:cNvSpPr>
          <p:nvPr/>
        </p:nvSpPr>
        <p:spPr>
          <a:xfrm xmlns:a="http://schemas.openxmlformats.org/drawingml/2006/main">
            <a:off x="1315881" y="2765965"/>
            <a:ext cx="13525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2100" b="1">
                <a:solidFill>
                  <a:srgbClr val="102A49"/>
                </a:solidFill>
                <a:latin typeface="Heiti TC"/>
                <a:ea typeface="Heiti TC"/>
                <a:cs typeface="Heiti TC"/>
              </a:defRPr>
            </a:pPr>
            <a:r>
              <a:rPr sz="2100" b="1">
                <a:solidFill>
                  <a:srgbClr val="102A49"/>
                </a:solidFill>
                <a:latin typeface="Heiti TC"/>
                <a:ea typeface="Heiti TC"/>
                <a:cs typeface="Heiti TC"/>
              </a:rPr>
              <a:t>益阳安化</a:t>
            </a:r>
          </a:p>
        </p:txBody>
      </p:sp>
      <p:sp>
        <p:nvSpPr>
          <p:cNvPr id="17" name="安化县域用途">
            <a:extLst xmlns:a="http://schemas.openxmlformats.org/drawingml/2006/main">
              <a:ext uri="{FF2B5EF4-FFF2-40B4-BE49-F238E27FC236}">
                <a16:creationId xmlns:a16="http://schemas.microsoft.com/office/drawing/2014/main" id="{581930DB-F9B3-49BA-A845-707341666D18}"/>
              </a:ext>
            </a:extLst>
          </p:cNvPr>
          <p:cNvSpPr>
            <a:spLocks xmlns:a="http://schemas.openxmlformats.org/drawingml/2006/main" noGrp="1"/>
          </p:cNvSpPr>
          <p:nvPr/>
        </p:nvSpPr>
        <p:spPr>
          <a:xfrm xmlns:a="http://schemas.openxmlformats.org/drawingml/2006/main">
            <a:off x="1315881" y="3146965"/>
            <a:ext cx="13525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425" b="0">
                <a:solidFill>
                  <a:srgbClr val="687A8C"/>
                </a:solidFill>
                <a:latin typeface="Heiti TC"/>
                <a:ea typeface="Heiti TC"/>
                <a:cs typeface="Heiti TC"/>
              </a:defRPr>
            </a:pPr>
            <a:r>
              <a:rPr sz="1425" b="0">
                <a:solidFill>
                  <a:srgbClr val="687A8C"/>
                </a:solidFill>
                <a:latin typeface="Heiti TC"/>
                <a:ea typeface="Heiti TC"/>
                <a:cs typeface="Heiti TC"/>
              </a:rPr>
              <a:t>矿源所在县域</a:t>
            </a:r>
          </a:p>
        </p:txBody>
      </p:sp>
      <p:sp>
        <p:nvSpPr>
          <p:cNvPr id="18" name="郴州城市名称">
            <a:extLst xmlns:a="http://schemas.openxmlformats.org/drawingml/2006/main">
              <a:ext uri="{FF2B5EF4-FFF2-40B4-BE49-F238E27FC236}">
                <a16:creationId xmlns:a16="http://schemas.microsoft.com/office/drawing/2014/main" id="{66EB2D35-F688-4E32-B8E6-1B04FB701B13}"/>
              </a:ext>
            </a:extLst>
          </p:cNvPr>
          <p:cNvSpPr>
            <a:spLocks xmlns:a="http://schemas.openxmlformats.org/drawingml/2006/main" noGrp="1"/>
          </p:cNvSpPr>
          <p:nvPr/>
        </p:nvSpPr>
        <p:spPr>
          <a:xfrm xmlns:a="http://schemas.openxmlformats.org/drawingml/2006/main">
            <a:off x="3832864" y="4434849"/>
            <a:ext cx="8096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B58A32"/>
                </a:solidFill>
                <a:latin typeface="Heiti TC"/>
                <a:ea typeface="Heiti TC"/>
                <a:cs typeface="Heiti TC"/>
              </a:defRPr>
            </a:pPr>
            <a:r>
              <a:rPr sz="2100" b="1">
                <a:solidFill>
                  <a:srgbClr val="B58A32"/>
                </a:solidFill>
                <a:latin typeface="Heiti TC"/>
                <a:ea typeface="Heiti TC"/>
                <a:cs typeface="Heiti TC"/>
              </a:rPr>
              <a:t>郴州</a:t>
            </a:r>
          </a:p>
        </p:txBody>
      </p:sp>
      <p:sp>
        <p:nvSpPr>
          <p:cNvPr id="19" name="郴州城市用途">
            <a:extLst xmlns:a="http://schemas.openxmlformats.org/drawingml/2006/main">
              <a:ext uri="{FF2B5EF4-FFF2-40B4-BE49-F238E27FC236}">
                <a16:creationId xmlns:a16="http://schemas.microsoft.com/office/drawing/2014/main" id="{D95CAD49-E76C-4438-A822-3C8834B160E9}"/>
              </a:ext>
            </a:extLst>
          </p:cNvPr>
          <p:cNvSpPr>
            <a:spLocks xmlns:a="http://schemas.openxmlformats.org/drawingml/2006/main" noGrp="1"/>
          </p:cNvSpPr>
          <p:nvPr/>
        </p:nvSpPr>
        <p:spPr>
          <a:xfrm xmlns:a="http://schemas.openxmlformats.org/drawingml/2006/main">
            <a:off x="3832864" y="4777749"/>
            <a:ext cx="1143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425" b="0">
                <a:solidFill>
                  <a:srgbClr val="687A8C"/>
                </a:solidFill>
                <a:latin typeface="Heiti TC"/>
                <a:ea typeface="Heiti TC"/>
                <a:cs typeface="Heiti TC"/>
              </a:defRPr>
            </a:pPr>
            <a:r>
              <a:rPr sz="1425" b="0">
                <a:solidFill>
                  <a:srgbClr val="687A8C"/>
                </a:solidFill>
                <a:latin typeface="Heiti TC"/>
                <a:ea typeface="Heiti TC"/>
                <a:cs typeface="Heiti TC"/>
              </a:rPr>
              <a:t>拟加工方向</a:t>
            </a:r>
          </a:p>
        </p:txBody>
      </p:sp>
      <p:sp>
        <p:nvSpPr>
          <p:cNvPr id="20" name="地图说明一">
            <a:extLst xmlns:a="http://schemas.openxmlformats.org/drawingml/2006/main">
              <a:ext uri="{FF2B5EF4-FFF2-40B4-BE49-F238E27FC236}">
                <a16:creationId xmlns:a16="http://schemas.microsoft.com/office/drawing/2014/main" id="{96CB1C80-B726-45BE-9D36-ADCD8B539B9F}"/>
              </a:ext>
            </a:extLst>
          </p:cNvPr>
          <p:cNvSpPr>
            <a:spLocks xmlns:a="http://schemas.openxmlformats.org/drawingml/2006/main" noGrp="1"/>
          </p:cNvSpPr>
          <p:nvPr/>
        </p:nvSpPr>
        <p:spPr>
          <a:xfrm xmlns:a="http://schemas.openxmlformats.org/drawingml/2006/main">
            <a:off x="714375" y="5410200"/>
            <a:ext cx="44291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仅示县域及加工方向，不代表矿点或路线</a:t>
            </a:r>
          </a:p>
        </p:txBody>
      </p:sp>
      <p:sp>
        <p:nvSpPr>
          <p:cNvPr id="21" name="地图说明二">
            <a:extLst xmlns:a="http://schemas.openxmlformats.org/drawingml/2006/main">
              <a:ext uri="{FF2B5EF4-FFF2-40B4-BE49-F238E27FC236}">
                <a16:creationId xmlns:a16="http://schemas.microsoft.com/office/drawing/2014/main" id="{68358D28-5D36-41B5-8AB8-7FE88E06E78E}"/>
              </a:ext>
            </a:extLst>
          </p:cNvPr>
          <p:cNvSpPr>
            <a:spLocks xmlns:a="http://schemas.openxmlformats.org/drawingml/2006/main" noGrp="1"/>
          </p:cNvSpPr>
          <p:nvPr/>
        </p:nvSpPr>
        <p:spPr>
          <a:xfrm xmlns:a="http://schemas.openxmlformats.org/drawingml/2006/main">
            <a:off x="714375" y="5715000"/>
            <a:ext cx="442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具体中转与运输方案按实施条件落实</a:t>
            </a:r>
          </a:p>
        </p:txBody>
      </p:sp>
      <p:sp>
        <p:nvSpPr>
          <p:cNvPr id="22" name="区域分界">
            <a:extLst xmlns:a="http://schemas.openxmlformats.org/drawingml/2006/main">
              <a:ext uri="{FF2B5EF4-FFF2-40B4-BE49-F238E27FC236}">
                <a16:creationId xmlns:a16="http://schemas.microsoft.com/office/drawing/2014/main" id="{44347E13-63DD-40F2-AB95-8CC87F2244B2}"/>
              </a:ext>
            </a:extLst>
          </p:cNvPr>
          <p:cNvSpPr>
            <a:spLocks xmlns:a="http://schemas.openxmlformats.org/drawingml/2006/main" noGrp="1"/>
          </p:cNvSpPr>
          <p:nvPr/>
        </p:nvSpPr>
        <p:spPr>
          <a:xfrm xmlns:a="http://schemas.openxmlformats.org/drawingml/2006/main">
            <a:off x="5410200" y="2000250"/>
            <a:ext cx="0" cy="371475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23" name="本轮锁定标签">
            <a:extLst xmlns:a="http://schemas.openxmlformats.org/drawingml/2006/main">
              <a:ext uri="{FF2B5EF4-FFF2-40B4-BE49-F238E27FC236}">
                <a16:creationId xmlns:a16="http://schemas.microsoft.com/office/drawing/2014/main" id="{77FC0708-E7BF-483D-A2FD-148A0EC17476}"/>
              </a:ext>
            </a:extLst>
          </p:cNvPr>
          <p:cNvSpPr>
            <a:spLocks xmlns:a="http://schemas.openxmlformats.org/drawingml/2006/main" noGrp="1"/>
          </p:cNvSpPr>
          <p:nvPr/>
        </p:nvSpPr>
        <p:spPr>
          <a:xfrm xmlns:a="http://schemas.openxmlformats.org/drawingml/2006/main">
            <a:off x="5810250" y="2000250"/>
            <a:ext cx="24098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本轮拟锁定</a:t>
            </a:r>
          </a:p>
        </p:txBody>
      </p:sp>
      <p:sp>
        <p:nvSpPr>
          <p:cNvPr id="24" name="湿吨数值">
            <a:extLst xmlns:a="http://schemas.openxmlformats.org/drawingml/2006/main">
              <a:ext uri="{FF2B5EF4-FFF2-40B4-BE49-F238E27FC236}">
                <a16:creationId xmlns:a16="http://schemas.microsoft.com/office/drawing/2014/main" id="{1A2044D4-B38F-42AD-B15F-821D3BF05003}"/>
              </a:ext>
            </a:extLst>
          </p:cNvPr>
          <p:cNvSpPr>
            <a:spLocks xmlns:a="http://schemas.openxmlformats.org/drawingml/2006/main" noGrp="1"/>
          </p:cNvSpPr>
          <p:nvPr/>
        </p:nvSpPr>
        <p:spPr>
          <a:xfrm xmlns:a="http://schemas.openxmlformats.org/drawingml/2006/main">
            <a:off x="5772150" y="2419350"/>
            <a:ext cx="16859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100" b="0">
                <a:solidFill>
                  <a:srgbClr val="B58A32"/>
                </a:solidFill>
                <a:latin typeface="Arial"/>
                <a:ea typeface="Arial"/>
                <a:cs typeface="Arial"/>
              </a:defRPr>
            </a:pPr>
            <a:r>
              <a:rPr sz="5100" b="0">
                <a:solidFill>
                  <a:srgbClr val="B58A32"/>
                </a:solidFill>
                <a:latin typeface="Arial"/>
                <a:ea typeface="Arial"/>
                <a:cs typeface="Arial"/>
              </a:rPr>
              <a:t>100</a:t>
            </a:r>
          </a:p>
        </p:txBody>
      </p:sp>
      <p:sp>
        <p:nvSpPr>
          <p:cNvPr id="25" name="湿吨单位">
            <a:extLst xmlns:a="http://schemas.openxmlformats.org/drawingml/2006/main">
              <a:ext uri="{FF2B5EF4-FFF2-40B4-BE49-F238E27FC236}">
                <a16:creationId xmlns:a16="http://schemas.microsoft.com/office/drawing/2014/main" id="{3A7482AE-ADAD-4FEA-88F6-2F03EB0ECC78}"/>
              </a:ext>
            </a:extLst>
          </p:cNvPr>
          <p:cNvSpPr>
            <a:spLocks xmlns:a="http://schemas.openxmlformats.org/drawingml/2006/main" noGrp="1"/>
          </p:cNvSpPr>
          <p:nvPr/>
        </p:nvSpPr>
        <p:spPr>
          <a:xfrm xmlns:a="http://schemas.openxmlformats.org/drawingml/2006/main">
            <a:off x="7477125" y="2781300"/>
            <a:ext cx="11049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a:solidFill>
                  <a:srgbClr val="102A49"/>
                </a:solidFill>
                <a:latin typeface="Heiti TC"/>
                <a:ea typeface="Heiti TC"/>
                <a:cs typeface="Heiti TC"/>
              </a:defRPr>
            </a:pPr>
            <a:r>
              <a:rPr sz="2025" b="0">
                <a:solidFill>
                  <a:srgbClr val="102A49"/>
                </a:solidFill>
                <a:latin typeface="Heiti TC"/>
                <a:ea typeface="Heiti TC"/>
                <a:cs typeface="Heiti TC"/>
              </a:rPr>
              <a:t>万湿吨</a:t>
            </a:r>
          </a:p>
        </p:txBody>
      </p:sp>
      <p:sp>
        <p:nvSpPr>
          <p:cNvPr id="26" name="最低交付标签">
            <a:extLst xmlns:a="http://schemas.openxmlformats.org/drawingml/2006/main">
              <a:ext uri="{FF2B5EF4-FFF2-40B4-BE49-F238E27FC236}">
                <a16:creationId xmlns:a16="http://schemas.microsoft.com/office/drawing/2014/main" id="{11C843EF-91AB-428C-B106-F16C18977656}"/>
              </a:ext>
            </a:extLst>
          </p:cNvPr>
          <p:cNvSpPr>
            <a:spLocks xmlns:a="http://schemas.openxmlformats.org/drawingml/2006/main" noGrp="1"/>
          </p:cNvSpPr>
          <p:nvPr/>
        </p:nvSpPr>
        <p:spPr>
          <a:xfrm xmlns:a="http://schemas.openxmlformats.org/drawingml/2006/main">
            <a:off x="9001125" y="200025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最低交付</a:t>
            </a:r>
          </a:p>
        </p:txBody>
      </p:sp>
      <p:sp>
        <p:nvSpPr>
          <p:cNvPr id="27" name="干吨数值">
            <a:extLst xmlns:a="http://schemas.openxmlformats.org/drawingml/2006/main">
              <a:ext uri="{FF2B5EF4-FFF2-40B4-BE49-F238E27FC236}">
                <a16:creationId xmlns:a16="http://schemas.microsoft.com/office/drawing/2014/main" id="{A8AAA415-CE26-4480-A3C2-FFD4F9E30787}"/>
              </a:ext>
            </a:extLst>
          </p:cNvPr>
          <p:cNvSpPr>
            <a:spLocks xmlns:a="http://schemas.openxmlformats.org/drawingml/2006/main" noGrp="1"/>
          </p:cNvSpPr>
          <p:nvPr/>
        </p:nvSpPr>
        <p:spPr>
          <a:xfrm xmlns:a="http://schemas.openxmlformats.org/drawingml/2006/main">
            <a:off x="8943975" y="2419350"/>
            <a:ext cx="12477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100" b="0">
                <a:solidFill>
                  <a:srgbClr val="B58A32"/>
                </a:solidFill>
                <a:latin typeface="Arial"/>
                <a:ea typeface="Arial"/>
                <a:cs typeface="Arial"/>
              </a:defRPr>
            </a:pPr>
            <a:r>
              <a:rPr sz="5100" b="0">
                <a:solidFill>
                  <a:srgbClr val="B58A32"/>
                </a:solidFill>
                <a:latin typeface="Arial"/>
                <a:ea typeface="Arial"/>
                <a:cs typeface="Arial"/>
              </a:rPr>
              <a:t>70</a:t>
            </a:r>
          </a:p>
        </p:txBody>
      </p:sp>
      <p:sp>
        <p:nvSpPr>
          <p:cNvPr id="28" name="干吨单位">
            <a:extLst xmlns:a="http://schemas.openxmlformats.org/drawingml/2006/main">
              <a:ext uri="{FF2B5EF4-FFF2-40B4-BE49-F238E27FC236}">
                <a16:creationId xmlns:a16="http://schemas.microsoft.com/office/drawing/2014/main" id="{4A79E6E2-27C8-49EC-B180-C2633D58FE6D}"/>
              </a:ext>
            </a:extLst>
          </p:cNvPr>
          <p:cNvSpPr>
            <a:spLocks xmlns:a="http://schemas.openxmlformats.org/drawingml/2006/main" noGrp="1"/>
          </p:cNvSpPr>
          <p:nvPr/>
        </p:nvSpPr>
        <p:spPr>
          <a:xfrm xmlns:a="http://schemas.openxmlformats.org/drawingml/2006/main">
            <a:off x="10258425" y="2781300"/>
            <a:ext cx="12192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a:solidFill>
                  <a:srgbClr val="102A49"/>
                </a:solidFill>
                <a:latin typeface="Heiti TC"/>
                <a:ea typeface="Heiti TC"/>
                <a:cs typeface="Heiti TC"/>
              </a:defRPr>
            </a:pPr>
            <a:r>
              <a:rPr sz="2025" b="0">
                <a:solidFill>
                  <a:srgbClr val="102A49"/>
                </a:solidFill>
                <a:latin typeface="Heiti TC"/>
                <a:ea typeface="Heiti TC"/>
                <a:cs typeface="Heiti TC"/>
              </a:rPr>
              <a:t>万干吨</a:t>
            </a:r>
          </a:p>
        </p:txBody>
      </p:sp>
      <p:sp>
        <p:nvSpPr>
          <p:cNvPr id="29" name="数字区分隔">
            <a:extLst xmlns:a="http://schemas.openxmlformats.org/drawingml/2006/main">
              <a:ext uri="{FF2B5EF4-FFF2-40B4-BE49-F238E27FC236}">
                <a16:creationId xmlns:a16="http://schemas.microsoft.com/office/drawing/2014/main" id="{3FAA8E67-299E-41D0-BA84-69C573EF28C4}"/>
              </a:ext>
            </a:extLst>
          </p:cNvPr>
          <p:cNvSpPr>
            <a:spLocks xmlns:a="http://schemas.openxmlformats.org/drawingml/2006/main" noGrp="1"/>
          </p:cNvSpPr>
          <p:nvPr/>
        </p:nvSpPr>
        <p:spPr>
          <a:xfrm xmlns:a="http://schemas.openxmlformats.org/drawingml/2006/main">
            <a:off x="5810250" y="3419475"/>
            <a:ext cx="56769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30" name="矿源主体标签">
            <a:extLst xmlns:a="http://schemas.openxmlformats.org/drawingml/2006/main">
              <a:ext uri="{FF2B5EF4-FFF2-40B4-BE49-F238E27FC236}">
                <a16:creationId xmlns:a16="http://schemas.microsoft.com/office/drawing/2014/main" id="{8EDA2227-F25A-4CCF-91D2-352D961F51C7}"/>
              </a:ext>
            </a:extLst>
          </p:cNvPr>
          <p:cNvSpPr>
            <a:spLocks xmlns:a="http://schemas.openxmlformats.org/drawingml/2006/main" noGrp="1"/>
          </p:cNvSpPr>
          <p:nvPr/>
        </p:nvSpPr>
        <p:spPr>
          <a:xfrm xmlns:a="http://schemas.openxmlformats.org/drawingml/2006/main">
            <a:off x="5810250" y="3629025"/>
            <a:ext cx="13144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B58A32"/>
                </a:solidFill>
                <a:latin typeface="Heiti TC"/>
                <a:ea typeface="Heiti TC"/>
                <a:cs typeface="Heiti TC"/>
              </a:defRPr>
            </a:pPr>
            <a:r>
              <a:rPr sz="1800" b="1">
                <a:solidFill>
                  <a:srgbClr val="B58A32"/>
                </a:solidFill>
                <a:latin typeface="Heiti TC"/>
                <a:ea typeface="Heiti TC"/>
                <a:cs typeface="Heiti TC"/>
              </a:rPr>
              <a:t>矿源主体</a:t>
            </a:r>
          </a:p>
        </p:txBody>
      </p:sp>
      <p:sp>
        <p:nvSpPr>
          <p:cNvPr id="31" name="矿源主体">
            <a:extLst xmlns:a="http://schemas.openxmlformats.org/drawingml/2006/main">
              <a:ext uri="{FF2B5EF4-FFF2-40B4-BE49-F238E27FC236}">
                <a16:creationId xmlns:a16="http://schemas.microsoft.com/office/drawing/2014/main" id="{6F449284-B534-4863-A41D-4111E4ECF1DB}"/>
              </a:ext>
            </a:extLst>
          </p:cNvPr>
          <p:cNvSpPr>
            <a:spLocks xmlns:a="http://schemas.openxmlformats.org/drawingml/2006/main" noGrp="1"/>
          </p:cNvSpPr>
          <p:nvPr/>
        </p:nvSpPr>
        <p:spPr>
          <a:xfrm xmlns:a="http://schemas.openxmlformats.org/drawingml/2006/main">
            <a:off x="7258050" y="3629025"/>
            <a:ext cx="42291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贵州汇垣商贸有限公司</a:t>
            </a:r>
          </a:p>
        </p:txBody>
      </p:sp>
      <p:sp>
        <p:nvSpPr>
          <p:cNvPr id="32" name="矿源主体信息口径">
            <a:extLst xmlns:a="http://schemas.openxmlformats.org/drawingml/2006/main">
              <a:ext uri="{FF2B5EF4-FFF2-40B4-BE49-F238E27FC236}">
                <a16:creationId xmlns:a16="http://schemas.microsoft.com/office/drawing/2014/main" id="{0781AED9-804E-4349-890B-A9B02CDF7B80}"/>
              </a:ext>
            </a:extLst>
          </p:cNvPr>
          <p:cNvSpPr>
            <a:spLocks xmlns:a="http://schemas.openxmlformats.org/drawingml/2006/main" noGrp="1"/>
          </p:cNvSpPr>
          <p:nvPr/>
        </p:nvSpPr>
        <p:spPr>
          <a:xfrm xmlns:a="http://schemas.openxmlformats.org/drawingml/2006/main">
            <a:off x="7258050" y="3981450"/>
            <a:ext cx="42291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按项目方提供信息列示</a:t>
            </a:r>
          </a:p>
        </p:txBody>
      </p:sp>
      <p:sp>
        <p:nvSpPr>
          <p:cNvPr id="33" name="锁矿款标签">
            <a:extLst xmlns:a="http://schemas.openxmlformats.org/drawingml/2006/main">
              <a:ext uri="{FF2B5EF4-FFF2-40B4-BE49-F238E27FC236}">
                <a16:creationId xmlns:a16="http://schemas.microsoft.com/office/drawing/2014/main" id="{6978706C-6925-4B1B-9EBF-2079A6BE9DF3}"/>
              </a:ext>
            </a:extLst>
          </p:cNvPr>
          <p:cNvSpPr>
            <a:spLocks xmlns:a="http://schemas.openxmlformats.org/drawingml/2006/main" noGrp="1"/>
          </p:cNvSpPr>
          <p:nvPr/>
        </p:nvSpPr>
        <p:spPr>
          <a:xfrm xmlns:a="http://schemas.openxmlformats.org/drawingml/2006/main">
            <a:off x="5810250" y="4467225"/>
            <a:ext cx="2238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锁矿款预算</a:t>
            </a:r>
          </a:p>
        </p:txBody>
      </p:sp>
      <p:sp>
        <p:nvSpPr>
          <p:cNvPr id="34" name="锁矿款数值">
            <a:extLst xmlns:a="http://schemas.openxmlformats.org/drawingml/2006/main">
              <a:ext uri="{FF2B5EF4-FFF2-40B4-BE49-F238E27FC236}">
                <a16:creationId xmlns:a16="http://schemas.microsoft.com/office/drawing/2014/main" id="{C46F4DB9-418E-425E-9FB9-C30E92BBE11D}"/>
              </a:ext>
            </a:extLst>
          </p:cNvPr>
          <p:cNvSpPr>
            <a:spLocks xmlns:a="http://schemas.openxmlformats.org/drawingml/2006/main" noGrp="1"/>
          </p:cNvSpPr>
          <p:nvPr/>
        </p:nvSpPr>
        <p:spPr>
          <a:xfrm xmlns:a="http://schemas.openxmlformats.org/drawingml/2006/main">
            <a:off x="5791200" y="4791075"/>
            <a:ext cx="16668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275" b="0">
                <a:solidFill>
                  <a:srgbClr val="B58A32"/>
                </a:solidFill>
                <a:latin typeface="Arial"/>
                <a:ea typeface="Arial"/>
                <a:cs typeface="Arial"/>
              </a:defRPr>
            </a:pPr>
            <a:r>
              <a:rPr sz="4275" b="0">
                <a:solidFill>
                  <a:srgbClr val="B58A32"/>
                </a:solidFill>
                <a:latin typeface="Arial"/>
                <a:ea typeface="Arial"/>
                <a:cs typeface="Arial"/>
              </a:rPr>
              <a:t>500</a:t>
            </a:r>
          </a:p>
        </p:txBody>
      </p:sp>
      <p:sp>
        <p:nvSpPr>
          <p:cNvPr id="35" name="锁矿款单位">
            <a:extLst xmlns:a="http://schemas.openxmlformats.org/drawingml/2006/main">
              <a:ext uri="{FF2B5EF4-FFF2-40B4-BE49-F238E27FC236}">
                <a16:creationId xmlns:a16="http://schemas.microsoft.com/office/drawing/2014/main" id="{AEC2C7CD-2C54-4733-98E1-15C3A715CCF0}"/>
              </a:ext>
            </a:extLst>
          </p:cNvPr>
          <p:cNvSpPr>
            <a:spLocks xmlns:a="http://schemas.openxmlformats.org/drawingml/2006/main" noGrp="1"/>
          </p:cNvSpPr>
          <p:nvPr/>
        </p:nvSpPr>
        <p:spPr>
          <a:xfrm xmlns:a="http://schemas.openxmlformats.org/drawingml/2006/main">
            <a:off x="7505700" y="5076825"/>
            <a:ext cx="876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102A49"/>
                </a:solidFill>
                <a:latin typeface="Heiti TC"/>
                <a:ea typeface="Heiti TC"/>
                <a:cs typeface="Heiti TC"/>
              </a:defRPr>
            </a:pPr>
            <a:r>
              <a:rPr sz="1875" b="0">
                <a:solidFill>
                  <a:srgbClr val="102A49"/>
                </a:solidFill>
                <a:latin typeface="Heiti TC"/>
                <a:ea typeface="Heiti TC"/>
                <a:cs typeface="Heiti TC"/>
              </a:rPr>
              <a:t>万元</a:t>
            </a:r>
          </a:p>
        </p:txBody>
      </p:sp>
      <p:sp>
        <p:nvSpPr>
          <p:cNvPr id="36" name="锁矿款范围一">
            <a:extLst xmlns:a="http://schemas.openxmlformats.org/drawingml/2006/main">
              <a:ext uri="{FF2B5EF4-FFF2-40B4-BE49-F238E27FC236}">
                <a16:creationId xmlns:a16="http://schemas.microsoft.com/office/drawing/2014/main" id="{E194A661-211D-44C8-BA69-2A9B694BC88C}"/>
              </a:ext>
            </a:extLst>
          </p:cNvPr>
          <p:cNvSpPr>
            <a:spLocks xmlns:a="http://schemas.openxmlformats.org/drawingml/2006/main" noGrp="1"/>
          </p:cNvSpPr>
          <p:nvPr/>
        </p:nvSpPr>
        <p:spPr>
          <a:xfrm xmlns:a="http://schemas.openxmlformats.org/drawingml/2006/main">
            <a:off x="8953500" y="4714875"/>
            <a:ext cx="25336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包含在总融资中</a:t>
            </a:r>
          </a:p>
        </p:txBody>
      </p:sp>
      <p:sp>
        <p:nvSpPr>
          <p:cNvPr id="37" name="锁矿款范围二">
            <a:extLst xmlns:a="http://schemas.openxmlformats.org/drawingml/2006/main">
              <a:ext uri="{FF2B5EF4-FFF2-40B4-BE49-F238E27FC236}">
                <a16:creationId xmlns:a16="http://schemas.microsoft.com/office/drawing/2014/main" id="{5D2BD22D-74E1-48AC-89F3-CB14E536F3EE}"/>
              </a:ext>
            </a:extLst>
          </p:cNvPr>
          <p:cNvSpPr>
            <a:spLocks xmlns:a="http://schemas.openxmlformats.org/drawingml/2006/main" noGrp="1"/>
          </p:cNvSpPr>
          <p:nvPr/>
        </p:nvSpPr>
        <p:spPr>
          <a:xfrm xmlns:a="http://schemas.openxmlformats.org/drawingml/2006/main">
            <a:off x="8953500" y="5124450"/>
            <a:ext cx="25336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可依合同抵扣原料款</a:t>
            </a:r>
          </a:p>
        </p:txBody>
      </p:sp>
      <p:sp>
        <p:nvSpPr>
          <p:cNvPr id="38" name="合作期限说明">
            <a:extLst xmlns:a="http://schemas.openxmlformats.org/drawingml/2006/main">
              <a:ext uri="{FF2B5EF4-FFF2-40B4-BE49-F238E27FC236}">
                <a16:creationId xmlns:a16="http://schemas.microsoft.com/office/drawing/2014/main" id="{9FE3AE27-EC67-4CFD-99A5-88ADEFBB38C2}"/>
              </a:ext>
            </a:extLst>
          </p:cNvPr>
          <p:cNvSpPr>
            <a:spLocks xmlns:a="http://schemas.openxmlformats.org/drawingml/2006/main" noGrp="1"/>
          </p:cNvSpPr>
          <p:nvPr/>
        </p:nvSpPr>
        <p:spPr>
          <a:xfrm xmlns:a="http://schemas.openxmlformats.org/drawingml/2006/main">
            <a:off x="704850" y="6162675"/>
            <a:ext cx="10782300" cy="428625"/>
          </a:xfrm>
          <a:prstGeom xmlns:a="http://schemas.openxmlformats.org/drawingml/2006/main" prst="roundRect">
            <a:avLst>
              <a:gd name="adj" fmla="val 17778"/>
            </a:avLst>
          </a:prstGeom>
          <a:solidFill xmlns:a="http://schemas.openxmlformats.org/drawingml/2006/main">
            <a:srgbClr val="102A49"/>
          </a:solidFill>
          <a:ln xmlns:a="http://schemas.openxmlformats.org/drawingml/2006/main" w="0">
            <a:noFill/>
          </a:ln>
        </p:spPr>
      </p:sp>
      <p:sp>
        <p:nvSpPr>
          <p:cNvPr id="39" name="合作期限完整说明">
            <a:extLst xmlns:a="http://schemas.openxmlformats.org/drawingml/2006/main">
              <a:ext uri="{FF2B5EF4-FFF2-40B4-BE49-F238E27FC236}">
                <a16:creationId xmlns:a16="http://schemas.microsoft.com/office/drawing/2014/main" id="{F1E210F8-E846-44FA-8A03-D9057E8E512F}"/>
              </a:ext>
            </a:extLst>
          </p:cNvPr>
          <p:cNvSpPr>
            <a:spLocks xmlns:a="http://schemas.openxmlformats.org/drawingml/2006/main" noGrp="1"/>
          </p:cNvSpPr>
          <p:nvPr/>
        </p:nvSpPr>
        <p:spPr>
          <a:xfrm xmlns:a="http://schemas.openxmlformats.org/drawingml/2006/main">
            <a:off x="895350" y="6238875"/>
            <a:ext cx="10401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FFFFFF"/>
                </a:solidFill>
                <a:latin typeface="Heiti TC"/>
                <a:ea typeface="Heiti TC"/>
                <a:cs typeface="Heiti TC"/>
              </a:defRPr>
            </a:pPr>
            <a:r>
              <a:rPr sz="1800" b="1">
                <a:solidFill>
                  <a:srgbClr val="FFFFFF"/>
                </a:solidFill>
                <a:latin typeface="Heiti TC"/>
                <a:ea typeface="Heiti TC"/>
                <a:cs typeface="Heiti TC"/>
              </a:rPr>
              <a:t>拟定排他锁定期3个月，正式提运处理安排需覆盖完整项目周期</a:t>
            </a:r>
          </a:p>
        </p:txBody>
      </p:sp>
    </p:spTree>
    <p:extLst>
      <p:ext uri="{BB962C8B-B14F-4D97-AF65-F5344CB8AC3E}">
        <p14:creationId xmlns:p14="http://schemas.microsoft.com/office/powerpoint/2010/main" val="48416186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7" name="页眉金线">
            <a:extLst xmlns:a="http://schemas.openxmlformats.org/drawingml/2006/main">
              <a:ext uri="{FF2B5EF4-FFF2-40B4-BE49-F238E27FC236}">
                <a16:creationId xmlns:a16="http://schemas.microsoft.com/office/drawing/2014/main" id="{F0C32B00-0277-4014-BA5A-B1C41BC9E2E6}"/>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986E04A7-5462-4A1D-BA85-BA3A624CEC96}"/>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EB48456E-C9E4-4D86-8476-70EED0B81A82}"/>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建设运营</a:t>
            </a:r>
          </a:p>
        </p:txBody>
      </p:sp>
      <p:sp>
        <p:nvSpPr>
          <p:cNvPr id="4" name="页码">
            <a:extLst xmlns:a="http://schemas.openxmlformats.org/drawingml/2006/main">
              <a:ext uri="{FF2B5EF4-FFF2-40B4-BE49-F238E27FC236}">
                <a16:creationId xmlns:a16="http://schemas.microsoft.com/office/drawing/2014/main" id="{2E9964B3-6106-4C36-BD5A-C72B6840887F}"/>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09</a:t>
            </a:r>
          </a:p>
        </p:txBody>
      </p:sp>
      <p:sp>
        <p:nvSpPr>
          <p:cNvPr id="5" name="标题">
            <a:extLst xmlns:a="http://schemas.openxmlformats.org/drawingml/2006/main">
              <a:ext uri="{FF2B5EF4-FFF2-40B4-BE49-F238E27FC236}">
                <a16:creationId xmlns:a16="http://schemas.microsoft.com/office/drawing/2014/main" id="{A76DC088-6A7C-4AE7-ACE3-D44B3BA29B34}"/>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生产线建设与黄金销售流程</a:t>
            </a:r>
          </a:p>
        </p:txBody>
      </p:sp>
      <p:sp>
        <p:nvSpPr>
          <p:cNvPr id="6" name="标题分界">
            <a:extLst xmlns:a="http://schemas.openxmlformats.org/drawingml/2006/main">
              <a:ext uri="{FF2B5EF4-FFF2-40B4-BE49-F238E27FC236}">
                <a16:creationId xmlns:a16="http://schemas.microsoft.com/office/drawing/2014/main" id="{E17B5134-824A-4946-AA5A-2F4078B612A7}"/>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独立新建说明">
            <a:extLst xmlns:a="http://schemas.openxmlformats.org/drawingml/2006/main">
              <a:ext uri="{FF2B5EF4-FFF2-40B4-BE49-F238E27FC236}">
                <a16:creationId xmlns:a16="http://schemas.microsoft.com/office/drawing/2014/main" id="{65ECAD36-2EA5-4192-BE25-C23068721F91}"/>
              </a:ext>
            </a:extLst>
          </p:cNvPr>
          <p:cNvSpPr>
            <a:spLocks xmlns:a="http://schemas.openxmlformats.org/drawingml/2006/main" noGrp="1"/>
          </p:cNvSpPr>
          <p:nvPr/>
        </p:nvSpPr>
        <p:spPr>
          <a:xfrm xmlns:a="http://schemas.openxmlformats.org/drawingml/2006/main">
            <a:off x="704850" y="1847850"/>
            <a:ext cx="10782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2号矿另配新建产线，不以占用1号矿既有产能为基础</a:t>
            </a:r>
          </a:p>
        </p:txBody>
      </p:sp>
      <p:sp>
        <p:nvSpPr>
          <p:cNvPr id="8" name="设计处理能力">
            <a:extLst xmlns:a="http://schemas.openxmlformats.org/drawingml/2006/main">
              <a:ext uri="{FF2B5EF4-FFF2-40B4-BE49-F238E27FC236}">
                <a16:creationId xmlns:a16="http://schemas.microsoft.com/office/drawing/2014/main" id="{BF3960A6-A9AE-43F4-AF96-24CF80005869}"/>
              </a:ext>
            </a:extLst>
          </p:cNvPr>
          <p:cNvSpPr>
            <a:spLocks xmlns:a="http://schemas.openxmlformats.org/drawingml/2006/main" noGrp="1"/>
          </p:cNvSpPr>
          <p:nvPr/>
        </p:nvSpPr>
        <p:spPr>
          <a:xfrm xmlns:a="http://schemas.openxmlformats.org/drawingml/2006/main">
            <a:off x="714375" y="2371725"/>
            <a:ext cx="31718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设计处理能力</a:t>
            </a:r>
          </a:p>
        </p:txBody>
      </p:sp>
      <p:sp>
        <p:nvSpPr>
          <p:cNvPr id="9" name="设计产能数字">
            <a:extLst xmlns:a="http://schemas.openxmlformats.org/drawingml/2006/main">
              <a:ext uri="{FF2B5EF4-FFF2-40B4-BE49-F238E27FC236}">
                <a16:creationId xmlns:a16="http://schemas.microsoft.com/office/drawing/2014/main" id="{A023DEBF-C24E-4543-9220-005FA565C597}"/>
              </a:ext>
            </a:extLst>
          </p:cNvPr>
          <p:cNvSpPr>
            <a:spLocks xmlns:a="http://schemas.openxmlformats.org/drawingml/2006/main" noGrp="1"/>
          </p:cNvSpPr>
          <p:nvPr/>
        </p:nvSpPr>
        <p:spPr>
          <a:xfrm xmlns:a="http://schemas.openxmlformats.org/drawingml/2006/main">
            <a:off x="695325" y="2743200"/>
            <a:ext cx="21717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0">
                <a:solidFill>
                  <a:srgbClr val="B58A32"/>
                </a:solidFill>
                <a:latin typeface="Arial"/>
                <a:ea typeface="Arial"/>
                <a:cs typeface="Arial"/>
              </a:defRPr>
            </a:pPr>
            <a:r>
              <a:rPr sz="4875" b="0">
                <a:solidFill>
                  <a:srgbClr val="B58A32"/>
                </a:solidFill>
                <a:latin typeface="Arial"/>
                <a:ea typeface="Arial"/>
                <a:cs typeface="Arial"/>
              </a:rPr>
              <a:t>1,500</a:t>
            </a:r>
          </a:p>
        </p:txBody>
      </p:sp>
      <p:sp>
        <p:nvSpPr>
          <p:cNvPr id="10" name="设计产能单位">
            <a:extLst xmlns:a="http://schemas.openxmlformats.org/drawingml/2006/main">
              <a:ext uri="{FF2B5EF4-FFF2-40B4-BE49-F238E27FC236}">
                <a16:creationId xmlns:a16="http://schemas.microsoft.com/office/drawing/2014/main" id="{F63909B7-11F8-4EB0-899B-1E8E43333B65}"/>
              </a:ext>
            </a:extLst>
          </p:cNvPr>
          <p:cNvSpPr>
            <a:spLocks xmlns:a="http://schemas.openxmlformats.org/drawingml/2006/main" noGrp="1"/>
          </p:cNvSpPr>
          <p:nvPr/>
        </p:nvSpPr>
        <p:spPr>
          <a:xfrm xmlns:a="http://schemas.openxmlformats.org/drawingml/2006/main">
            <a:off x="2905125" y="3114675"/>
            <a:ext cx="13620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干吨／日</a:t>
            </a:r>
          </a:p>
        </p:txBody>
      </p:sp>
      <p:sp>
        <p:nvSpPr>
          <p:cNvPr id="11" name="产能预算分隔">
            <a:extLst xmlns:a="http://schemas.openxmlformats.org/drawingml/2006/main">
              <a:ext uri="{FF2B5EF4-FFF2-40B4-BE49-F238E27FC236}">
                <a16:creationId xmlns:a16="http://schemas.microsoft.com/office/drawing/2014/main" id="{4E4C9DD6-B30E-49DF-9E1E-ED0967012094}"/>
              </a:ext>
            </a:extLst>
          </p:cNvPr>
          <p:cNvSpPr>
            <a:spLocks xmlns:a="http://schemas.openxmlformats.org/drawingml/2006/main" noGrp="1"/>
          </p:cNvSpPr>
          <p:nvPr/>
        </p:nvSpPr>
        <p:spPr>
          <a:xfrm xmlns:a="http://schemas.openxmlformats.org/drawingml/2006/main">
            <a:off x="4543425" y="2428875"/>
            <a:ext cx="0" cy="9810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2" name="建设预算标签">
            <a:extLst xmlns:a="http://schemas.openxmlformats.org/drawingml/2006/main">
              <a:ext uri="{FF2B5EF4-FFF2-40B4-BE49-F238E27FC236}">
                <a16:creationId xmlns:a16="http://schemas.microsoft.com/office/drawing/2014/main" id="{942B999D-315E-481A-9D8E-7D76D0AC8E5E}"/>
              </a:ext>
            </a:extLst>
          </p:cNvPr>
          <p:cNvSpPr>
            <a:spLocks xmlns:a="http://schemas.openxmlformats.org/drawingml/2006/main" noGrp="1"/>
          </p:cNvSpPr>
          <p:nvPr/>
        </p:nvSpPr>
        <p:spPr>
          <a:xfrm xmlns:a="http://schemas.openxmlformats.org/drawingml/2006/main">
            <a:off x="4953000" y="2371725"/>
            <a:ext cx="3143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建设预算</a:t>
            </a:r>
          </a:p>
        </p:txBody>
      </p:sp>
      <p:sp>
        <p:nvSpPr>
          <p:cNvPr id="13" name="建设预算数字">
            <a:extLst xmlns:a="http://schemas.openxmlformats.org/drawingml/2006/main">
              <a:ext uri="{FF2B5EF4-FFF2-40B4-BE49-F238E27FC236}">
                <a16:creationId xmlns:a16="http://schemas.microsoft.com/office/drawing/2014/main" id="{05DAAD1E-5D3D-4005-B890-933C8E916BCA}"/>
              </a:ext>
            </a:extLst>
          </p:cNvPr>
          <p:cNvSpPr>
            <a:spLocks xmlns:a="http://schemas.openxmlformats.org/drawingml/2006/main" noGrp="1"/>
          </p:cNvSpPr>
          <p:nvPr/>
        </p:nvSpPr>
        <p:spPr>
          <a:xfrm xmlns:a="http://schemas.openxmlformats.org/drawingml/2006/main">
            <a:off x="4933950" y="2743200"/>
            <a:ext cx="21717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0">
                <a:solidFill>
                  <a:srgbClr val="B58A32"/>
                </a:solidFill>
                <a:latin typeface="Arial"/>
                <a:ea typeface="Arial"/>
                <a:cs typeface="Arial"/>
              </a:defRPr>
            </a:pPr>
            <a:r>
              <a:rPr sz="4875" b="0">
                <a:solidFill>
                  <a:srgbClr val="B58A32"/>
                </a:solidFill>
                <a:latin typeface="Arial"/>
                <a:ea typeface="Arial"/>
                <a:cs typeface="Arial"/>
              </a:rPr>
              <a:t>1,500</a:t>
            </a:r>
          </a:p>
        </p:txBody>
      </p:sp>
      <p:sp>
        <p:nvSpPr>
          <p:cNvPr id="14" name="建设预算单位">
            <a:extLst xmlns:a="http://schemas.openxmlformats.org/drawingml/2006/main">
              <a:ext uri="{FF2B5EF4-FFF2-40B4-BE49-F238E27FC236}">
                <a16:creationId xmlns:a16="http://schemas.microsoft.com/office/drawing/2014/main" id="{8CD81A9A-E043-406C-8082-CA9369DDFCBB}"/>
              </a:ext>
            </a:extLst>
          </p:cNvPr>
          <p:cNvSpPr>
            <a:spLocks xmlns:a="http://schemas.openxmlformats.org/drawingml/2006/main" noGrp="1"/>
          </p:cNvSpPr>
          <p:nvPr/>
        </p:nvSpPr>
        <p:spPr>
          <a:xfrm xmlns:a="http://schemas.openxmlformats.org/drawingml/2006/main">
            <a:off x="7143750" y="3114675"/>
            <a:ext cx="1047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万元</a:t>
            </a:r>
          </a:p>
        </p:txBody>
      </p:sp>
      <p:sp>
        <p:nvSpPr>
          <p:cNvPr id="15" name="预算工期分隔">
            <a:extLst xmlns:a="http://schemas.openxmlformats.org/drawingml/2006/main">
              <a:ext uri="{FF2B5EF4-FFF2-40B4-BE49-F238E27FC236}">
                <a16:creationId xmlns:a16="http://schemas.microsoft.com/office/drawing/2014/main" id="{8D5E7FF5-10E2-43FA-8F11-766EF49EBBB7}"/>
              </a:ext>
            </a:extLst>
          </p:cNvPr>
          <p:cNvSpPr>
            <a:spLocks xmlns:a="http://schemas.openxmlformats.org/drawingml/2006/main" noGrp="1"/>
          </p:cNvSpPr>
          <p:nvPr/>
        </p:nvSpPr>
        <p:spPr>
          <a:xfrm xmlns:a="http://schemas.openxmlformats.org/drawingml/2006/main">
            <a:off x="8496300" y="2428875"/>
            <a:ext cx="0" cy="9810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6" name="建设计划标签">
            <a:extLst xmlns:a="http://schemas.openxmlformats.org/drawingml/2006/main">
              <a:ext uri="{FF2B5EF4-FFF2-40B4-BE49-F238E27FC236}">
                <a16:creationId xmlns:a16="http://schemas.microsoft.com/office/drawing/2014/main" id="{B4F2F6BF-CA59-4F41-9C7E-6AF411E2DFCD}"/>
              </a:ext>
            </a:extLst>
          </p:cNvPr>
          <p:cNvSpPr>
            <a:spLocks xmlns:a="http://schemas.openxmlformats.org/drawingml/2006/main" noGrp="1"/>
          </p:cNvSpPr>
          <p:nvPr/>
        </p:nvSpPr>
        <p:spPr>
          <a:xfrm xmlns:a="http://schemas.openxmlformats.org/drawingml/2006/main">
            <a:off x="8915400" y="2371725"/>
            <a:ext cx="2590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资金到位后建设计划</a:t>
            </a:r>
          </a:p>
        </p:txBody>
      </p:sp>
      <p:sp>
        <p:nvSpPr>
          <p:cNvPr id="17" name="计划约字">
            <a:extLst xmlns:a="http://schemas.openxmlformats.org/drawingml/2006/main">
              <a:ext uri="{FF2B5EF4-FFF2-40B4-BE49-F238E27FC236}">
                <a16:creationId xmlns:a16="http://schemas.microsoft.com/office/drawing/2014/main" id="{482AED73-BF14-46DF-A890-2121B419A5F7}"/>
              </a:ext>
            </a:extLst>
          </p:cNvPr>
          <p:cNvSpPr>
            <a:spLocks xmlns:a="http://schemas.openxmlformats.org/drawingml/2006/main" noGrp="1"/>
          </p:cNvSpPr>
          <p:nvPr/>
        </p:nvSpPr>
        <p:spPr>
          <a:xfrm xmlns:a="http://schemas.openxmlformats.org/drawingml/2006/main">
            <a:off x="8915400" y="3076575"/>
            <a:ext cx="4191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a:solidFill>
                  <a:srgbClr val="102A49"/>
                </a:solidFill>
                <a:latin typeface="Heiti TC"/>
                <a:ea typeface="Heiti TC"/>
                <a:cs typeface="Heiti TC"/>
              </a:defRPr>
            </a:pPr>
            <a:r>
              <a:rPr sz="2025" b="0">
                <a:solidFill>
                  <a:srgbClr val="102A49"/>
                </a:solidFill>
                <a:latin typeface="Heiti TC"/>
                <a:ea typeface="Heiti TC"/>
                <a:cs typeface="Heiti TC"/>
              </a:rPr>
              <a:t>约</a:t>
            </a:r>
          </a:p>
        </p:txBody>
      </p:sp>
      <p:sp>
        <p:nvSpPr>
          <p:cNvPr id="18" name="建设计划月数">
            <a:extLst xmlns:a="http://schemas.openxmlformats.org/drawingml/2006/main">
              <a:ext uri="{FF2B5EF4-FFF2-40B4-BE49-F238E27FC236}">
                <a16:creationId xmlns:a16="http://schemas.microsoft.com/office/drawing/2014/main" id="{CA0BDD1A-EE37-4BFC-B78D-8785F539D1A0}"/>
              </a:ext>
            </a:extLst>
          </p:cNvPr>
          <p:cNvSpPr>
            <a:spLocks xmlns:a="http://schemas.openxmlformats.org/drawingml/2006/main" noGrp="1"/>
          </p:cNvSpPr>
          <p:nvPr/>
        </p:nvSpPr>
        <p:spPr>
          <a:xfrm xmlns:a="http://schemas.openxmlformats.org/drawingml/2006/main">
            <a:off x="9401175" y="2743200"/>
            <a:ext cx="76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875" b="0">
                <a:solidFill>
                  <a:srgbClr val="B58A32"/>
                </a:solidFill>
                <a:latin typeface="Arial"/>
                <a:ea typeface="Arial"/>
                <a:cs typeface="Arial"/>
              </a:defRPr>
            </a:pPr>
            <a:r>
              <a:rPr sz="4875" b="0">
                <a:solidFill>
                  <a:srgbClr val="B58A32"/>
                </a:solidFill>
                <a:latin typeface="Arial"/>
                <a:ea typeface="Arial"/>
                <a:cs typeface="Arial"/>
              </a:rPr>
              <a:t>3</a:t>
            </a:r>
          </a:p>
        </p:txBody>
      </p:sp>
      <p:sp>
        <p:nvSpPr>
          <p:cNvPr id="19" name="建设计划单位">
            <a:extLst xmlns:a="http://schemas.openxmlformats.org/drawingml/2006/main">
              <a:ext uri="{FF2B5EF4-FFF2-40B4-BE49-F238E27FC236}">
                <a16:creationId xmlns:a16="http://schemas.microsoft.com/office/drawing/2014/main" id="{11D553A0-C73B-4553-B242-8AF85093A74A}"/>
              </a:ext>
            </a:extLst>
          </p:cNvPr>
          <p:cNvSpPr>
            <a:spLocks xmlns:a="http://schemas.openxmlformats.org/drawingml/2006/main" noGrp="1"/>
          </p:cNvSpPr>
          <p:nvPr/>
        </p:nvSpPr>
        <p:spPr>
          <a:xfrm xmlns:a="http://schemas.openxmlformats.org/drawingml/2006/main">
            <a:off x="10248900" y="3105150"/>
            <a:ext cx="1238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102A49"/>
                </a:solidFill>
                <a:latin typeface="Heiti TC"/>
                <a:ea typeface="Heiti TC"/>
                <a:cs typeface="Heiti TC"/>
              </a:defRPr>
            </a:pPr>
            <a:r>
              <a:rPr sz="1950" b="0">
                <a:solidFill>
                  <a:srgbClr val="102A49"/>
                </a:solidFill>
                <a:latin typeface="Heiti TC"/>
                <a:ea typeface="Heiti TC"/>
                <a:cs typeface="Heiti TC"/>
              </a:rPr>
              <a:t>个月</a:t>
            </a:r>
          </a:p>
        </p:txBody>
      </p:sp>
      <p:sp>
        <p:nvSpPr>
          <p:cNvPr id="20" name="建设流程底色">
            <a:extLst xmlns:a="http://schemas.openxmlformats.org/drawingml/2006/main">
              <a:ext uri="{FF2B5EF4-FFF2-40B4-BE49-F238E27FC236}">
                <a16:creationId xmlns:a16="http://schemas.microsoft.com/office/drawing/2014/main" id="{BDB3F326-F91D-4AE0-B206-DD4B82B608D7}"/>
              </a:ext>
            </a:extLst>
          </p:cNvPr>
          <p:cNvSpPr>
            <a:spLocks xmlns:a="http://schemas.openxmlformats.org/drawingml/2006/main" noGrp="1"/>
          </p:cNvSpPr>
          <p:nvPr/>
        </p:nvSpPr>
        <p:spPr>
          <a:xfrm xmlns:a="http://schemas.openxmlformats.org/drawingml/2006/main">
            <a:off x="704850" y="3714750"/>
            <a:ext cx="10782300" cy="523875"/>
          </a:xfrm>
          <a:prstGeom xmlns:a="http://schemas.openxmlformats.org/drawingml/2006/main" prst="rect">
            <a:avLst/>
          </a:prstGeom>
          <a:solidFill xmlns:a="http://schemas.openxmlformats.org/drawingml/2006/main">
            <a:srgbClr val="FAF7EF"/>
          </a:solidFill>
          <a:ln xmlns:a="http://schemas.openxmlformats.org/drawingml/2006/main" w="0">
            <a:noFill/>
          </a:ln>
        </p:spPr>
      </p:sp>
      <p:sp>
        <p:nvSpPr>
          <p:cNvPr id="21" name="建设流程标题">
            <a:extLst xmlns:a="http://schemas.openxmlformats.org/drawingml/2006/main">
              <a:ext uri="{FF2B5EF4-FFF2-40B4-BE49-F238E27FC236}">
                <a16:creationId xmlns:a16="http://schemas.microsoft.com/office/drawing/2014/main" id="{23134947-D409-4A04-B565-9EBCE049E338}"/>
              </a:ext>
            </a:extLst>
          </p:cNvPr>
          <p:cNvSpPr>
            <a:spLocks xmlns:a="http://schemas.openxmlformats.org/drawingml/2006/main" noGrp="1"/>
          </p:cNvSpPr>
          <p:nvPr/>
        </p:nvSpPr>
        <p:spPr>
          <a:xfrm xmlns:a="http://schemas.openxmlformats.org/drawingml/2006/main">
            <a:off x="895350" y="3829050"/>
            <a:ext cx="14097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B58A32"/>
                </a:solidFill>
                <a:latin typeface="Heiti TC"/>
                <a:ea typeface="Heiti TC"/>
                <a:cs typeface="Heiti TC"/>
              </a:defRPr>
            </a:pPr>
            <a:r>
              <a:rPr sz="1800" b="1">
                <a:solidFill>
                  <a:srgbClr val="B58A32"/>
                </a:solidFill>
                <a:latin typeface="Heiti TC"/>
                <a:ea typeface="Heiti TC"/>
                <a:cs typeface="Heiti TC"/>
              </a:rPr>
              <a:t>建设推进</a:t>
            </a:r>
          </a:p>
        </p:txBody>
      </p:sp>
      <p:sp>
        <p:nvSpPr>
          <p:cNvPr id="22" name="建设阶段0">
            <a:extLst xmlns:a="http://schemas.openxmlformats.org/drawingml/2006/main">
              <a:ext uri="{FF2B5EF4-FFF2-40B4-BE49-F238E27FC236}">
                <a16:creationId xmlns:a16="http://schemas.microsoft.com/office/drawing/2014/main" id="{5B7F331C-6817-435D-B105-05E2F3CC64A2}"/>
              </a:ext>
            </a:extLst>
          </p:cNvPr>
          <p:cNvSpPr>
            <a:spLocks xmlns:a="http://schemas.openxmlformats.org/drawingml/2006/main" noGrp="1"/>
          </p:cNvSpPr>
          <p:nvPr/>
        </p:nvSpPr>
        <p:spPr>
          <a:xfrm xmlns:a="http://schemas.openxmlformats.org/drawingml/2006/main">
            <a:off x="2667000" y="3829050"/>
            <a:ext cx="12001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资金到位</a:t>
            </a:r>
          </a:p>
        </p:txBody>
      </p:sp>
      <p:sp>
        <p:nvSpPr>
          <p:cNvPr id="23" name="建设连接0">
            <a:extLst xmlns:a="http://schemas.openxmlformats.org/drawingml/2006/main">
              <a:ext uri="{FF2B5EF4-FFF2-40B4-BE49-F238E27FC236}">
                <a16:creationId xmlns:a16="http://schemas.microsoft.com/office/drawing/2014/main" id="{7F6A5459-AA6C-47D6-8CC2-3334E650D35D}"/>
              </a:ext>
            </a:extLst>
          </p:cNvPr>
          <p:cNvSpPr>
            <a:spLocks xmlns:a="http://schemas.openxmlformats.org/drawingml/2006/main" noGrp="1"/>
          </p:cNvSpPr>
          <p:nvPr/>
        </p:nvSpPr>
        <p:spPr>
          <a:xfrm xmlns:a="http://schemas.openxmlformats.org/drawingml/2006/main">
            <a:off x="4152900" y="3924300"/>
            <a:ext cx="657225" cy="114300"/>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24" name="建设阶段1">
            <a:extLst xmlns:a="http://schemas.openxmlformats.org/drawingml/2006/main">
              <a:ext uri="{FF2B5EF4-FFF2-40B4-BE49-F238E27FC236}">
                <a16:creationId xmlns:a16="http://schemas.microsoft.com/office/drawing/2014/main" id="{CEDABDF3-333C-47FF-8F4B-890DF7C910D4}"/>
              </a:ext>
            </a:extLst>
          </p:cNvPr>
          <p:cNvSpPr>
            <a:spLocks xmlns:a="http://schemas.openxmlformats.org/drawingml/2006/main" noGrp="1"/>
          </p:cNvSpPr>
          <p:nvPr/>
        </p:nvSpPr>
        <p:spPr>
          <a:xfrm xmlns:a="http://schemas.openxmlformats.org/drawingml/2006/main">
            <a:off x="5248275" y="3829050"/>
            <a:ext cx="12001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建设</a:t>
            </a:r>
          </a:p>
        </p:txBody>
      </p:sp>
      <p:sp>
        <p:nvSpPr>
          <p:cNvPr id="25" name="建设连接1">
            <a:extLst xmlns:a="http://schemas.openxmlformats.org/drawingml/2006/main">
              <a:ext uri="{FF2B5EF4-FFF2-40B4-BE49-F238E27FC236}">
                <a16:creationId xmlns:a16="http://schemas.microsoft.com/office/drawing/2014/main" id="{EE9833AA-D285-47E4-AA1F-7FBF534FCF7C}"/>
              </a:ext>
            </a:extLst>
          </p:cNvPr>
          <p:cNvSpPr>
            <a:spLocks xmlns:a="http://schemas.openxmlformats.org/drawingml/2006/main" noGrp="1"/>
          </p:cNvSpPr>
          <p:nvPr/>
        </p:nvSpPr>
        <p:spPr>
          <a:xfrm xmlns:a="http://schemas.openxmlformats.org/drawingml/2006/main">
            <a:off x="6734175" y="3924300"/>
            <a:ext cx="657225" cy="114300"/>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26" name="建设阶段2">
            <a:extLst xmlns:a="http://schemas.openxmlformats.org/drawingml/2006/main">
              <a:ext uri="{FF2B5EF4-FFF2-40B4-BE49-F238E27FC236}">
                <a16:creationId xmlns:a16="http://schemas.microsoft.com/office/drawing/2014/main" id="{0C167D84-0237-4610-B06F-AEC597151A41}"/>
              </a:ext>
            </a:extLst>
          </p:cNvPr>
          <p:cNvSpPr>
            <a:spLocks xmlns:a="http://schemas.openxmlformats.org/drawingml/2006/main" noGrp="1"/>
          </p:cNvSpPr>
          <p:nvPr/>
        </p:nvSpPr>
        <p:spPr>
          <a:xfrm xmlns:a="http://schemas.openxmlformats.org/drawingml/2006/main">
            <a:off x="7724775" y="3829050"/>
            <a:ext cx="12001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配套</a:t>
            </a:r>
          </a:p>
        </p:txBody>
      </p:sp>
      <p:sp>
        <p:nvSpPr>
          <p:cNvPr id="27" name="建设连接2">
            <a:extLst xmlns:a="http://schemas.openxmlformats.org/drawingml/2006/main">
              <a:ext uri="{FF2B5EF4-FFF2-40B4-BE49-F238E27FC236}">
                <a16:creationId xmlns:a16="http://schemas.microsoft.com/office/drawing/2014/main" id="{EE7D8254-ED86-48F4-AD56-17FB4919F315}"/>
              </a:ext>
            </a:extLst>
          </p:cNvPr>
          <p:cNvSpPr>
            <a:spLocks xmlns:a="http://schemas.openxmlformats.org/drawingml/2006/main" noGrp="1"/>
          </p:cNvSpPr>
          <p:nvPr/>
        </p:nvSpPr>
        <p:spPr>
          <a:xfrm xmlns:a="http://schemas.openxmlformats.org/drawingml/2006/main">
            <a:off x="9210675" y="3924300"/>
            <a:ext cx="657225" cy="114300"/>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28" name="建设阶段3">
            <a:extLst xmlns:a="http://schemas.openxmlformats.org/drawingml/2006/main">
              <a:ext uri="{FF2B5EF4-FFF2-40B4-BE49-F238E27FC236}">
                <a16:creationId xmlns:a16="http://schemas.microsoft.com/office/drawing/2014/main" id="{44CD3C9A-C0B8-4844-A970-CCECF7B13B10}"/>
              </a:ext>
            </a:extLst>
          </p:cNvPr>
          <p:cNvSpPr>
            <a:spLocks xmlns:a="http://schemas.openxmlformats.org/drawingml/2006/main" noGrp="1"/>
          </p:cNvSpPr>
          <p:nvPr/>
        </p:nvSpPr>
        <p:spPr>
          <a:xfrm xmlns:a="http://schemas.openxmlformats.org/drawingml/2006/main">
            <a:off x="10144125" y="3829050"/>
            <a:ext cx="12001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调试</a:t>
            </a:r>
          </a:p>
        </p:txBody>
      </p:sp>
      <p:sp>
        <p:nvSpPr>
          <p:cNvPr id="29" name="经营流程标题">
            <a:extLst xmlns:a="http://schemas.openxmlformats.org/drawingml/2006/main">
              <a:ext uri="{FF2B5EF4-FFF2-40B4-BE49-F238E27FC236}">
                <a16:creationId xmlns:a16="http://schemas.microsoft.com/office/drawing/2014/main" id="{7FF9B631-2813-4E42-872C-EF5A26954320}"/>
              </a:ext>
            </a:extLst>
          </p:cNvPr>
          <p:cNvSpPr>
            <a:spLocks xmlns:a="http://schemas.openxmlformats.org/drawingml/2006/main" noGrp="1"/>
          </p:cNvSpPr>
          <p:nvPr/>
        </p:nvSpPr>
        <p:spPr>
          <a:xfrm xmlns:a="http://schemas.openxmlformats.org/drawingml/2006/main">
            <a:off x="704850" y="4476750"/>
            <a:ext cx="107823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拟定运营流程</a:t>
            </a:r>
          </a:p>
        </p:txBody>
      </p:sp>
      <p:sp>
        <p:nvSpPr>
          <p:cNvPr id="30" name="经营流程箭头0">
            <a:extLst xmlns:a="http://schemas.openxmlformats.org/drawingml/2006/main">
              <a:ext uri="{FF2B5EF4-FFF2-40B4-BE49-F238E27FC236}">
                <a16:creationId xmlns:a16="http://schemas.microsoft.com/office/drawing/2014/main" id="{764C7D3A-ACB0-4D5F-956C-5E84CEED5B00}"/>
              </a:ext>
            </a:extLst>
          </p:cNvPr>
          <p:cNvSpPr>
            <a:spLocks xmlns:a="http://schemas.openxmlformats.org/drawingml/2006/main" noGrp="1"/>
          </p:cNvSpPr>
          <p:nvPr/>
        </p:nvSpPr>
        <p:spPr>
          <a:xfrm xmlns:a="http://schemas.openxmlformats.org/drawingml/2006/main">
            <a:off x="1685925" y="5029200"/>
            <a:ext cx="1304925" cy="95250"/>
          </a:xfrm>
          <a:prstGeom xmlns:a="http://schemas.openxmlformats.org/drawingml/2006/main" prst="rightArrow">
            <a:avLst/>
          </a:prstGeom>
          <a:solidFill xmlns:a="http://schemas.openxmlformats.org/drawingml/2006/main">
            <a:srgbClr val="D0B472"/>
          </a:solidFill>
          <a:ln xmlns:a="http://schemas.openxmlformats.org/drawingml/2006/main" w="0">
            <a:noFill/>
          </a:ln>
        </p:spPr>
      </p:sp>
      <p:sp>
        <p:nvSpPr>
          <p:cNvPr id="31" name="经营流程节点0">
            <a:extLst xmlns:a="http://schemas.openxmlformats.org/drawingml/2006/main">
              <a:ext uri="{FF2B5EF4-FFF2-40B4-BE49-F238E27FC236}">
                <a16:creationId xmlns:a16="http://schemas.microsoft.com/office/drawing/2014/main" id="{06942878-6F90-4E3C-BFC5-C31B04932FA8}"/>
              </a:ext>
            </a:extLst>
          </p:cNvPr>
          <p:cNvSpPr>
            <a:spLocks xmlns:a="http://schemas.openxmlformats.org/drawingml/2006/main" noGrp="1"/>
          </p:cNvSpPr>
          <p:nvPr/>
        </p:nvSpPr>
        <p:spPr>
          <a:xfrm xmlns:a="http://schemas.openxmlformats.org/drawingml/2006/main">
            <a:off x="1181100" y="4857750"/>
            <a:ext cx="438150" cy="43815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32" name="经营流程序号0">
            <a:extLst xmlns:a="http://schemas.openxmlformats.org/drawingml/2006/main">
              <a:ext uri="{FF2B5EF4-FFF2-40B4-BE49-F238E27FC236}">
                <a16:creationId xmlns:a16="http://schemas.microsoft.com/office/drawing/2014/main" id="{C9E648C8-7042-4333-8112-2082C2CDA2A1}"/>
              </a:ext>
            </a:extLst>
          </p:cNvPr>
          <p:cNvSpPr>
            <a:spLocks xmlns:a="http://schemas.openxmlformats.org/drawingml/2006/main" noGrp="1"/>
          </p:cNvSpPr>
          <p:nvPr/>
        </p:nvSpPr>
        <p:spPr>
          <a:xfrm xmlns:a="http://schemas.openxmlformats.org/drawingml/2006/main">
            <a:off x="1200150" y="4924425"/>
            <a:ext cx="4000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FFFFFF"/>
                </a:solidFill>
                <a:latin typeface="Arial"/>
                <a:ea typeface="Arial"/>
                <a:cs typeface="Arial"/>
              </a:defRPr>
            </a:pPr>
            <a:r>
              <a:rPr sz="1500" b="1">
                <a:solidFill>
                  <a:srgbClr val="FFFFFF"/>
                </a:solidFill>
                <a:latin typeface="Arial"/>
                <a:ea typeface="Arial"/>
                <a:cs typeface="Arial"/>
              </a:rPr>
              <a:t>01</a:t>
            </a:r>
          </a:p>
        </p:txBody>
      </p:sp>
      <p:sp>
        <p:nvSpPr>
          <p:cNvPr id="33" name="经营流程名称0">
            <a:extLst xmlns:a="http://schemas.openxmlformats.org/drawingml/2006/main">
              <a:ext uri="{FF2B5EF4-FFF2-40B4-BE49-F238E27FC236}">
                <a16:creationId xmlns:a16="http://schemas.microsoft.com/office/drawing/2014/main" id="{E52589BA-6B52-4785-951B-A3D7D7F6A8B3}"/>
              </a:ext>
            </a:extLst>
          </p:cNvPr>
          <p:cNvSpPr>
            <a:spLocks xmlns:a="http://schemas.openxmlformats.org/drawingml/2006/main" noGrp="1"/>
          </p:cNvSpPr>
          <p:nvPr/>
        </p:nvSpPr>
        <p:spPr>
          <a:xfrm xmlns:a="http://schemas.openxmlformats.org/drawingml/2006/main">
            <a:off x="581025" y="5429250"/>
            <a:ext cx="1638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矿料提运</a:t>
            </a:r>
          </a:p>
        </p:txBody>
      </p:sp>
      <p:sp>
        <p:nvSpPr>
          <p:cNvPr id="34" name="经营流程箭头1">
            <a:extLst xmlns:a="http://schemas.openxmlformats.org/drawingml/2006/main">
              <a:ext uri="{FF2B5EF4-FFF2-40B4-BE49-F238E27FC236}">
                <a16:creationId xmlns:a16="http://schemas.microsoft.com/office/drawing/2014/main" id="{BF52EC0B-EA85-42A3-B982-58CAD54A1B68}"/>
              </a:ext>
            </a:extLst>
          </p:cNvPr>
          <p:cNvSpPr>
            <a:spLocks xmlns:a="http://schemas.openxmlformats.org/drawingml/2006/main" noGrp="1"/>
          </p:cNvSpPr>
          <p:nvPr/>
        </p:nvSpPr>
        <p:spPr>
          <a:xfrm xmlns:a="http://schemas.openxmlformats.org/drawingml/2006/main">
            <a:off x="3562350" y="5029200"/>
            <a:ext cx="1304925" cy="95250"/>
          </a:xfrm>
          <a:prstGeom xmlns:a="http://schemas.openxmlformats.org/drawingml/2006/main" prst="rightArrow">
            <a:avLst/>
          </a:prstGeom>
          <a:solidFill xmlns:a="http://schemas.openxmlformats.org/drawingml/2006/main">
            <a:srgbClr val="D0B472"/>
          </a:solidFill>
          <a:ln xmlns:a="http://schemas.openxmlformats.org/drawingml/2006/main" w="0">
            <a:noFill/>
          </a:ln>
        </p:spPr>
      </p:sp>
      <p:sp>
        <p:nvSpPr>
          <p:cNvPr id="35" name="经营流程节点1">
            <a:extLst xmlns:a="http://schemas.openxmlformats.org/drawingml/2006/main">
              <a:ext uri="{FF2B5EF4-FFF2-40B4-BE49-F238E27FC236}">
                <a16:creationId xmlns:a16="http://schemas.microsoft.com/office/drawing/2014/main" id="{5C55EC68-4CCB-4C3C-9D10-DB5D945D2AF4}"/>
              </a:ext>
            </a:extLst>
          </p:cNvPr>
          <p:cNvSpPr>
            <a:spLocks xmlns:a="http://schemas.openxmlformats.org/drawingml/2006/main" noGrp="1"/>
          </p:cNvSpPr>
          <p:nvPr/>
        </p:nvSpPr>
        <p:spPr>
          <a:xfrm xmlns:a="http://schemas.openxmlformats.org/drawingml/2006/main">
            <a:off x="3057525" y="4857750"/>
            <a:ext cx="438150" cy="43815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36" name="经营流程序号1">
            <a:extLst xmlns:a="http://schemas.openxmlformats.org/drawingml/2006/main">
              <a:ext uri="{FF2B5EF4-FFF2-40B4-BE49-F238E27FC236}">
                <a16:creationId xmlns:a16="http://schemas.microsoft.com/office/drawing/2014/main" id="{B6C6E910-B155-4A18-9E1E-E40DBD7D74AB}"/>
              </a:ext>
            </a:extLst>
          </p:cNvPr>
          <p:cNvSpPr>
            <a:spLocks xmlns:a="http://schemas.openxmlformats.org/drawingml/2006/main" noGrp="1"/>
          </p:cNvSpPr>
          <p:nvPr/>
        </p:nvSpPr>
        <p:spPr>
          <a:xfrm xmlns:a="http://schemas.openxmlformats.org/drawingml/2006/main">
            <a:off x="3076575" y="4924425"/>
            <a:ext cx="4000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FFFFFF"/>
                </a:solidFill>
                <a:latin typeface="Arial"/>
                <a:ea typeface="Arial"/>
                <a:cs typeface="Arial"/>
              </a:defRPr>
            </a:pPr>
            <a:r>
              <a:rPr sz="1500" b="1">
                <a:solidFill>
                  <a:srgbClr val="FFFFFF"/>
                </a:solidFill>
                <a:latin typeface="Arial"/>
                <a:ea typeface="Arial"/>
                <a:cs typeface="Arial"/>
              </a:rPr>
              <a:t>02</a:t>
            </a:r>
          </a:p>
        </p:txBody>
      </p:sp>
      <p:sp>
        <p:nvSpPr>
          <p:cNvPr id="37" name="经营流程名称1">
            <a:extLst xmlns:a="http://schemas.openxmlformats.org/drawingml/2006/main">
              <a:ext uri="{FF2B5EF4-FFF2-40B4-BE49-F238E27FC236}">
                <a16:creationId xmlns:a16="http://schemas.microsoft.com/office/drawing/2014/main" id="{33847AFA-08F0-42C3-9806-D0EDBAB620AC}"/>
              </a:ext>
            </a:extLst>
          </p:cNvPr>
          <p:cNvSpPr>
            <a:spLocks xmlns:a="http://schemas.openxmlformats.org/drawingml/2006/main" noGrp="1"/>
          </p:cNvSpPr>
          <p:nvPr/>
        </p:nvSpPr>
        <p:spPr>
          <a:xfrm xmlns:a="http://schemas.openxmlformats.org/drawingml/2006/main">
            <a:off x="2457450" y="5429250"/>
            <a:ext cx="1638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必要中转</a:t>
            </a:r>
          </a:p>
        </p:txBody>
      </p:sp>
      <p:sp>
        <p:nvSpPr>
          <p:cNvPr id="38" name="经营流程补充1">
            <a:extLst xmlns:a="http://schemas.openxmlformats.org/drawingml/2006/main">
              <a:ext uri="{FF2B5EF4-FFF2-40B4-BE49-F238E27FC236}">
                <a16:creationId xmlns:a16="http://schemas.microsoft.com/office/drawing/2014/main" id="{C4A4B285-B557-4D8B-A11A-270C96F0CCD1}"/>
              </a:ext>
            </a:extLst>
          </p:cNvPr>
          <p:cNvSpPr>
            <a:spLocks xmlns:a="http://schemas.openxmlformats.org/drawingml/2006/main" noGrp="1"/>
          </p:cNvSpPr>
          <p:nvPr/>
        </p:nvSpPr>
        <p:spPr>
          <a:xfrm xmlns:a="http://schemas.openxmlformats.org/drawingml/2006/main">
            <a:off x="2457450" y="5734050"/>
            <a:ext cx="1638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687A8C"/>
                </a:solidFill>
                <a:latin typeface="Heiti TC"/>
                <a:ea typeface="Heiti TC"/>
                <a:cs typeface="Heiti TC"/>
              </a:defRPr>
            </a:pPr>
            <a:r>
              <a:rPr sz="1725" b="0">
                <a:solidFill>
                  <a:srgbClr val="687A8C"/>
                </a:solidFill>
                <a:latin typeface="Heiti TC"/>
                <a:ea typeface="Heiti TC"/>
                <a:cs typeface="Heiti TC"/>
              </a:rPr>
              <a:t>晒干</a:t>
            </a:r>
          </a:p>
        </p:txBody>
      </p:sp>
      <p:sp>
        <p:nvSpPr>
          <p:cNvPr id="39" name="经营流程箭头2">
            <a:extLst xmlns:a="http://schemas.openxmlformats.org/drawingml/2006/main">
              <a:ext uri="{FF2B5EF4-FFF2-40B4-BE49-F238E27FC236}">
                <a16:creationId xmlns:a16="http://schemas.microsoft.com/office/drawing/2014/main" id="{A090705B-DFF6-4F44-A4B0-2C021F82102D}"/>
              </a:ext>
            </a:extLst>
          </p:cNvPr>
          <p:cNvSpPr>
            <a:spLocks xmlns:a="http://schemas.openxmlformats.org/drawingml/2006/main" noGrp="1"/>
          </p:cNvSpPr>
          <p:nvPr/>
        </p:nvSpPr>
        <p:spPr>
          <a:xfrm xmlns:a="http://schemas.openxmlformats.org/drawingml/2006/main">
            <a:off x="5438775" y="5029200"/>
            <a:ext cx="1304925" cy="95250"/>
          </a:xfrm>
          <a:prstGeom xmlns:a="http://schemas.openxmlformats.org/drawingml/2006/main" prst="rightArrow">
            <a:avLst/>
          </a:prstGeom>
          <a:solidFill xmlns:a="http://schemas.openxmlformats.org/drawingml/2006/main">
            <a:srgbClr val="D0B472"/>
          </a:solidFill>
          <a:ln xmlns:a="http://schemas.openxmlformats.org/drawingml/2006/main" w="0">
            <a:noFill/>
          </a:ln>
        </p:spPr>
      </p:sp>
      <p:sp>
        <p:nvSpPr>
          <p:cNvPr id="40" name="经营流程节点2">
            <a:extLst xmlns:a="http://schemas.openxmlformats.org/drawingml/2006/main">
              <a:ext uri="{FF2B5EF4-FFF2-40B4-BE49-F238E27FC236}">
                <a16:creationId xmlns:a16="http://schemas.microsoft.com/office/drawing/2014/main" id="{0C9BEE93-1551-4858-BC67-01EE12D6F825}"/>
              </a:ext>
            </a:extLst>
          </p:cNvPr>
          <p:cNvSpPr>
            <a:spLocks xmlns:a="http://schemas.openxmlformats.org/drawingml/2006/main" noGrp="1"/>
          </p:cNvSpPr>
          <p:nvPr/>
        </p:nvSpPr>
        <p:spPr>
          <a:xfrm xmlns:a="http://schemas.openxmlformats.org/drawingml/2006/main">
            <a:off x="4933950" y="4857750"/>
            <a:ext cx="438150" cy="43815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41" name="经营流程序号2">
            <a:extLst xmlns:a="http://schemas.openxmlformats.org/drawingml/2006/main">
              <a:ext uri="{FF2B5EF4-FFF2-40B4-BE49-F238E27FC236}">
                <a16:creationId xmlns:a16="http://schemas.microsoft.com/office/drawing/2014/main" id="{080BDFB7-FCF8-4CF3-B189-E321C4E5B059}"/>
              </a:ext>
            </a:extLst>
          </p:cNvPr>
          <p:cNvSpPr>
            <a:spLocks xmlns:a="http://schemas.openxmlformats.org/drawingml/2006/main" noGrp="1"/>
          </p:cNvSpPr>
          <p:nvPr/>
        </p:nvSpPr>
        <p:spPr>
          <a:xfrm xmlns:a="http://schemas.openxmlformats.org/drawingml/2006/main">
            <a:off x="4953000" y="4924425"/>
            <a:ext cx="4000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FFFFFF"/>
                </a:solidFill>
                <a:latin typeface="Arial"/>
                <a:ea typeface="Arial"/>
                <a:cs typeface="Arial"/>
              </a:defRPr>
            </a:pPr>
            <a:r>
              <a:rPr sz="1500" b="1">
                <a:solidFill>
                  <a:srgbClr val="FFFFFF"/>
                </a:solidFill>
                <a:latin typeface="Arial"/>
                <a:ea typeface="Arial"/>
                <a:cs typeface="Arial"/>
              </a:rPr>
              <a:t>03</a:t>
            </a:r>
          </a:p>
        </p:txBody>
      </p:sp>
      <p:sp>
        <p:nvSpPr>
          <p:cNvPr id="42" name="经营流程名称2">
            <a:extLst xmlns:a="http://schemas.openxmlformats.org/drawingml/2006/main">
              <a:ext uri="{FF2B5EF4-FFF2-40B4-BE49-F238E27FC236}">
                <a16:creationId xmlns:a16="http://schemas.microsoft.com/office/drawing/2014/main" id="{B4C335A4-0F7C-43EC-B670-BFBE0CA1399A}"/>
              </a:ext>
            </a:extLst>
          </p:cNvPr>
          <p:cNvSpPr>
            <a:spLocks xmlns:a="http://schemas.openxmlformats.org/drawingml/2006/main" noGrp="1"/>
          </p:cNvSpPr>
          <p:nvPr/>
        </p:nvSpPr>
        <p:spPr>
          <a:xfrm xmlns:a="http://schemas.openxmlformats.org/drawingml/2006/main">
            <a:off x="4333875" y="5429250"/>
            <a:ext cx="1638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干吨入厂</a:t>
            </a:r>
          </a:p>
        </p:txBody>
      </p:sp>
      <p:sp>
        <p:nvSpPr>
          <p:cNvPr id="43" name="经营流程箭头3">
            <a:extLst xmlns:a="http://schemas.openxmlformats.org/drawingml/2006/main">
              <a:ext uri="{FF2B5EF4-FFF2-40B4-BE49-F238E27FC236}">
                <a16:creationId xmlns:a16="http://schemas.microsoft.com/office/drawing/2014/main" id="{195A1859-F62E-4C3B-BB16-04D218BE88E3}"/>
              </a:ext>
            </a:extLst>
          </p:cNvPr>
          <p:cNvSpPr>
            <a:spLocks xmlns:a="http://schemas.openxmlformats.org/drawingml/2006/main" noGrp="1"/>
          </p:cNvSpPr>
          <p:nvPr/>
        </p:nvSpPr>
        <p:spPr>
          <a:xfrm xmlns:a="http://schemas.openxmlformats.org/drawingml/2006/main">
            <a:off x="7315200" y="5029200"/>
            <a:ext cx="1304925" cy="95250"/>
          </a:xfrm>
          <a:prstGeom xmlns:a="http://schemas.openxmlformats.org/drawingml/2006/main" prst="rightArrow">
            <a:avLst/>
          </a:prstGeom>
          <a:solidFill xmlns:a="http://schemas.openxmlformats.org/drawingml/2006/main">
            <a:srgbClr val="D0B472"/>
          </a:solidFill>
          <a:ln xmlns:a="http://schemas.openxmlformats.org/drawingml/2006/main" w="0">
            <a:noFill/>
          </a:ln>
        </p:spPr>
      </p:sp>
      <p:sp>
        <p:nvSpPr>
          <p:cNvPr id="44" name="经营流程节点3">
            <a:extLst xmlns:a="http://schemas.openxmlformats.org/drawingml/2006/main">
              <a:ext uri="{FF2B5EF4-FFF2-40B4-BE49-F238E27FC236}">
                <a16:creationId xmlns:a16="http://schemas.microsoft.com/office/drawing/2014/main" id="{97373963-E360-4F21-83A4-FFAFF70122D0}"/>
              </a:ext>
            </a:extLst>
          </p:cNvPr>
          <p:cNvSpPr>
            <a:spLocks xmlns:a="http://schemas.openxmlformats.org/drawingml/2006/main" noGrp="1"/>
          </p:cNvSpPr>
          <p:nvPr/>
        </p:nvSpPr>
        <p:spPr>
          <a:xfrm xmlns:a="http://schemas.openxmlformats.org/drawingml/2006/main">
            <a:off x="6810375" y="4857750"/>
            <a:ext cx="438150" cy="43815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45" name="经营流程序号3">
            <a:extLst xmlns:a="http://schemas.openxmlformats.org/drawingml/2006/main">
              <a:ext uri="{FF2B5EF4-FFF2-40B4-BE49-F238E27FC236}">
                <a16:creationId xmlns:a16="http://schemas.microsoft.com/office/drawing/2014/main" id="{CA4A11BC-0C2D-4047-8AA0-64AFD49B4229}"/>
              </a:ext>
            </a:extLst>
          </p:cNvPr>
          <p:cNvSpPr>
            <a:spLocks xmlns:a="http://schemas.openxmlformats.org/drawingml/2006/main" noGrp="1"/>
          </p:cNvSpPr>
          <p:nvPr/>
        </p:nvSpPr>
        <p:spPr>
          <a:xfrm xmlns:a="http://schemas.openxmlformats.org/drawingml/2006/main">
            <a:off x="6829425" y="4924425"/>
            <a:ext cx="4000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FFFFFF"/>
                </a:solidFill>
                <a:latin typeface="Arial"/>
                <a:ea typeface="Arial"/>
                <a:cs typeface="Arial"/>
              </a:defRPr>
            </a:pPr>
            <a:r>
              <a:rPr sz="1500" b="1">
                <a:solidFill>
                  <a:srgbClr val="FFFFFF"/>
                </a:solidFill>
                <a:latin typeface="Arial"/>
                <a:ea typeface="Arial"/>
                <a:cs typeface="Arial"/>
              </a:rPr>
              <a:t>04</a:t>
            </a:r>
          </a:p>
        </p:txBody>
      </p:sp>
      <p:sp>
        <p:nvSpPr>
          <p:cNvPr id="46" name="经营流程名称3">
            <a:extLst xmlns:a="http://schemas.openxmlformats.org/drawingml/2006/main">
              <a:ext uri="{FF2B5EF4-FFF2-40B4-BE49-F238E27FC236}">
                <a16:creationId xmlns:a16="http://schemas.microsoft.com/office/drawing/2014/main" id="{6ADCCEB3-52BF-48AD-8906-4D64D0BA3824}"/>
              </a:ext>
            </a:extLst>
          </p:cNvPr>
          <p:cNvSpPr>
            <a:spLocks xmlns:a="http://schemas.openxmlformats.org/drawingml/2006/main" noGrp="1"/>
          </p:cNvSpPr>
          <p:nvPr/>
        </p:nvSpPr>
        <p:spPr>
          <a:xfrm xmlns:a="http://schemas.openxmlformats.org/drawingml/2006/main">
            <a:off x="6210300" y="5429250"/>
            <a:ext cx="1638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加工提炼</a:t>
            </a:r>
          </a:p>
        </p:txBody>
      </p:sp>
      <p:sp>
        <p:nvSpPr>
          <p:cNvPr id="47" name="经营流程箭头4">
            <a:extLst xmlns:a="http://schemas.openxmlformats.org/drawingml/2006/main">
              <a:ext uri="{FF2B5EF4-FFF2-40B4-BE49-F238E27FC236}">
                <a16:creationId xmlns:a16="http://schemas.microsoft.com/office/drawing/2014/main" id="{7EBD0A88-3330-4B5B-BDCC-236C8C6BB2CD}"/>
              </a:ext>
            </a:extLst>
          </p:cNvPr>
          <p:cNvSpPr>
            <a:spLocks xmlns:a="http://schemas.openxmlformats.org/drawingml/2006/main" noGrp="1"/>
          </p:cNvSpPr>
          <p:nvPr/>
        </p:nvSpPr>
        <p:spPr>
          <a:xfrm xmlns:a="http://schemas.openxmlformats.org/drawingml/2006/main">
            <a:off x="9191625" y="5029200"/>
            <a:ext cx="1304925" cy="95250"/>
          </a:xfrm>
          <a:prstGeom xmlns:a="http://schemas.openxmlformats.org/drawingml/2006/main" prst="rightArrow">
            <a:avLst/>
          </a:prstGeom>
          <a:solidFill xmlns:a="http://schemas.openxmlformats.org/drawingml/2006/main">
            <a:srgbClr val="D0B472"/>
          </a:solidFill>
          <a:ln xmlns:a="http://schemas.openxmlformats.org/drawingml/2006/main" w="0">
            <a:noFill/>
          </a:ln>
        </p:spPr>
      </p:sp>
      <p:sp>
        <p:nvSpPr>
          <p:cNvPr id="48" name="经营流程节点4">
            <a:extLst xmlns:a="http://schemas.openxmlformats.org/drawingml/2006/main">
              <a:ext uri="{FF2B5EF4-FFF2-40B4-BE49-F238E27FC236}">
                <a16:creationId xmlns:a16="http://schemas.microsoft.com/office/drawing/2014/main" id="{06E93F02-2336-4DD8-8E7A-70BABCA44B8D}"/>
              </a:ext>
            </a:extLst>
          </p:cNvPr>
          <p:cNvSpPr>
            <a:spLocks xmlns:a="http://schemas.openxmlformats.org/drawingml/2006/main" noGrp="1"/>
          </p:cNvSpPr>
          <p:nvPr/>
        </p:nvSpPr>
        <p:spPr>
          <a:xfrm xmlns:a="http://schemas.openxmlformats.org/drawingml/2006/main">
            <a:off x="8686800" y="4857750"/>
            <a:ext cx="438150" cy="438150"/>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49" name="经营流程序号4">
            <a:extLst xmlns:a="http://schemas.openxmlformats.org/drawingml/2006/main">
              <a:ext uri="{FF2B5EF4-FFF2-40B4-BE49-F238E27FC236}">
                <a16:creationId xmlns:a16="http://schemas.microsoft.com/office/drawing/2014/main" id="{C23E8A8A-7D60-4229-A19E-7CB43C7B3182}"/>
              </a:ext>
            </a:extLst>
          </p:cNvPr>
          <p:cNvSpPr>
            <a:spLocks xmlns:a="http://schemas.openxmlformats.org/drawingml/2006/main" noGrp="1"/>
          </p:cNvSpPr>
          <p:nvPr/>
        </p:nvSpPr>
        <p:spPr>
          <a:xfrm xmlns:a="http://schemas.openxmlformats.org/drawingml/2006/main">
            <a:off x="8705850" y="4924425"/>
            <a:ext cx="4000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FFFFFF"/>
                </a:solidFill>
                <a:latin typeface="Arial"/>
                <a:ea typeface="Arial"/>
                <a:cs typeface="Arial"/>
              </a:defRPr>
            </a:pPr>
            <a:r>
              <a:rPr sz="1500" b="1">
                <a:solidFill>
                  <a:srgbClr val="FFFFFF"/>
                </a:solidFill>
                <a:latin typeface="Arial"/>
                <a:ea typeface="Arial"/>
                <a:cs typeface="Arial"/>
              </a:rPr>
              <a:t>05</a:t>
            </a:r>
          </a:p>
        </p:txBody>
      </p:sp>
      <p:sp>
        <p:nvSpPr>
          <p:cNvPr id="50" name="经营流程名称4">
            <a:extLst xmlns:a="http://schemas.openxmlformats.org/drawingml/2006/main">
              <a:ext uri="{FF2B5EF4-FFF2-40B4-BE49-F238E27FC236}">
                <a16:creationId xmlns:a16="http://schemas.microsoft.com/office/drawing/2014/main" id="{4F68CD64-683F-4E76-9A7D-19B7746F093B}"/>
              </a:ext>
            </a:extLst>
          </p:cNvPr>
          <p:cNvSpPr>
            <a:spLocks xmlns:a="http://schemas.openxmlformats.org/drawingml/2006/main" noGrp="1"/>
          </p:cNvSpPr>
          <p:nvPr/>
        </p:nvSpPr>
        <p:spPr>
          <a:xfrm xmlns:a="http://schemas.openxmlformats.org/drawingml/2006/main">
            <a:off x="8086725" y="5429250"/>
            <a:ext cx="1638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板料检测</a:t>
            </a:r>
          </a:p>
        </p:txBody>
      </p:sp>
      <p:sp>
        <p:nvSpPr>
          <p:cNvPr id="51" name="经营流程补充4">
            <a:extLst xmlns:a="http://schemas.openxmlformats.org/drawingml/2006/main">
              <a:ext uri="{FF2B5EF4-FFF2-40B4-BE49-F238E27FC236}">
                <a16:creationId xmlns:a16="http://schemas.microsoft.com/office/drawing/2014/main" id="{22D183E6-43E2-4F56-BBB7-F09D7DBA37E8}"/>
              </a:ext>
            </a:extLst>
          </p:cNvPr>
          <p:cNvSpPr>
            <a:spLocks xmlns:a="http://schemas.openxmlformats.org/drawingml/2006/main" noGrp="1"/>
          </p:cNvSpPr>
          <p:nvPr/>
        </p:nvSpPr>
        <p:spPr>
          <a:xfrm xmlns:a="http://schemas.openxmlformats.org/drawingml/2006/main">
            <a:off x="8086725" y="5734050"/>
            <a:ext cx="1638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725" b="0">
                <a:solidFill>
                  <a:srgbClr val="687A8C"/>
                </a:solidFill>
                <a:latin typeface="Heiti TC"/>
                <a:ea typeface="Heiti TC"/>
                <a:cs typeface="Heiti TC"/>
              </a:defRPr>
            </a:pPr>
            <a:r>
              <a:rPr sz="1725" b="0">
                <a:solidFill>
                  <a:srgbClr val="687A8C"/>
                </a:solidFill>
                <a:latin typeface="Heiti TC"/>
                <a:ea typeface="Heiti TC"/>
                <a:cs typeface="Heiti TC"/>
              </a:rPr>
              <a:t>销售</a:t>
            </a:r>
          </a:p>
        </p:txBody>
      </p:sp>
      <p:sp>
        <p:nvSpPr>
          <p:cNvPr id="52" name="经营流程节点5">
            <a:extLst xmlns:a="http://schemas.openxmlformats.org/drawingml/2006/main">
              <a:ext uri="{FF2B5EF4-FFF2-40B4-BE49-F238E27FC236}">
                <a16:creationId xmlns:a16="http://schemas.microsoft.com/office/drawing/2014/main" id="{9626BB98-19CE-455E-8DDA-8242DD8E14A9}"/>
              </a:ext>
            </a:extLst>
          </p:cNvPr>
          <p:cNvSpPr>
            <a:spLocks xmlns:a="http://schemas.openxmlformats.org/drawingml/2006/main" noGrp="1"/>
          </p:cNvSpPr>
          <p:nvPr/>
        </p:nvSpPr>
        <p:spPr>
          <a:xfrm xmlns:a="http://schemas.openxmlformats.org/drawingml/2006/main">
            <a:off x="10563225" y="4857750"/>
            <a:ext cx="438150" cy="438150"/>
          </a:xfrm>
          <a:prstGeom xmlns:a="http://schemas.openxmlformats.org/drawingml/2006/main" prst="ellipse">
            <a:avLst/>
          </a:prstGeom>
          <a:solidFill xmlns:a="http://schemas.openxmlformats.org/drawingml/2006/main">
            <a:srgbClr val="B58A32"/>
          </a:solidFill>
          <a:ln xmlns:a="http://schemas.openxmlformats.org/drawingml/2006/main" w="0">
            <a:noFill/>
          </a:ln>
        </p:spPr>
      </p:sp>
      <p:sp>
        <p:nvSpPr>
          <p:cNvPr id="53" name="经营流程序号5">
            <a:extLst xmlns:a="http://schemas.openxmlformats.org/drawingml/2006/main">
              <a:ext uri="{FF2B5EF4-FFF2-40B4-BE49-F238E27FC236}">
                <a16:creationId xmlns:a16="http://schemas.microsoft.com/office/drawing/2014/main" id="{75431C66-A321-4F3E-939A-A9B1FC620E24}"/>
              </a:ext>
            </a:extLst>
          </p:cNvPr>
          <p:cNvSpPr>
            <a:spLocks xmlns:a="http://schemas.openxmlformats.org/drawingml/2006/main" noGrp="1"/>
          </p:cNvSpPr>
          <p:nvPr/>
        </p:nvSpPr>
        <p:spPr>
          <a:xfrm xmlns:a="http://schemas.openxmlformats.org/drawingml/2006/main">
            <a:off x="10582275" y="4924425"/>
            <a:ext cx="4000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FFFFFF"/>
                </a:solidFill>
                <a:latin typeface="Arial"/>
                <a:ea typeface="Arial"/>
                <a:cs typeface="Arial"/>
              </a:defRPr>
            </a:pPr>
            <a:r>
              <a:rPr sz="1500" b="1">
                <a:solidFill>
                  <a:srgbClr val="FFFFFF"/>
                </a:solidFill>
                <a:latin typeface="Arial"/>
                <a:ea typeface="Arial"/>
                <a:cs typeface="Arial"/>
              </a:rPr>
              <a:t>06</a:t>
            </a:r>
          </a:p>
        </p:txBody>
      </p:sp>
      <p:sp>
        <p:nvSpPr>
          <p:cNvPr id="54" name="经营流程名称5">
            <a:extLst xmlns:a="http://schemas.openxmlformats.org/drawingml/2006/main">
              <a:ext uri="{FF2B5EF4-FFF2-40B4-BE49-F238E27FC236}">
                <a16:creationId xmlns:a16="http://schemas.microsoft.com/office/drawing/2014/main" id="{8571C61E-5B16-47BA-A9CC-88B5E5F1D870}"/>
              </a:ext>
            </a:extLst>
          </p:cNvPr>
          <p:cNvSpPr>
            <a:spLocks xmlns:a="http://schemas.openxmlformats.org/drawingml/2006/main" noGrp="1"/>
          </p:cNvSpPr>
          <p:nvPr/>
        </p:nvSpPr>
        <p:spPr>
          <a:xfrm xmlns:a="http://schemas.openxmlformats.org/drawingml/2006/main">
            <a:off x="9963150" y="5429250"/>
            <a:ext cx="1638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102A49"/>
                </a:solidFill>
                <a:latin typeface="Heiti TC"/>
                <a:ea typeface="Heiti TC"/>
                <a:cs typeface="Heiti TC"/>
              </a:defRPr>
            </a:pPr>
            <a:r>
              <a:rPr sz="1800" b="1">
                <a:solidFill>
                  <a:srgbClr val="102A49"/>
                </a:solidFill>
                <a:latin typeface="Heiti TC"/>
                <a:ea typeface="Heiti TC"/>
                <a:cs typeface="Heiti TC"/>
              </a:rPr>
              <a:t>回款核算</a:t>
            </a:r>
          </a:p>
        </p:txBody>
      </p:sp>
      <p:sp>
        <p:nvSpPr>
          <p:cNvPr id="55" name="产能验证边界">
            <a:extLst xmlns:a="http://schemas.openxmlformats.org/drawingml/2006/main">
              <a:ext uri="{FF2B5EF4-FFF2-40B4-BE49-F238E27FC236}">
                <a16:creationId xmlns:a16="http://schemas.microsoft.com/office/drawing/2014/main" id="{6B51A50A-B7C4-42C0-90D4-F0FAF03883CF}"/>
              </a:ext>
            </a:extLst>
          </p:cNvPr>
          <p:cNvSpPr>
            <a:spLocks xmlns:a="http://schemas.openxmlformats.org/drawingml/2006/main" noGrp="1"/>
          </p:cNvSpPr>
          <p:nvPr/>
        </p:nvSpPr>
        <p:spPr>
          <a:xfrm xmlns:a="http://schemas.openxmlformats.org/drawingml/2006/main">
            <a:off x="704850" y="6172200"/>
            <a:ext cx="10782300" cy="428625"/>
          </a:xfrm>
          <a:prstGeom xmlns:a="http://schemas.openxmlformats.org/drawingml/2006/main" prst="roundRect">
            <a:avLst>
              <a:gd name="adj" fmla="val 17778"/>
            </a:avLst>
          </a:prstGeom>
          <a:solidFill xmlns:a="http://schemas.openxmlformats.org/drawingml/2006/main">
            <a:srgbClr val="102A49"/>
          </a:solidFill>
          <a:ln xmlns:a="http://schemas.openxmlformats.org/drawingml/2006/main" w="0">
            <a:noFill/>
          </a:ln>
        </p:spPr>
      </p:sp>
      <p:sp>
        <p:nvSpPr>
          <p:cNvPr id="56" name="产能验证说明">
            <a:extLst xmlns:a="http://schemas.openxmlformats.org/drawingml/2006/main">
              <a:ext uri="{FF2B5EF4-FFF2-40B4-BE49-F238E27FC236}">
                <a16:creationId xmlns:a16="http://schemas.microsoft.com/office/drawing/2014/main" id="{253CD245-833A-4047-B551-6943332C9539}"/>
              </a:ext>
            </a:extLst>
          </p:cNvPr>
          <p:cNvSpPr>
            <a:spLocks xmlns:a="http://schemas.openxmlformats.org/drawingml/2006/main" noGrp="1"/>
          </p:cNvSpPr>
          <p:nvPr/>
        </p:nvSpPr>
        <p:spPr>
          <a:xfrm xmlns:a="http://schemas.openxmlformats.org/drawingml/2006/main">
            <a:off x="895350" y="6248400"/>
            <a:ext cx="104013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00" b="1">
                <a:solidFill>
                  <a:srgbClr val="FFFFFF"/>
                </a:solidFill>
                <a:latin typeface="Heiti TC"/>
                <a:ea typeface="Heiti TC"/>
                <a:cs typeface="Heiti TC"/>
              </a:defRPr>
            </a:pPr>
            <a:r>
              <a:rPr sz="1800" b="1">
                <a:solidFill>
                  <a:srgbClr val="FFFFFF"/>
                </a:solidFill>
                <a:latin typeface="Heiti TC"/>
                <a:ea typeface="Heiti TC"/>
                <a:cs typeface="Heiti TC"/>
              </a:rPr>
              <a:t>本矿需完成检测及工艺验证，设计能力与稳定实测产能分别披露</a:t>
            </a:r>
          </a:p>
        </p:txBody>
      </p:sp>
    </p:spTree>
    <p:extLst>
      <p:ext uri="{BB962C8B-B14F-4D97-AF65-F5344CB8AC3E}">
        <p14:creationId xmlns:p14="http://schemas.microsoft.com/office/powerpoint/2010/main" val="177976459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页眉金线">
            <a:extLst xmlns:a="http://schemas.openxmlformats.org/drawingml/2006/main">
              <a:ext uri="{FF2B5EF4-FFF2-40B4-BE49-F238E27FC236}">
                <a16:creationId xmlns:a16="http://schemas.microsoft.com/office/drawing/2014/main" id="{E0928197-7868-4AA7-9A57-41C76D0B4AFF}"/>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A341B6E8-A1E3-4DAB-917E-675A601F697C}"/>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AF0E0991-E004-45D2-9B43-41D2FBC8DBB7}"/>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资金用途</a:t>
            </a:r>
          </a:p>
        </p:txBody>
      </p:sp>
      <p:sp>
        <p:nvSpPr>
          <p:cNvPr id="4" name="页码">
            <a:extLst xmlns:a="http://schemas.openxmlformats.org/drawingml/2006/main">
              <a:ext uri="{FF2B5EF4-FFF2-40B4-BE49-F238E27FC236}">
                <a16:creationId xmlns:a16="http://schemas.microsoft.com/office/drawing/2014/main" id="{834A8F07-CA47-4684-88CC-22ECF3EE7B2D}"/>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10</a:t>
            </a:r>
          </a:p>
        </p:txBody>
      </p:sp>
      <p:sp>
        <p:nvSpPr>
          <p:cNvPr id="5" name="标题">
            <a:extLst xmlns:a="http://schemas.openxmlformats.org/drawingml/2006/main">
              <a:ext uri="{FF2B5EF4-FFF2-40B4-BE49-F238E27FC236}">
                <a16:creationId xmlns:a16="http://schemas.microsoft.com/office/drawing/2014/main" id="{13AC012A-39CB-4A7C-B0BD-FCF9D62DD9F6}"/>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4,000万元资金使用计划</a:t>
            </a:r>
          </a:p>
        </p:txBody>
      </p:sp>
      <p:sp>
        <p:nvSpPr>
          <p:cNvPr id="6" name="标题分界">
            <a:extLst xmlns:a="http://schemas.openxmlformats.org/drawingml/2006/main">
              <a:ext uri="{FF2B5EF4-FFF2-40B4-BE49-F238E27FC236}">
                <a16:creationId xmlns:a16="http://schemas.microsoft.com/office/drawing/2014/main" id="{E518D4AD-5A28-47A9-AFFC-25C59A2036E3}"/>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总预算标签">
            <a:extLst xmlns:a="http://schemas.openxmlformats.org/drawingml/2006/main">
              <a:ext uri="{FF2B5EF4-FFF2-40B4-BE49-F238E27FC236}">
                <a16:creationId xmlns:a16="http://schemas.microsoft.com/office/drawing/2014/main" id="{9B425F6C-762D-47CE-84B8-3B11C9064BDF}"/>
              </a:ext>
            </a:extLst>
          </p:cNvPr>
          <p:cNvSpPr>
            <a:spLocks xmlns:a="http://schemas.openxmlformats.org/drawingml/2006/main" noGrp="1"/>
          </p:cNvSpPr>
          <p:nvPr/>
        </p:nvSpPr>
        <p:spPr>
          <a:xfrm xmlns:a="http://schemas.openxmlformats.org/drawingml/2006/main">
            <a:off x="704850" y="2676525"/>
            <a:ext cx="24955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本轮拟定总预算</a:t>
            </a:r>
          </a:p>
        </p:txBody>
      </p:sp>
      <p:sp>
        <p:nvSpPr>
          <p:cNvPr id="8" name="总预算金额">
            <a:extLst xmlns:a="http://schemas.openxmlformats.org/drawingml/2006/main">
              <a:ext uri="{FF2B5EF4-FFF2-40B4-BE49-F238E27FC236}">
                <a16:creationId xmlns:a16="http://schemas.microsoft.com/office/drawing/2014/main" id="{18FD9F29-0C74-4F9B-876D-A14CD354AD0F}"/>
              </a:ext>
            </a:extLst>
          </p:cNvPr>
          <p:cNvSpPr>
            <a:spLocks xmlns:a="http://schemas.openxmlformats.org/drawingml/2006/main" noGrp="1"/>
          </p:cNvSpPr>
          <p:nvPr/>
        </p:nvSpPr>
        <p:spPr>
          <a:xfrm xmlns:a="http://schemas.openxmlformats.org/drawingml/2006/main">
            <a:off x="685800" y="3228975"/>
            <a:ext cx="26098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950" b="0">
                <a:solidFill>
                  <a:srgbClr val="B58A32"/>
                </a:solidFill>
                <a:latin typeface="Arial"/>
                <a:ea typeface="Arial"/>
                <a:cs typeface="Arial"/>
              </a:defRPr>
            </a:pPr>
            <a:r>
              <a:rPr sz="4950" b="0">
                <a:solidFill>
                  <a:srgbClr val="B58A32"/>
                </a:solidFill>
                <a:latin typeface="Arial"/>
                <a:ea typeface="Arial"/>
                <a:cs typeface="Arial"/>
              </a:rPr>
              <a:t>4,000</a:t>
            </a:r>
          </a:p>
        </p:txBody>
      </p:sp>
      <p:sp>
        <p:nvSpPr>
          <p:cNvPr id="9" name="总预算币种">
            <a:extLst xmlns:a="http://schemas.openxmlformats.org/drawingml/2006/main">
              <a:ext uri="{FF2B5EF4-FFF2-40B4-BE49-F238E27FC236}">
                <a16:creationId xmlns:a16="http://schemas.microsoft.com/office/drawing/2014/main" id="{6E40E128-CD02-454F-8716-32FD4F2B534C}"/>
              </a:ext>
            </a:extLst>
          </p:cNvPr>
          <p:cNvSpPr>
            <a:spLocks xmlns:a="http://schemas.openxmlformats.org/drawingml/2006/main" noGrp="1"/>
          </p:cNvSpPr>
          <p:nvPr/>
        </p:nvSpPr>
        <p:spPr>
          <a:xfrm xmlns:a="http://schemas.openxmlformats.org/drawingml/2006/main">
            <a:off x="714375" y="4057650"/>
            <a:ext cx="25431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687A8C"/>
                </a:solidFill>
                <a:latin typeface="Heiti TC"/>
                <a:ea typeface="Heiti TC"/>
                <a:cs typeface="Heiti TC"/>
              </a:defRPr>
            </a:pPr>
            <a:r>
              <a:rPr sz="1875" b="0">
                <a:solidFill>
                  <a:srgbClr val="687A8C"/>
                </a:solidFill>
                <a:latin typeface="Heiti TC"/>
                <a:ea typeface="Heiti TC"/>
                <a:cs typeface="Heiti TC"/>
              </a:rPr>
              <a:t>万元（人民币）</a:t>
            </a:r>
          </a:p>
        </p:txBody>
      </p:sp>
      <p:sp>
        <p:nvSpPr>
          <p:cNvPr id="10" name="预算概要分隔">
            <a:extLst xmlns:a="http://schemas.openxmlformats.org/drawingml/2006/main">
              <a:ext uri="{FF2B5EF4-FFF2-40B4-BE49-F238E27FC236}">
                <a16:creationId xmlns:a16="http://schemas.microsoft.com/office/drawing/2014/main" id="{88D249EE-1B7D-4F95-8A4A-2B012AC99CE6}"/>
              </a:ext>
            </a:extLst>
          </p:cNvPr>
          <p:cNvSpPr>
            <a:spLocks xmlns:a="http://schemas.openxmlformats.org/drawingml/2006/main" noGrp="1"/>
          </p:cNvSpPr>
          <p:nvPr/>
        </p:nvSpPr>
        <p:spPr>
          <a:xfrm xmlns:a="http://schemas.openxmlformats.org/drawingml/2006/main">
            <a:off x="714375" y="4591050"/>
            <a:ext cx="22860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1" name="总预算占比">
            <a:extLst xmlns:a="http://schemas.openxmlformats.org/drawingml/2006/main">
              <a:ext uri="{FF2B5EF4-FFF2-40B4-BE49-F238E27FC236}">
                <a16:creationId xmlns:a16="http://schemas.microsoft.com/office/drawing/2014/main" id="{0F32C2F8-83D5-4906-8D35-64642E132E44}"/>
              </a:ext>
            </a:extLst>
          </p:cNvPr>
          <p:cNvSpPr>
            <a:spLocks xmlns:a="http://schemas.openxmlformats.org/drawingml/2006/main" noGrp="1"/>
          </p:cNvSpPr>
          <p:nvPr/>
        </p:nvSpPr>
        <p:spPr>
          <a:xfrm xmlns:a="http://schemas.openxmlformats.org/drawingml/2006/main">
            <a:off x="714375" y="4791075"/>
            <a:ext cx="24574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合计 100.0%</a:t>
            </a:r>
          </a:p>
        </p:txBody>
      </p:sp>
      <p:sp>
        <p:nvSpPr>
          <p:cNvPr id="12" name="图表区域分隔">
            <a:extLst xmlns:a="http://schemas.openxmlformats.org/drawingml/2006/main">
              <a:ext uri="{FF2B5EF4-FFF2-40B4-BE49-F238E27FC236}">
                <a16:creationId xmlns:a16="http://schemas.microsoft.com/office/drawing/2014/main" id="{18C81645-3F17-4B2B-8B5C-75B1A309AB1B}"/>
              </a:ext>
            </a:extLst>
          </p:cNvPr>
          <p:cNvSpPr>
            <a:spLocks xmlns:a="http://schemas.openxmlformats.org/drawingml/2006/main" noGrp="1"/>
          </p:cNvSpPr>
          <p:nvPr/>
        </p:nvSpPr>
        <p:spPr>
          <a:xfrm xmlns:a="http://schemas.openxmlformats.org/drawingml/2006/main">
            <a:off x="3343275" y="2066925"/>
            <a:ext cx="0" cy="3571875"/>
          </a:xfrm>
          <a:prstGeom xmlns:a="http://schemas.openxmlformats.org/drawingml/2006/main" prst="line">
            <a:avLst/>
          </a:prstGeom>
          <a:noFill xmlns:a="http://schemas.openxmlformats.org/drawingml/2006/main"/>
          <a:ln xmlns:a="http://schemas.openxmlformats.org/drawingml/2006/main" w="9525">
            <a:solidFill>
              <a:srgbClr val="D6DEE7"/>
            </a:solidFill>
          </a:ln>
        </p:spPr>
      </p:sp>
      <p:graphicFrame>
        <p:nvGraphicFramePr>
          <p:cNvPr id="29" name="Chart"/>
          <p:cNvGraphicFramePr/>
          <p:nvPr/>
        </p:nvGraphicFramePr>
        <p:xfrm>
          <a:off xmlns:a="http://schemas.openxmlformats.org/drawingml/2006/main" x="3562350" y="1990725"/>
          <a:ext xmlns:a="http://schemas.openxmlformats.org/drawingml/2006/main" cx="7915275" cy="3705225"/>
        </p:xfrm>
        <a:graphic xmlns:a="http://schemas.openxmlformats.org/drawingml/2006/main">
          <a:graphicData uri="http://schemas.openxmlformats.org/drawingml/2006/chart">
            <c:chart xmlns:r="http://schemas.openxmlformats.org/officeDocument/2006/relationships" xmlns:c="http://schemas.openxmlformats.org/drawingml/2006/chart" r:id="Ra76dad22c0d24413"/>
          </a:graphicData>
        </a:graphic>
      </p:graphicFrame>
      <p:sp>
        <p:nvSpPr>
          <p:cNvPr id="14" name="资金使用说明底带">
            <a:extLst xmlns:a="http://schemas.openxmlformats.org/drawingml/2006/main">
              <a:ext uri="{FF2B5EF4-FFF2-40B4-BE49-F238E27FC236}">
                <a16:creationId xmlns:a16="http://schemas.microsoft.com/office/drawing/2014/main" id="{A95D73ED-A91A-448C-9A38-5FE8C95BF406}"/>
              </a:ext>
            </a:extLst>
          </p:cNvPr>
          <p:cNvSpPr>
            <a:spLocks xmlns:a="http://schemas.openxmlformats.org/drawingml/2006/main" noGrp="1"/>
          </p:cNvSpPr>
          <p:nvPr/>
        </p:nvSpPr>
        <p:spPr>
          <a:xfrm xmlns:a="http://schemas.openxmlformats.org/drawingml/2006/main">
            <a:off x="704850" y="5962650"/>
            <a:ext cx="10782300" cy="657225"/>
          </a:xfrm>
          <a:prstGeom xmlns:a="http://schemas.openxmlformats.org/drawingml/2006/main" prst="roundRect">
            <a:avLst>
              <a:gd name="adj" fmla="val 11594"/>
            </a:avLst>
          </a:prstGeom>
          <a:solidFill xmlns:a="http://schemas.openxmlformats.org/drawingml/2006/main">
            <a:srgbClr val="102A49"/>
          </a:solidFill>
          <a:ln xmlns:a="http://schemas.openxmlformats.org/drawingml/2006/main" w="0">
            <a:noFill/>
          </a:ln>
        </p:spPr>
      </p:sp>
      <p:sp>
        <p:nvSpPr>
          <p:cNvPr id="15" name="锁矿款口径">
            <a:extLst xmlns:a="http://schemas.openxmlformats.org/drawingml/2006/main">
              <a:ext uri="{FF2B5EF4-FFF2-40B4-BE49-F238E27FC236}">
                <a16:creationId xmlns:a16="http://schemas.microsoft.com/office/drawing/2014/main" id="{64444188-BCE1-4168-A8F6-9EB7CC6044EE}"/>
              </a:ext>
            </a:extLst>
          </p:cNvPr>
          <p:cNvSpPr>
            <a:spLocks xmlns:a="http://schemas.openxmlformats.org/drawingml/2006/main" noGrp="1"/>
          </p:cNvSpPr>
          <p:nvPr/>
        </p:nvSpPr>
        <p:spPr>
          <a:xfrm xmlns:a="http://schemas.openxmlformats.org/drawingml/2006/main">
            <a:off x="923925" y="6019800"/>
            <a:ext cx="103251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FFFFFF"/>
                </a:solidFill>
                <a:latin typeface="Heiti TC"/>
                <a:ea typeface="Heiti TC"/>
                <a:cs typeface="Heiti TC"/>
              </a:defRPr>
            </a:pPr>
            <a:r>
              <a:rPr sz="1725" b="1">
                <a:solidFill>
                  <a:srgbClr val="FFFFFF"/>
                </a:solidFill>
                <a:latin typeface="Heiti TC"/>
                <a:ea typeface="Heiti TC"/>
                <a:cs typeface="Heiti TC"/>
              </a:rPr>
              <a:t>锁矿款包含在总额内，抵扣原料款后不重复计入成本</a:t>
            </a:r>
          </a:p>
        </p:txBody>
      </p:sp>
      <p:sp>
        <p:nvSpPr>
          <p:cNvPr id="16" name="分期预算说明">
            <a:extLst xmlns:a="http://schemas.openxmlformats.org/drawingml/2006/main">
              <a:ext uri="{FF2B5EF4-FFF2-40B4-BE49-F238E27FC236}">
                <a16:creationId xmlns:a16="http://schemas.microsoft.com/office/drawing/2014/main" id="{D0C43ED2-A494-4996-8C69-75C5D58B44FF}"/>
              </a:ext>
            </a:extLst>
          </p:cNvPr>
          <p:cNvSpPr>
            <a:spLocks xmlns:a="http://schemas.openxmlformats.org/drawingml/2006/main" noGrp="1"/>
          </p:cNvSpPr>
          <p:nvPr/>
        </p:nvSpPr>
        <p:spPr>
          <a:xfrm xmlns:a="http://schemas.openxmlformats.org/drawingml/2006/main">
            <a:off x="923925" y="6343650"/>
            <a:ext cx="10325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D7E0E9"/>
                </a:solidFill>
                <a:latin typeface="Heiti TC"/>
                <a:ea typeface="Heiti TC"/>
                <a:cs typeface="Heiti TC"/>
              </a:defRPr>
            </a:pPr>
            <a:r>
              <a:rPr sz="1500" b="0">
                <a:solidFill>
                  <a:srgbClr val="D7E0E9"/>
                </a:solidFill>
                <a:latin typeface="Heiti TC"/>
                <a:ea typeface="Heiti TC"/>
                <a:cs typeface="Heiti TC"/>
              </a:rPr>
              <a:t>建设与运营周转分别安排，实际付款及首笔回款前资金需求按分期预算衔接</a:t>
            </a:r>
          </a:p>
        </p:txBody>
      </p:sp>
    </p:spTree>
    <p:extLst>
      <p:ext uri="{BB962C8B-B14F-4D97-AF65-F5344CB8AC3E}">
        <p14:creationId xmlns:p14="http://schemas.microsoft.com/office/powerpoint/2010/main" val="102505429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页眉金线">
            <a:extLst xmlns:a="http://schemas.openxmlformats.org/drawingml/2006/main">
              <a:ext uri="{FF2B5EF4-FFF2-40B4-BE49-F238E27FC236}">
                <a16:creationId xmlns:a16="http://schemas.microsoft.com/office/drawing/2014/main" id="{BBE75AC4-35F4-45CA-828D-DBBEEA2221F2}"/>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C8DDB177-6374-4B04-9FF1-FFFCD341F28A}"/>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标识">
            <a:extLst xmlns:a="http://schemas.openxmlformats.org/drawingml/2006/main">
              <a:ext uri="{FF2B5EF4-FFF2-40B4-BE49-F238E27FC236}">
                <a16:creationId xmlns:a16="http://schemas.microsoft.com/office/drawing/2014/main" id="{4C2CFDF9-37A9-41EE-849D-619860BFDFDC}"/>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经营测算</a:t>
            </a:r>
          </a:p>
        </p:txBody>
      </p:sp>
      <p:sp>
        <p:nvSpPr>
          <p:cNvPr id="4" name="页码">
            <a:extLst xmlns:a="http://schemas.openxmlformats.org/drawingml/2006/main">
              <a:ext uri="{FF2B5EF4-FFF2-40B4-BE49-F238E27FC236}">
                <a16:creationId xmlns:a16="http://schemas.microsoft.com/office/drawing/2014/main" id="{53C169F6-6F6A-4C69-9CC9-B005984EE204}"/>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11</a:t>
            </a:r>
          </a:p>
        </p:txBody>
      </p:sp>
      <p:sp>
        <p:nvSpPr>
          <p:cNvPr id="5" name="标题">
            <a:extLst xmlns:a="http://schemas.openxmlformats.org/drawingml/2006/main">
              <a:ext uri="{FF2B5EF4-FFF2-40B4-BE49-F238E27FC236}">
                <a16:creationId xmlns:a16="http://schemas.microsoft.com/office/drawing/2014/main" id="{7B8D49C8-57CA-4773-B1BC-A305BDF4FC8B}"/>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全周期经营情景测算</a:t>
            </a:r>
          </a:p>
        </p:txBody>
      </p:sp>
      <p:sp>
        <p:nvSpPr>
          <p:cNvPr id="6" name="标题分界">
            <a:extLst xmlns:a="http://schemas.openxmlformats.org/drawingml/2006/main">
              <a:ext uri="{FF2B5EF4-FFF2-40B4-BE49-F238E27FC236}">
                <a16:creationId xmlns:a16="http://schemas.microsoft.com/office/drawing/2014/main" id="{ECB9FC16-C9D8-4829-A1D9-850D2487E653}"/>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统一假设标签">
            <a:extLst xmlns:a="http://schemas.openxmlformats.org/drawingml/2006/main">
              <a:ext uri="{FF2B5EF4-FFF2-40B4-BE49-F238E27FC236}">
                <a16:creationId xmlns:a16="http://schemas.microsoft.com/office/drawing/2014/main" id="{B4F01E16-13BC-4CAC-8253-847156535DB3}"/>
              </a:ext>
            </a:extLst>
          </p:cNvPr>
          <p:cNvSpPr>
            <a:spLocks xmlns:a="http://schemas.openxmlformats.org/drawingml/2006/main" noGrp="1"/>
          </p:cNvSpPr>
          <p:nvPr/>
        </p:nvSpPr>
        <p:spPr>
          <a:xfrm xmlns:a="http://schemas.openxmlformats.org/drawingml/2006/main">
            <a:off x="704850" y="1895475"/>
            <a:ext cx="14859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B58A32"/>
                </a:solidFill>
                <a:latin typeface="Heiti TC"/>
                <a:ea typeface="Heiti TC"/>
                <a:cs typeface="Heiti TC"/>
              </a:defRPr>
            </a:pPr>
            <a:r>
              <a:rPr sz="1725" b="1">
                <a:solidFill>
                  <a:srgbClr val="B58A32"/>
                </a:solidFill>
                <a:latin typeface="Heiti TC"/>
                <a:ea typeface="Heiti TC"/>
                <a:cs typeface="Heiti TC"/>
              </a:rPr>
              <a:t>统一假设</a:t>
            </a:r>
          </a:p>
        </p:txBody>
      </p:sp>
      <p:sp>
        <p:nvSpPr>
          <p:cNvPr id="8" name="假设标签0">
            <a:extLst xmlns:a="http://schemas.openxmlformats.org/drawingml/2006/main">
              <a:ext uri="{FF2B5EF4-FFF2-40B4-BE49-F238E27FC236}">
                <a16:creationId xmlns:a16="http://schemas.microsoft.com/office/drawing/2014/main" id="{D92B3681-F2E8-455A-B05D-887D1F2A0F69}"/>
              </a:ext>
            </a:extLst>
          </p:cNvPr>
          <p:cNvSpPr>
            <a:spLocks xmlns:a="http://schemas.openxmlformats.org/drawingml/2006/main" noGrp="1"/>
          </p:cNvSpPr>
          <p:nvPr/>
        </p:nvSpPr>
        <p:spPr>
          <a:xfrm xmlns:a="http://schemas.openxmlformats.org/drawingml/2006/main">
            <a:off x="704850" y="2305050"/>
            <a:ext cx="2524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处理矿量</a:t>
            </a:r>
          </a:p>
        </p:txBody>
      </p:sp>
      <p:sp>
        <p:nvSpPr>
          <p:cNvPr id="9" name="假设取值0">
            <a:extLst xmlns:a="http://schemas.openxmlformats.org/drawingml/2006/main">
              <a:ext uri="{FF2B5EF4-FFF2-40B4-BE49-F238E27FC236}">
                <a16:creationId xmlns:a16="http://schemas.microsoft.com/office/drawing/2014/main" id="{43FA9A43-6F0B-43AC-8D78-D6DB4AE86233}"/>
              </a:ext>
            </a:extLst>
          </p:cNvPr>
          <p:cNvSpPr>
            <a:spLocks xmlns:a="http://schemas.openxmlformats.org/drawingml/2006/main" noGrp="1"/>
          </p:cNvSpPr>
          <p:nvPr/>
        </p:nvSpPr>
        <p:spPr>
          <a:xfrm xmlns:a="http://schemas.openxmlformats.org/drawingml/2006/main">
            <a:off x="704850" y="2609850"/>
            <a:ext cx="2524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100万湿吨</a:t>
            </a:r>
          </a:p>
        </p:txBody>
      </p:sp>
      <p:sp>
        <p:nvSpPr>
          <p:cNvPr id="10" name="假设分隔0">
            <a:extLst xmlns:a="http://schemas.openxmlformats.org/drawingml/2006/main">
              <a:ext uri="{FF2B5EF4-FFF2-40B4-BE49-F238E27FC236}">
                <a16:creationId xmlns:a16="http://schemas.microsoft.com/office/drawing/2014/main" id="{1F270A84-F240-478C-B0C8-C75F395D414C}"/>
              </a:ext>
            </a:extLst>
          </p:cNvPr>
          <p:cNvSpPr>
            <a:spLocks xmlns:a="http://schemas.openxmlformats.org/drawingml/2006/main" noGrp="1"/>
          </p:cNvSpPr>
          <p:nvPr/>
        </p:nvSpPr>
        <p:spPr>
          <a:xfrm xmlns:a="http://schemas.openxmlformats.org/drawingml/2006/main">
            <a:off x="3200400" y="2324100"/>
            <a:ext cx="0" cy="6000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1" name="假设标签1">
            <a:extLst xmlns:a="http://schemas.openxmlformats.org/drawingml/2006/main">
              <a:ext uri="{FF2B5EF4-FFF2-40B4-BE49-F238E27FC236}">
                <a16:creationId xmlns:a16="http://schemas.microsoft.com/office/drawing/2014/main" id="{88D2BC61-46EE-41CA-BB18-2D9D0202C1B4}"/>
              </a:ext>
            </a:extLst>
          </p:cNvPr>
          <p:cNvSpPr>
            <a:spLocks xmlns:a="http://schemas.openxmlformats.org/drawingml/2006/main" noGrp="1"/>
          </p:cNvSpPr>
          <p:nvPr/>
        </p:nvSpPr>
        <p:spPr>
          <a:xfrm xmlns:a="http://schemas.openxmlformats.org/drawingml/2006/main">
            <a:off x="3429000" y="2305050"/>
            <a:ext cx="2524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对应干吨</a:t>
            </a:r>
          </a:p>
        </p:txBody>
      </p:sp>
      <p:sp>
        <p:nvSpPr>
          <p:cNvPr id="12" name="假设取值1">
            <a:extLst xmlns:a="http://schemas.openxmlformats.org/drawingml/2006/main">
              <a:ext uri="{FF2B5EF4-FFF2-40B4-BE49-F238E27FC236}">
                <a16:creationId xmlns:a16="http://schemas.microsoft.com/office/drawing/2014/main" id="{54BAD4AF-0521-4614-B5A6-1448D769F576}"/>
              </a:ext>
            </a:extLst>
          </p:cNvPr>
          <p:cNvSpPr>
            <a:spLocks xmlns:a="http://schemas.openxmlformats.org/drawingml/2006/main" noGrp="1"/>
          </p:cNvSpPr>
          <p:nvPr/>
        </p:nvSpPr>
        <p:spPr>
          <a:xfrm xmlns:a="http://schemas.openxmlformats.org/drawingml/2006/main">
            <a:off x="3429000" y="2609850"/>
            <a:ext cx="2524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70万干吨</a:t>
            </a:r>
          </a:p>
        </p:txBody>
      </p:sp>
      <p:sp>
        <p:nvSpPr>
          <p:cNvPr id="13" name="假设分隔1">
            <a:extLst xmlns:a="http://schemas.openxmlformats.org/drawingml/2006/main">
              <a:ext uri="{FF2B5EF4-FFF2-40B4-BE49-F238E27FC236}">
                <a16:creationId xmlns:a16="http://schemas.microsoft.com/office/drawing/2014/main" id="{AD600C7F-F335-447C-B15C-9501B8F7A228}"/>
              </a:ext>
            </a:extLst>
          </p:cNvPr>
          <p:cNvSpPr>
            <a:spLocks xmlns:a="http://schemas.openxmlformats.org/drawingml/2006/main" noGrp="1"/>
          </p:cNvSpPr>
          <p:nvPr/>
        </p:nvSpPr>
        <p:spPr>
          <a:xfrm xmlns:a="http://schemas.openxmlformats.org/drawingml/2006/main">
            <a:off x="5924550" y="2324100"/>
            <a:ext cx="0" cy="6000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4" name="假设标签2">
            <a:extLst xmlns:a="http://schemas.openxmlformats.org/drawingml/2006/main">
              <a:ext uri="{FF2B5EF4-FFF2-40B4-BE49-F238E27FC236}">
                <a16:creationId xmlns:a16="http://schemas.microsoft.com/office/drawing/2014/main" id="{B74092C2-4D4A-459D-A62C-2C4BC4D1F5C0}"/>
              </a:ext>
            </a:extLst>
          </p:cNvPr>
          <p:cNvSpPr>
            <a:spLocks xmlns:a="http://schemas.openxmlformats.org/drawingml/2006/main" noGrp="1"/>
          </p:cNvSpPr>
          <p:nvPr/>
        </p:nvSpPr>
        <p:spPr>
          <a:xfrm xmlns:a="http://schemas.openxmlformats.org/drawingml/2006/main">
            <a:off x="6153150" y="2305050"/>
            <a:ext cx="2524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出金假设</a:t>
            </a:r>
          </a:p>
        </p:txBody>
      </p:sp>
      <p:sp>
        <p:nvSpPr>
          <p:cNvPr id="15" name="假设取值2">
            <a:extLst xmlns:a="http://schemas.openxmlformats.org/drawingml/2006/main">
              <a:ext uri="{FF2B5EF4-FFF2-40B4-BE49-F238E27FC236}">
                <a16:creationId xmlns:a16="http://schemas.microsoft.com/office/drawing/2014/main" id="{4D685868-2ABC-4655-8288-0065C3984302}"/>
              </a:ext>
            </a:extLst>
          </p:cNvPr>
          <p:cNvSpPr>
            <a:spLocks xmlns:a="http://schemas.openxmlformats.org/drawingml/2006/main" noGrp="1"/>
          </p:cNvSpPr>
          <p:nvPr/>
        </p:nvSpPr>
        <p:spPr>
          <a:xfrm xmlns:a="http://schemas.openxmlformats.org/drawingml/2006/main">
            <a:off x="6153150" y="2609850"/>
            <a:ext cx="2524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0.8克／湿吨</a:t>
            </a:r>
          </a:p>
        </p:txBody>
      </p:sp>
      <p:sp>
        <p:nvSpPr>
          <p:cNvPr id="16" name="假设分隔2">
            <a:extLst xmlns:a="http://schemas.openxmlformats.org/drawingml/2006/main">
              <a:ext uri="{FF2B5EF4-FFF2-40B4-BE49-F238E27FC236}">
                <a16:creationId xmlns:a16="http://schemas.microsoft.com/office/drawing/2014/main" id="{04E736BE-4DE8-415B-9274-05A4C6D6B6D6}"/>
              </a:ext>
            </a:extLst>
          </p:cNvPr>
          <p:cNvSpPr>
            <a:spLocks xmlns:a="http://schemas.openxmlformats.org/drawingml/2006/main" noGrp="1"/>
          </p:cNvSpPr>
          <p:nvPr/>
        </p:nvSpPr>
        <p:spPr>
          <a:xfrm xmlns:a="http://schemas.openxmlformats.org/drawingml/2006/main">
            <a:off x="8648700" y="2324100"/>
            <a:ext cx="0" cy="6000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7" name="假设标签3">
            <a:extLst xmlns:a="http://schemas.openxmlformats.org/drawingml/2006/main">
              <a:ext uri="{FF2B5EF4-FFF2-40B4-BE49-F238E27FC236}">
                <a16:creationId xmlns:a16="http://schemas.microsoft.com/office/drawing/2014/main" id="{BB30C7DC-39E4-4B3D-9EB6-ADFD504A9FE7}"/>
              </a:ext>
            </a:extLst>
          </p:cNvPr>
          <p:cNvSpPr>
            <a:spLocks xmlns:a="http://schemas.openxmlformats.org/drawingml/2006/main" noGrp="1"/>
          </p:cNvSpPr>
          <p:nvPr/>
        </p:nvSpPr>
        <p:spPr>
          <a:xfrm xmlns:a="http://schemas.openxmlformats.org/drawingml/2006/main">
            <a:off x="8877300" y="2305050"/>
            <a:ext cx="2524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综合成本假设</a:t>
            </a:r>
          </a:p>
        </p:txBody>
      </p:sp>
      <p:sp>
        <p:nvSpPr>
          <p:cNvPr id="18" name="假设取值3">
            <a:extLst xmlns:a="http://schemas.openxmlformats.org/drawingml/2006/main">
              <a:ext uri="{FF2B5EF4-FFF2-40B4-BE49-F238E27FC236}">
                <a16:creationId xmlns:a16="http://schemas.microsoft.com/office/drawing/2014/main" id="{844875A6-05E5-4409-9E5A-6AE35BB8058D}"/>
              </a:ext>
            </a:extLst>
          </p:cNvPr>
          <p:cNvSpPr>
            <a:spLocks xmlns:a="http://schemas.openxmlformats.org/drawingml/2006/main" noGrp="1"/>
          </p:cNvSpPr>
          <p:nvPr/>
        </p:nvSpPr>
        <p:spPr>
          <a:xfrm xmlns:a="http://schemas.openxmlformats.org/drawingml/2006/main">
            <a:off x="8877300" y="2609850"/>
            <a:ext cx="2524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550元／干吨</a:t>
            </a:r>
          </a:p>
        </p:txBody>
      </p:sp>
      <p:graphicFrame>
        <p:nvGraphicFramePr>
          <p:cNvPr id="42" name=""/>
          <p:cNvGraphicFramePr/>
          <p:nvPr/>
        </p:nvGraphicFramePr>
        <p:xfrm>
          <a:off xmlns:a="http://schemas.openxmlformats.org/drawingml/2006/main" x="704850" y="3228975"/>
          <a:ext xmlns:a="http://schemas.openxmlformats.org/drawingml/2006/main" cx="10782300" cy="2171700"/>
        </p:xfrm>
        <a:graphic xmlns:a="http://schemas.openxmlformats.org/drawingml/2006/main">
          <a:graphicData uri="http://schemas.openxmlformats.org/drawingml/2006/table">
            <a:tbl>
              <a:tblPr firstRow="0" bandRow="0"/>
              <a:tblGrid>
                <a:gridCol w="2981325"/>
                <a:gridCol w="2600325"/>
                <a:gridCol w="2600325"/>
                <a:gridCol w="2600325"/>
              </a:tblGrid>
              <a:tr h="542925">
                <a:tc>
                  <a:txBody>
                    <a:bodyPr>
                      <a:noAutofit/>
                    </a:bodyPr>
                    <a:lstStyle/>
                    <a:p>
                      <a:pPr algn="ctr"/>
                      <a:r>
                        <a:rPr sz="1875" b="1">
                          <a:solidFill>
                            <a:srgbClr val="FFFFFF"/>
                          </a:solidFill>
                          <a:latin typeface="Heiti TC"/>
                          <a:ea typeface="Heiti TC"/>
                          <a:cs typeface="Heiti TC"/>
                        </a:rPr>
                        <a:t>实际结算金价假设</a:t>
                      </a:r>
                    </a:p>
                  </a:txBody>
                  <a:tcPr marL="91440" marR="91440" marT="45720" marB="45720" anchor="ctr">
                    <a:solidFill>
                      <a:srgbClr val="102A49"/>
                    </a:solidFill>
                  </a:tcPr>
                </a:tc>
                <a:tc>
                  <a:txBody>
                    <a:bodyPr>
                      <a:noAutofit/>
                    </a:bodyPr>
                    <a:lstStyle/>
                    <a:p>
                      <a:pPr algn="ctr"/>
                      <a:r>
                        <a:rPr sz="1875" b="1">
                          <a:solidFill>
                            <a:srgbClr val="FFFFFF"/>
                          </a:solidFill>
                          <a:latin typeface="Heiti TC"/>
                          <a:ea typeface="Heiti TC"/>
                          <a:cs typeface="Heiti TC"/>
                        </a:rPr>
                        <a:t>黄金销售收入</a:t>
                      </a:r>
                    </a:p>
                  </a:txBody>
                  <a:tcPr marL="91440" marR="91440" marT="45720" marB="45720" anchor="ctr">
                    <a:solidFill>
                      <a:srgbClr val="102A49"/>
                    </a:solidFill>
                  </a:tcPr>
                </a:tc>
                <a:tc>
                  <a:txBody>
                    <a:bodyPr>
                      <a:noAutofit/>
                    </a:bodyPr>
                    <a:lstStyle/>
                    <a:p>
                      <a:pPr algn="ctr"/>
                      <a:r>
                        <a:rPr sz="1875" b="1">
                          <a:solidFill>
                            <a:srgbClr val="FFFFFF"/>
                          </a:solidFill>
                          <a:latin typeface="Heiti TC"/>
                          <a:ea typeface="Heiti TC"/>
                          <a:cs typeface="Heiti TC"/>
                        </a:rPr>
                        <a:t>综合成本</a:t>
                      </a:r>
                    </a:p>
                  </a:txBody>
                  <a:tcPr marL="91440" marR="91440" marT="45720" marB="45720" anchor="ctr">
                    <a:solidFill>
                      <a:srgbClr val="102A49"/>
                    </a:solidFill>
                  </a:tcPr>
                </a:tc>
                <a:tc>
                  <a:txBody>
                    <a:bodyPr>
                      <a:noAutofit/>
                    </a:bodyPr>
                    <a:lstStyle/>
                    <a:p>
                      <a:pPr algn="ctr"/>
                      <a:r>
                        <a:rPr sz="1875" b="1">
                          <a:solidFill>
                            <a:srgbClr val="FFFFFF"/>
                          </a:solidFill>
                          <a:latin typeface="Heiti TC"/>
                          <a:ea typeface="Heiti TC"/>
                          <a:cs typeface="Heiti TC"/>
                        </a:rPr>
                        <a:t>项目测算余额</a:t>
                      </a:r>
                    </a:p>
                  </a:txBody>
                  <a:tcPr marL="91440" marR="91440" marT="45720" marB="45720" anchor="ctr">
                    <a:solidFill>
                      <a:srgbClr val="102A49"/>
                    </a:solidFill>
                  </a:tcPr>
                </a:tc>
              </a:tr>
              <a:tr h="542925">
                <a:tc>
                  <a:txBody>
                    <a:bodyPr>
                      <a:noAutofit/>
                    </a:bodyPr>
                    <a:lstStyle/>
                    <a:p>
                      <a:pPr algn="ctr"/>
                      <a:r>
                        <a:rPr sz="2175" b="0">
                          <a:solidFill>
                            <a:srgbClr val="102A49"/>
                          </a:solidFill>
                          <a:latin typeface="Heiti TC"/>
                          <a:ea typeface="Heiti TC"/>
                          <a:cs typeface="Heiti TC"/>
                        </a:rPr>
                        <a:t>900元／克</a:t>
                      </a:r>
                    </a:p>
                  </a:txBody>
                  <a:tcPr marL="91440" marR="91440" marT="45720" marB="45720" anchor="ctr">
                    <a:solidFill>
                      <a:srgbClr val="FFFFFF"/>
                    </a:solidFill>
                  </a:tcPr>
                </a:tc>
                <a:tc>
                  <a:txBody>
                    <a:bodyPr>
                      <a:noAutofit/>
                    </a:bodyPr>
                    <a:lstStyle/>
                    <a:p>
                      <a:pPr algn="ctr"/>
                      <a:r>
                        <a:rPr sz="2175" b="0">
                          <a:solidFill>
                            <a:srgbClr val="102A49"/>
                          </a:solidFill>
                          <a:latin typeface="Heiti TC"/>
                          <a:ea typeface="Heiti TC"/>
                          <a:cs typeface="Heiti TC"/>
                        </a:rPr>
                        <a:t>7.20亿元</a:t>
                      </a:r>
                    </a:p>
                  </a:txBody>
                  <a:tcPr marL="91440" marR="91440" marT="45720" marB="45720" anchor="ctr">
                    <a:solidFill>
                      <a:srgbClr val="FFFFFF"/>
                    </a:solidFill>
                  </a:tcPr>
                </a:tc>
                <a:tc>
                  <a:txBody>
                    <a:bodyPr>
                      <a:noAutofit/>
                    </a:bodyPr>
                    <a:lstStyle/>
                    <a:p>
                      <a:pPr algn="ctr"/>
                      <a:r>
                        <a:rPr sz="2175" b="0">
                          <a:solidFill>
                            <a:srgbClr val="102A49"/>
                          </a:solidFill>
                          <a:latin typeface="Heiti TC"/>
                          <a:ea typeface="Heiti TC"/>
                          <a:cs typeface="Heiti TC"/>
                        </a:rPr>
                        <a:t>3.85亿元</a:t>
                      </a:r>
                    </a:p>
                  </a:txBody>
                  <a:tcPr marL="91440" marR="91440" marT="45720" marB="45720" anchor="ctr">
                    <a:solidFill>
                      <a:srgbClr val="FFFFFF"/>
                    </a:solidFill>
                  </a:tcPr>
                </a:tc>
                <a:tc>
                  <a:txBody>
                    <a:bodyPr>
                      <a:noAutofit/>
                    </a:bodyPr>
                    <a:lstStyle/>
                    <a:p>
                      <a:pPr algn="ctr"/>
                      <a:r>
                        <a:rPr sz="2175" b="1">
                          <a:solidFill>
                            <a:srgbClr val="B58A32"/>
                          </a:solidFill>
                          <a:latin typeface="Heiti TC"/>
                          <a:ea typeface="Heiti TC"/>
                          <a:cs typeface="Heiti TC"/>
                        </a:rPr>
                        <a:t>3.35亿元</a:t>
                      </a:r>
                    </a:p>
                  </a:txBody>
                  <a:tcPr marL="91440" marR="91440" marT="45720" marB="45720" anchor="ctr">
                    <a:solidFill>
                      <a:srgbClr val="FFFFFF"/>
                    </a:solidFill>
                  </a:tcPr>
                </a:tc>
              </a:tr>
              <a:tr h="542925">
                <a:tc>
                  <a:txBody>
                    <a:bodyPr>
                      <a:noAutofit/>
                    </a:bodyPr>
                    <a:lstStyle/>
                    <a:p>
                      <a:pPr algn="ctr"/>
                      <a:r>
                        <a:rPr sz="2175" b="1">
                          <a:solidFill>
                            <a:srgbClr val="102A49"/>
                          </a:solidFill>
                          <a:latin typeface="Heiti TC"/>
                          <a:ea typeface="Heiti TC"/>
                          <a:cs typeface="Heiti TC"/>
                        </a:rPr>
                        <a:t>1,000元／克</a:t>
                      </a:r>
                    </a:p>
                  </a:txBody>
                  <a:tcPr marL="91440" marR="91440" marT="45720" marB="45720" anchor="ctr">
                    <a:solidFill>
                      <a:srgbClr val="F7EEDC"/>
                    </a:solidFill>
                  </a:tcPr>
                </a:tc>
                <a:tc>
                  <a:txBody>
                    <a:bodyPr>
                      <a:noAutofit/>
                    </a:bodyPr>
                    <a:lstStyle/>
                    <a:p>
                      <a:pPr algn="ctr"/>
                      <a:r>
                        <a:rPr sz="2175" b="1">
                          <a:solidFill>
                            <a:srgbClr val="102A49"/>
                          </a:solidFill>
                          <a:latin typeface="Heiti TC"/>
                          <a:ea typeface="Heiti TC"/>
                          <a:cs typeface="Heiti TC"/>
                        </a:rPr>
                        <a:t>8.00亿元</a:t>
                      </a:r>
                    </a:p>
                  </a:txBody>
                  <a:tcPr marL="91440" marR="91440" marT="45720" marB="45720" anchor="ctr">
                    <a:solidFill>
                      <a:srgbClr val="F7EEDC"/>
                    </a:solidFill>
                  </a:tcPr>
                </a:tc>
                <a:tc>
                  <a:txBody>
                    <a:bodyPr>
                      <a:noAutofit/>
                    </a:bodyPr>
                    <a:lstStyle/>
                    <a:p>
                      <a:pPr algn="ctr"/>
                      <a:r>
                        <a:rPr sz="2175" b="1">
                          <a:solidFill>
                            <a:srgbClr val="102A49"/>
                          </a:solidFill>
                          <a:latin typeface="Heiti TC"/>
                          <a:ea typeface="Heiti TC"/>
                          <a:cs typeface="Heiti TC"/>
                        </a:rPr>
                        <a:t>3.85亿元</a:t>
                      </a:r>
                    </a:p>
                  </a:txBody>
                  <a:tcPr marL="91440" marR="91440" marT="45720" marB="45720" anchor="ctr">
                    <a:solidFill>
                      <a:srgbClr val="F7EEDC"/>
                    </a:solidFill>
                  </a:tcPr>
                </a:tc>
                <a:tc>
                  <a:txBody>
                    <a:bodyPr>
                      <a:noAutofit/>
                    </a:bodyPr>
                    <a:lstStyle/>
                    <a:p>
                      <a:pPr algn="ctr"/>
                      <a:r>
                        <a:rPr sz="2175" b="1">
                          <a:solidFill>
                            <a:srgbClr val="B58A32"/>
                          </a:solidFill>
                          <a:latin typeface="Heiti TC"/>
                          <a:ea typeface="Heiti TC"/>
                          <a:cs typeface="Heiti TC"/>
                        </a:rPr>
                        <a:t>4.15亿元</a:t>
                      </a:r>
                    </a:p>
                  </a:txBody>
                  <a:tcPr marL="91440" marR="91440" marT="45720" marB="45720" anchor="ctr">
                    <a:solidFill>
                      <a:srgbClr val="F7EEDC"/>
                    </a:solidFill>
                  </a:tcPr>
                </a:tc>
              </a:tr>
              <a:tr h="542925">
                <a:tc>
                  <a:txBody>
                    <a:bodyPr>
                      <a:noAutofit/>
                    </a:bodyPr>
                    <a:lstStyle/>
                    <a:p>
                      <a:pPr algn="ctr"/>
                      <a:r>
                        <a:rPr sz="2175" b="0">
                          <a:solidFill>
                            <a:srgbClr val="102A49"/>
                          </a:solidFill>
                          <a:latin typeface="Heiti TC"/>
                          <a:ea typeface="Heiti TC"/>
                          <a:cs typeface="Heiti TC"/>
                        </a:rPr>
                        <a:t>1,100元／克</a:t>
                      </a:r>
                    </a:p>
                  </a:txBody>
                  <a:tcPr marL="91440" marR="91440" marT="45720" marB="45720" anchor="ctr">
                    <a:solidFill>
                      <a:srgbClr val="FFFFFF"/>
                    </a:solidFill>
                  </a:tcPr>
                </a:tc>
                <a:tc>
                  <a:txBody>
                    <a:bodyPr>
                      <a:noAutofit/>
                    </a:bodyPr>
                    <a:lstStyle/>
                    <a:p>
                      <a:pPr algn="ctr"/>
                      <a:r>
                        <a:rPr sz="2175" b="0">
                          <a:solidFill>
                            <a:srgbClr val="102A49"/>
                          </a:solidFill>
                          <a:latin typeface="Heiti TC"/>
                          <a:ea typeface="Heiti TC"/>
                          <a:cs typeface="Heiti TC"/>
                        </a:rPr>
                        <a:t>8.80亿元</a:t>
                      </a:r>
                    </a:p>
                  </a:txBody>
                  <a:tcPr marL="91440" marR="91440" marT="45720" marB="45720" anchor="ctr">
                    <a:solidFill>
                      <a:srgbClr val="FFFFFF"/>
                    </a:solidFill>
                  </a:tcPr>
                </a:tc>
                <a:tc>
                  <a:txBody>
                    <a:bodyPr>
                      <a:noAutofit/>
                    </a:bodyPr>
                    <a:lstStyle/>
                    <a:p>
                      <a:pPr algn="ctr"/>
                      <a:r>
                        <a:rPr sz="2175" b="0">
                          <a:solidFill>
                            <a:srgbClr val="102A49"/>
                          </a:solidFill>
                          <a:latin typeface="Heiti TC"/>
                          <a:ea typeface="Heiti TC"/>
                          <a:cs typeface="Heiti TC"/>
                        </a:rPr>
                        <a:t>3.85亿元</a:t>
                      </a:r>
                    </a:p>
                  </a:txBody>
                  <a:tcPr marL="91440" marR="91440" marT="45720" marB="45720" anchor="ctr">
                    <a:solidFill>
                      <a:srgbClr val="FFFFFF"/>
                    </a:solidFill>
                  </a:tcPr>
                </a:tc>
                <a:tc>
                  <a:txBody>
                    <a:bodyPr>
                      <a:noAutofit/>
                    </a:bodyPr>
                    <a:lstStyle/>
                    <a:p>
                      <a:pPr algn="ctr"/>
                      <a:r>
                        <a:rPr sz="2175" b="1">
                          <a:solidFill>
                            <a:srgbClr val="B58A32"/>
                          </a:solidFill>
                          <a:latin typeface="Heiti TC"/>
                          <a:ea typeface="Heiti TC"/>
                          <a:cs typeface="Heiti TC"/>
                        </a:rPr>
                        <a:t>4.95亿元</a:t>
                      </a:r>
                    </a:p>
                  </a:txBody>
                  <a:tcPr marL="91440" marR="91440" marT="45720" marB="45720" anchor="ctr">
                    <a:solidFill>
                      <a:srgbClr val="FFFFFF"/>
                    </a:solidFill>
                  </a:tcPr>
                </a:tc>
              </a:tr>
            </a:tbl>
          </a:graphicData>
        </a:graphic>
      </p:graphicFrame>
      <p:sp>
        <p:nvSpPr>
          <p:cNvPr id="20" name="黄金量及验证说明">
            <a:extLst xmlns:a="http://schemas.openxmlformats.org/drawingml/2006/main">
              <a:ext uri="{FF2B5EF4-FFF2-40B4-BE49-F238E27FC236}">
                <a16:creationId xmlns:a16="http://schemas.microsoft.com/office/drawing/2014/main" id="{77ADFA46-C317-49A1-844E-F1DE7B96E9C4}"/>
              </a:ext>
            </a:extLst>
          </p:cNvPr>
          <p:cNvSpPr>
            <a:spLocks xmlns:a="http://schemas.openxmlformats.org/drawingml/2006/main" noGrp="1"/>
          </p:cNvSpPr>
          <p:nvPr/>
        </p:nvSpPr>
        <p:spPr>
          <a:xfrm xmlns:a="http://schemas.openxmlformats.org/drawingml/2006/main">
            <a:off x="704850" y="5543550"/>
            <a:ext cx="10782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对应黄金量800公斤，以上参数尚待2号矿检测及试产验证</a:t>
            </a:r>
          </a:p>
        </p:txBody>
      </p:sp>
      <p:sp>
        <p:nvSpPr>
          <p:cNvPr id="21" name="测算边界底带">
            <a:extLst xmlns:a="http://schemas.openxmlformats.org/drawingml/2006/main">
              <a:ext uri="{FF2B5EF4-FFF2-40B4-BE49-F238E27FC236}">
                <a16:creationId xmlns:a16="http://schemas.microsoft.com/office/drawing/2014/main" id="{F5EF1E24-C834-4DD6-BE26-1FF24EDD07AE}"/>
              </a:ext>
            </a:extLst>
          </p:cNvPr>
          <p:cNvSpPr>
            <a:spLocks xmlns:a="http://schemas.openxmlformats.org/drawingml/2006/main" noGrp="1"/>
          </p:cNvSpPr>
          <p:nvPr/>
        </p:nvSpPr>
        <p:spPr>
          <a:xfrm xmlns:a="http://schemas.openxmlformats.org/drawingml/2006/main">
            <a:off x="704850" y="5981700"/>
            <a:ext cx="10782300" cy="628650"/>
          </a:xfrm>
          <a:prstGeom xmlns:a="http://schemas.openxmlformats.org/drawingml/2006/main" prst="roundRect">
            <a:avLst>
              <a:gd name="adj" fmla="val 12121"/>
            </a:avLst>
          </a:prstGeom>
          <a:solidFill xmlns:a="http://schemas.openxmlformats.org/drawingml/2006/main">
            <a:srgbClr val="102A49"/>
          </a:solidFill>
          <a:ln xmlns:a="http://schemas.openxmlformats.org/drawingml/2006/main" w="0">
            <a:noFill/>
          </a:ln>
        </p:spPr>
      </p:sp>
      <p:sp>
        <p:nvSpPr>
          <p:cNvPr id="22" name="情景边界">
            <a:extLst xmlns:a="http://schemas.openxmlformats.org/drawingml/2006/main">
              <a:ext uri="{FF2B5EF4-FFF2-40B4-BE49-F238E27FC236}">
                <a16:creationId xmlns:a16="http://schemas.microsoft.com/office/drawing/2014/main" id="{04FA07CC-AECE-4C6B-81EC-C03C8C2CA2EA}"/>
              </a:ext>
            </a:extLst>
          </p:cNvPr>
          <p:cNvSpPr>
            <a:spLocks xmlns:a="http://schemas.openxmlformats.org/drawingml/2006/main" noGrp="1"/>
          </p:cNvSpPr>
          <p:nvPr/>
        </p:nvSpPr>
        <p:spPr>
          <a:xfrm xmlns:a="http://schemas.openxmlformats.org/drawingml/2006/main">
            <a:off x="914400" y="6029325"/>
            <a:ext cx="10363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FFFFFF"/>
                </a:solidFill>
                <a:latin typeface="Heiti TC"/>
                <a:ea typeface="Heiti TC"/>
                <a:cs typeface="Heiti TC"/>
              </a:defRPr>
            </a:pPr>
            <a:r>
              <a:rPr sz="1725" b="1">
                <a:solidFill>
                  <a:srgbClr val="FFFFFF"/>
                </a:solidFill>
                <a:latin typeface="Heiti TC"/>
                <a:ea typeface="Heiti TC"/>
                <a:cs typeface="Heiti TC"/>
              </a:rPr>
              <a:t>三档情景仅改变金价，不代表出金、成本或经营结果已经确定</a:t>
            </a:r>
          </a:p>
        </p:txBody>
      </p:sp>
      <p:sp>
        <p:nvSpPr>
          <p:cNvPr id="23" name="分配边界">
            <a:extLst xmlns:a="http://schemas.openxmlformats.org/drawingml/2006/main">
              <a:ext uri="{FF2B5EF4-FFF2-40B4-BE49-F238E27FC236}">
                <a16:creationId xmlns:a16="http://schemas.microsoft.com/office/drawing/2014/main" id="{C0CDB7E0-B59B-474E-B307-29A8C922A426}"/>
              </a:ext>
            </a:extLst>
          </p:cNvPr>
          <p:cNvSpPr>
            <a:spLocks xmlns:a="http://schemas.openxmlformats.org/drawingml/2006/main" noGrp="1"/>
          </p:cNvSpPr>
          <p:nvPr/>
        </p:nvSpPr>
        <p:spPr>
          <a:xfrm xmlns:a="http://schemas.openxmlformats.org/drawingml/2006/main">
            <a:off x="914400" y="6343650"/>
            <a:ext cx="10363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D7E0E9"/>
                </a:solidFill>
                <a:latin typeface="Heiti TC"/>
                <a:ea typeface="Heiti TC"/>
                <a:cs typeface="Heiti TC"/>
              </a:defRPr>
            </a:pPr>
            <a:r>
              <a:rPr sz="1575" b="0">
                <a:solidFill>
                  <a:srgbClr val="D7E0E9"/>
                </a:solidFill>
                <a:latin typeface="Heiti TC"/>
                <a:ea typeface="Heiti TC"/>
                <a:cs typeface="Heiti TC"/>
              </a:rPr>
              <a:t>测算余额需衔接资本支出、费用归集及实际回款，不直接作为投资人可分配额</a:t>
            </a:r>
          </a:p>
        </p:txBody>
      </p:sp>
    </p:spTree>
    <p:extLst>
      <p:ext uri="{BB962C8B-B14F-4D97-AF65-F5344CB8AC3E}">
        <p14:creationId xmlns:p14="http://schemas.microsoft.com/office/powerpoint/2010/main" val="211823090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0" name="页眉金线">
            <a:extLst xmlns:a="http://schemas.openxmlformats.org/drawingml/2006/main">
              <a:ext uri="{FF2B5EF4-FFF2-40B4-BE49-F238E27FC236}">
                <a16:creationId xmlns:a16="http://schemas.microsoft.com/office/drawing/2014/main" id="{98EBD443-D98F-452F-ABBB-492BDAFDCE90}"/>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27182D80-0DAA-4265-9FEB-B62890C2586C}"/>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21A752CD-8E6B-4562-97B6-E2E6AB4B49D8}"/>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参与方案</a:t>
            </a:r>
          </a:p>
        </p:txBody>
      </p:sp>
      <p:sp>
        <p:nvSpPr>
          <p:cNvPr id="4" name="页码">
            <a:extLst xmlns:a="http://schemas.openxmlformats.org/drawingml/2006/main">
              <a:ext uri="{FF2B5EF4-FFF2-40B4-BE49-F238E27FC236}">
                <a16:creationId xmlns:a16="http://schemas.microsoft.com/office/drawing/2014/main" id="{90F8BDCA-22E6-4DDB-AB02-B55A571D7F00}"/>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12</a:t>
            </a:r>
          </a:p>
        </p:txBody>
      </p:sp>
      <p:sp>
        <p:nvSpPr>
          <p:cNvPr id="5" name="标题">
            <a:extLst xmlns:a="http://schemas.openxmlformats.org/drawingml/2006/main">
              <a:ext uri="{FF2B5EF4-FFF2-40B4-BE49-F238E27FC236}">
                <a16:creationId xmlns:a16="http://schemas.microsoft.com/office/drawing/2014/main" id="{49E6D7EE-E131-4B36-BC3E-CDEA7A7CCB2B}"/>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投资人标准参与方案</a:t>
            </a:r>
          </a:p>
        </p:txBody>
      </p:sp>
      <p:sp>
        <p:nvSpPr>
          <p:cNvPr id="6" name="标题分界">
            <a:extLst xmlns:a="http://schemas.openxmlformats.org/drawingml/2006/main">
              <a:ext uri="{FF2B5EF4-FFF2-40B4-BE49-F238E27FC236}">
                <a16:creationId xmlns:a16="http://schemas.microsoft.com/office/drawing/2014/main" id="{CB148827-30AD-49A2-B4DD-688CAFB329F5}"/>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合格投资人条件">
            <a:extLst xmlns:a="http://schemas.openxmlformats.org/drawingml/2006/main">
              <a:ext uri="{FF2B5EF4-FFF2-40B4-BE49-F238E27FC236}">
                <a16:creationId xmlns:a16="http://schemas.microsoft.com/office/drawing/2014/main" id="{2A4F86EA-9063-41FF-8D0D-8806DB7811CF}"/>
              </a:ext>
            </a:extLst>
          </p:cNvPr>
          <p:cNvSpPr>
            <a:spLocks xmlns:a="http://schemas.openxmlformats.org/drawingml/2006/main" noGrp="1"/>
          </p:cNvSpPr>
          <p:nvPr/>
        </p:nvSpPr>
        <p:spPr>
          <a:xfrm xmlns:a="http://schemas.openxmlformats.org/drawingml/2006/main">
            <a:off x="704850" y="1895475"/>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定向邀约对接 · 面向满足适用参与条件的合格投资人</a:t>
            </a:r>
          </a:p>
        </p:txBody>
      </p:sp>
      <p:sp>
        <p:nvSpPr>
          <p:cNvPr id="8" name="每份金额">
            <a:extLst xmlns:a="http://schemas.openxmlformats.org/drawingml/2006/main">
              <a:ext uri="{FF2B5EF4-FFF2-40B4-BE49-F238E27FC236}">
                <a16:creationId xmlns:a16="http://schemas.microsoft.com/office/drawing/2014/main" id="{074B3DF6-DEEE-48EC-9C11-2890941B7895}"/>
              </a:ext>
            </a:extLst>
          </p:cNvPr>
          <p:cNvSpPr>
            <a:spLocks xmlns:a="http://schemas.openxmlformats.org/drawingml/2006/main" noGrp="1"/>
          </p:cNvSpPr>
          <p:nvPr/>
        </p:nvSpPr>
        <p:spPr>
          <a:xfrm xmlns:a="http://schemas.openxmlformats.org/drawingml/2006/main">
            <a:off x="704850" y="2409825"/>
            <a:ext cx="19716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150" b="1">
                <a:solidFill>
                  <a:srgbClr val="102A49"/>
                </a:solidFill>
                <a:latin typeface="Arial"/>
                <a:ea typeface="Arial"/>
                <a:cs typeface="Arial"/>
              </a:defRPr>
            </a:pPr>
            <a:r>
              <a:rPr sz="6150" b="1">
                <a:solidFill>
                  <a:srgbClr val="102A49"/>
                </a:solidFill>
                <a:latin typeface="Arial"/>
                <a:ea typeface="Arial"/>
                <a:cs typeface="Arial"/>
              </a:rPr>
              <a:t>100</a:t>
            </a:r>
          </a:p>
        </p:txBody>
      </p:sp>
      <p:sp>
        <p:nvSpPr>
          <p:cNvPr id="9" name="单位">
            <a:extLst xmlns:a="http://schemas.openxmlformats.org/drawingml/2006/main">
              <a:ext uri="{FF2B5EF4-FFF2-40B4-BE49-F238E27FC236}">
                <a16:creationId xmlns:a16="http://schemas.microsoft.com/office/drawing/2014/main" id="{E7C82FA0-353E-4170-BA1A-6D75351D2541}"/>
              </a:ext>
            </a:extLst>
          </p:cNvPr>
          <p:cNvSpPr>
            <a:spLocks xmlns:a="http://schemas.openxmlformats.org/drawingml/2006/main" noGrp="1"/>
          </p:cNvSpPr>
          <p:nvPr/>
        </p:nvSpPr>
        <p:spPr>
          <a:xfrm xmlns:a="http://schemas.openxmlformats.org/drawingml/2006/main">
            <a:off x="2733675" y="2790825"/>
            <a:ext cx="190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a:solidFill>
                  <a:srgbClr val="102A49"/>
                </a:solidFill>
                <a:latin typeface="Heiti TC"/>
                <a:ea typeface="Heiti TC"/>
                <a:cs typeface="Heiti TC"/>
              </a:defRPr>
            </a:pPr>
            <a:r>
              <a:rPr sz="2325" b="1">
                <a:solidFill>
                  <a:srgbClr val="102A49"/>
                </a:solidFill>
                <a:latin typeface="Heiti TC"/>
                <a:ea typeface="Heiti TC"/>
                <a:cs typeface="Heiti TC"/>
              </a:rPr>
              <a:t>万元／份</a:t>
            </a:r>
          </a:p>
        </p:txBody>
      </p:sp>
      <p:sp>
        <p:nvSpPr>
          <p:cNvPr id="10" name="总份数">
            <a:extLst xmlns:a="http://schemas.openxmlformats.org/drawingml/2006/main">
              <a:ext uri="{FF2B5EF4-FFF2-40B4-BE49-F238E27FC236}">
                <a16:creationId xmlns:a16="http://schemas.microsoft.com/office/drawing/2014/main" id="{6E197B6D-3703-4497-A4C3-F342DF0A1E3B}"/>
              </a:ext>
            </a:extLst>
          </p:cNvPr>
          <p:cNvSpPr>
            <a:spLocks xmlns:a="http://schemas.openxmlformats.org/drawingml/2006/main" noGrp="1"/>
          </p:cNvSpPr>
          <p:nvPr/>
        </p:nvSpPr>
        <p:spPr>
          <a:xfrm xmlns:a="http://schemas.openxmlformats.org/drawingml/2006/main">
            <a:off x="704850" y="3381375"/>
            <a:ext cx="12382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a:solidFill>
                  <a:srgbClr val="B58A32"/>
                </a:solidFill>
                <a:latin typeface="Heiti TC"/>
                <a:ea typeface="Heiti TC"/>
                <a:cs typeface="Heiti TC"/>
              </a:defRPr>
            </a:pPr>
            <a:r>
              <a:rPr sz="2400" b="1">
                <a:solidFill>
                  <a:srgbClr val="B58A32"/>
                </a:solidFill>
                <a:latin typeface="Heiti TC"/>
                <a:ea typeface="Heiti TC"/>
                <a:cs typeface="Heiti TC"/>
              </a:rPr>
              <a:t>40份</a:t>
            </a:r>
          </a:p>
        </p:txBody>
      </p:sp>
      <p:sp>
        <p:nvSpPr>
          <p:cNvPr id="11" name="总金额">
            <a:extLst xmlns:a="http://schemas.openxmlformats.org/drawingml/2006/main">
              <a:ext uri="{FF2B5EF4-FFF2-40B4-BE49-F238E27FC236}">
                <a16:creationId xmlns:a16="http://schemas.microsoft.com/office/drawing/2014/main" id="{528BA7BD-A23E-4337-B6C4-41B3378765FD}"/>
              </a:ext>
            </a:extLst>
          </p:cNvPr>
          <p:cNvSpPr>
            <a:spLocks xmlns:a="http://schemas.openxmlformats.org/drawingml/2006/main" noGrp="1"/>
          </p:cNvSpPr>
          <p:nvPr/>
        </p:nvSpPr>
        <p:spPr>
          <a:xfrm xmlns:a="http://schemas.openxmlformats.org/drawingml/2006/main">
            <a:off x="2238375" y="3381375"/>
            <a:ext cx="31623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400" b="1">
                <a:solidFill>
                  <a:srgbClr val="102A49"/>
                </a:solidFill>
                <a:latin typeface="Heiti TC"/>
                <a:ea typeface="Heiti TC"/>
                <a:cs typeface="Heiti TC"/>
              </a:defRPr>
            </a:pPr>
            <a:r>
              <a:rPr sz="2400" b="1">
                <a:solidFill>
                  <a:srgbClr val="102A49"/>
                </a:solidFill>
                <a:latin typeface="Heiti TC"/>
                <a:ea typeface="Heiti TC"/>
                <a:cs typeface="Heiti TC"/>
              </a:rPr>
              <a:t>合计 4,000万元</a:t>
            </a:r>
          </a:p>
        </p:txBody>
      </p:sp>
      <p:sp>
        <p:nvSpPr>
          <p:cNvPr id="12" name="标准份额1">
            <a:extLst xmlns:a="http://schemas.openxmlformats.org/drawingml/2006/main">
              <a:ext uri="{FF2B5EF4-FFF2-40B4-BE49-F238E27FC236}">
                <a16:creationId xmlns:a16="http://schemas.microsoft.com/office/drawing/2014/main" id="{EA54DC95-07CB-4AD4-BBAE-93CE16451ECB}"/>
              </a:ext>
            </a:extLst>
          </p:cNvPr>
          <p:cNvSpPr>
            <a:spLocks xmlns:a="http://schemas.openxmlformats.org/drawingml/2006/main" noGrp="1"/>
          </p:cNvSpPr>
          <p:nvPr/>
        </p:nvSpPr>
        <p:spPr>
          <a:xfrm xmlns:a="http://schemas.openxmlformats.org/drawingml/2006/main">
            <a:off x="70485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13" name="标准份额2">
            <a:extLst xmlns:a="http://schemas.openxmlformats.org/drawingml/2006/main">
              <a:ext uri="{FF2B5EF4-FFF2-40B4-BE49-F238E27FC236}">
                <a16:creationId xmlns:a16="http://schemas.microsoft.com/office/drawing/2014/main" id="{2394FABE-8644-48C9-BFBF-121AACC99172}"/>
              </a:ext>
            </a:extLst>
          </p:cNvPr>
          <p:cNvSpPr>
            <a:spLocks xmlns:a="http://schemas.openxmlformats.org/drawingml/2006/main" noGrp="1"/>
          </p:cNvSpPr>
          <p:nvPr/>
        </p:nvSpPr>
        <p:spPr>
          <a:xfrm xmlns:a="http://schemas.openxmlformats.org/drawingml/2006/main">
            <a:off x="114300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14" name="标准份额3">
            <a:extLst xmlns:a="http://schemas.openxmlformats.org/drawingml/2006/main">
              <a:ext uri="{FF2B5EF4-FFF2-40B4-BE49-F238E27FC236}">
                <a16:creationId xmlns:a16="http://schemas.microsoft.com/office/drawing/2014/main" id="{9C26D509-0A6A-4764-94EB-780DC7E2BA13}"/>
              </a:ext>
            </a:extLst>
          </p:cNvPr>
          <p:cNvSpPr>
            <a:spLocks xmlns:a="http://schemas.openxmlformats.org/drawingml/2006/main" noGrp="1"/>
          </p:cNvSpPr>
          <p:nvPr/>
        </p:nvSpPr>
        <p:spPr>
          <a:xfrm xmlns:a="http://schemas.openxmlformats.org/drawingml/2006/main">
            <a:off x="158115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15" name="标准份额4">
            <a:extLst xmlns:a="http://schemas.openxmlformats.org/drawingml/2006/main">
              <a:ext uri="{FF2B5EF4-FFF2-40B4-BE49-F238E27FC236}">
                <a16:creationId xmlns:a16="http://schemas.microsoft.com/office/drawing/2014/main" id="{8555560E-966F-40E9-A054-BAB34AB90EB6}"/>
              </a:ext>
            </a:extLst>
          </p:cNvPr>
          <p:cNvSpPr>
            <a:spLocks xmlns:a="http://schemas.openxmlformats.org/drawingml/2006/main" noGrp="1"/>
          </p:cNvSpPr>
          <p:nvPr/>
        </p:nvSpPr>
        <p:spPr>
          <a:xfrm xmlns:a="http://schemas.openxmlformats.org/drawingml/2006/main">
            <a:off x="201930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16" name="标准份额5">
            <a:extLst xmlns:a="http://schemas.openxmlformats.org/drawingml/2006/main">
              <a:ext uri="{FF2B5EF4-FFF2-40B4-BE49-F238E27FC236}">
                <a16:creationId xmlns:a16="http://schemas.microsoft.com/office/drawing/2014/main" id="{93C967D6-CD44-486C-A6B6-D1A504AE55D4}"/>
              </a:ext>
            </a:extLst>
          </p:cNvPr>
          <p:cNvSpPr>
            <a:spLocks xmlns:a="http://schemas.openxmlformats.org/drawingml/2006/main" noGrp="1"/>
          </p:cNvSpPr>
          <p:nvPr/>
        </p:nvSpPr>
        <p:spPr>
          <a:xfrm xmlns:a="http://schemas.openxmlformats.org/drawingml/2006/main">
            <a:off x="245745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17" name="标准份额6">
            <a:extLst xmlns:a="http://schemas.openxmlformats.org/drawingml/2006/main">
              <a:ext uri="{FF2B5EF4-FFF2-40B4-BE49-F238E27FC236}">
                <a16:creationId xmlns:a16="http://schemas.microsoft.com/office/drawing/2014/main" id="{AFCD81DE-31F6-4A51-B67E-4F019A560B7D}"/>
              </a:ext>
            </a:extLst>
          </p:cNvPr>
          <p:cNvSpPr>
            <a:spLocks xmlns:a="http://schemas.openxmlformats.org/drawingml/2006/main" noGrp="1"/>
          </p:cNvSpPr>
          <p:nvPr/>
        </p:nvSpPr>
        <p:spPr>
          <a:xfrm xmlns:a="http://schemas.openxmlformats.org/drawingml/2006/main">
            <a:off x="289560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18" name="标准份额7">
            <a:extLst xmlns:a="http://schemas.openxmlformats.org/drawingml/2006/main">
              <a:ext uri="{FF2B5EF4-FFF2-40B4-BE49-F238E27FC236}">
                <a16:creationId xmlns:a16="http://schemas.microsoft.com/office/drawing/2014/main" id="{5727FA6C-4B36-468C-AAF5-A52FC71F7E57}"/>
              </a:ext>
            </a:extLst>
          </p:cNvPr>
          <p:cNvSpPr>
            <a:spLocks xmlns:a="http://schemas.openxmlformats.org/drawingml/2006/main" noGrp="1"/>
          </p:cNvSpPr>
          <p:nvPr/>
        </p:nvSpPr>
        <p:spPr>
          <a:xfrm xmlns:a="http://schemas.openxmlformats.org/drawingml/2006/main">
            <a:off x="333375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19" name="标准份额8">
            <a:extLst xmlns:a="http://schemas.openxmlformats.org/drawingml/2006/main">
              <a:ext uri="{FF2B5EF4-FFF2-40B4-BE49-F238E27FC236}">
                <a16:creationId xmlns:a16="http://schemas.microsoft.com/office/drawing/2014/main" id="{306538A0-1E58-4B1B-A786-44A23FD4190F}"/>
              </a:ext>
            </a:extLst>
          </p:cNvPr>
          <p:cNvSpPr>
            <a:spLocks xmlns:a="http://schemas.openxmlformats.org/drawingml/2006/main" noGrp="1"/>
          </p:cNvSpPr>
          <p:nvPr/>
        </p:nvSpPr>
        <p:spPr>
          <a:xfrm xmlns:a="http://schemas.openxmlformats.org/drawingml/2006/main">
            <a:off x="377190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0" name="标准份额9">
            <a:extLst xmlns:a="http://schemas.openxmlformats.org/drawingml/2006/main">
              <a:ext uri="{FF2B5EF4-FFF2-40B4-BE49-F238E27FC236}">
                <a16:creationId xmlns:a16="http://schemas.microsoft.com/office/drawing/2014/main" id="{BEF42374-2F22-4930-8ED3-9366FAEA2DE9}"/>
              </a:ext>
            </a:extLst>
          </p:cNvPr>
          <p:cNvSpPr>
            <a:spLocks xmlns:a="http://schemas.openxmlformats.org/drawingml/2006/main" noGrp="1"/>
          </p:cNvSpPr>
          <p:nvPr/>
        </p:nvSpPr>
        <p:spPr>
          <a:xfrm xmlns:a="http://schemas.openxmlformats.org/drawingml/2006/main">
            <a:off x="421005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1" name="标准份额10">
            <a:extLst xmlns:a="http://schemas.openxmlformats.org/drawingml/2006/main">
              <a:ext uri="{FF2B5EF4-FFF2-40B4-BE49-F238E27FC236}">
                <a16:creationId xmlns:a16="http://schemas.microsoft.com/office/drawing/2014/main" id="{3829EB60-A884-40D8-9879-E240E4B62BC1}"/>
              </a:ext>
            </a:extLst>
          </p:cNvPr>
          <p:cNvSpPr>
            <a:spLocks xmlns:a="http://schemas.openxmlformats.org/drawingml/2006/main" noGrp="1"/>
          </p:cNvSpPr>
          <p:nvPr/>
        </p:nvSpPr>
        <p:spPr>
          <a:xfrm xmlns:a="http://schemas.openxmlformats.org/drawingml/2006/main">
            <a:off x="4648200" y="40195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2" name="标准份额11">
            <a:extLst xmlns:a="http://schemas.openxmlformats.org/drawingml/2006/main">
              <a:ext uri="{FF2B5EF4-FFF2-40B4-BE49-F238E27FC236}">
                <a16:creationId xmlns:a16="http://schemas.microsoft.com/office/drawing/2014/main" id="{5245C260-8D03-45D4-863B-82E5839279C3}"/>
              </a:ext>
            </a:extLst>
          </p:cNvPr>
          <p:cNvSpPr>
            <a:spLocks xmlns:a="http://schemas.openxmlformats.org/drawingml/2006/main" noGrp="1"/>
          </p:cNvSpPr>
          <p:nvPr/>
        </p:nvSpPr>
        <p:spPr>
          <a:xfrm xmlns:a="http://schemas.openxmlformats.org/drawingml/2006/main">
            <a:off x="70485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3" name="标准份额12">
            <a:extLst xmlns:a="http://schemas.openxmlformats.org/drawingml/2006/main">
              <a:ext uri="{FF2B5EF4-FFF2-40B4-BE49-F238E27FC236}">
                <a16:creationId xmlns:a16="http://schemas.microsoft.com/office/drawing/2014/main" id="{633695FF-14CA-4C32-956E-81318F07A44E}"/>
              </a:ext>
            </a:extLst>
          </p:cNvPr>
          <p:cNvSpPr>
            <a:spLocks xmlns:a="http://schemas.openxmlformats.org/drawingml/2006/main" noGrp="1"/>
          </p:cNvSpPr>
          <p:nvPr/>
        </p:nvSpPr>
        <p:spPr>
          <a:xfrm xmlns:a="http://schemas.openxmlformats.org/drawingml/2006/main">
            <a:off x="114300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4" name="标准份额13">
            <a:extLst xmlns:a="http://schemas.openxmlformats.org/drawingml/2006/main">
              <a:ext uri="{FF2B5EF4-FFF2-40B4-BE49-F238E27FC236}">
                <a16:creationId xmlns:a16="http://schemas.microsoft.com/office/drawing/2014/main" id="{954E69F6-033C-47FA-B8A5-FFCA7BCB1FF4}"/>
              </a:ext>
            </a:extLst>
          </p:cNvPr>
          <p:cNvSpPr>
            <a:spLocks xmlns:a="http://schemas.openxmlformats.org/drawingml/2006/main" noGrp="1"/>
          </p:cNvSpPr>
          <p:nvPr/>
        </p:nvSpPr>
        <p:spPr>
          <a:xfrm xmlns:a="http://schemas.openxmlformats.org/drawingml/2006/main">
            <a:off x="158115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5" name="标准份额14">
            <a:extLst xmlns:a="http://schemas.openxmlformats.org/drawingml/2006/main">
              <a:ext uri="{FF2B5EF4-FFF2-40B4-BE49-F238E27FC236}">
                <a16:creationId xmlns:a16="http://schemas.microsoft.com/office/drawing/2014/main" id="{64A90935-C6F5-4BB0-B5A9-DD00DDFE00AE}"/>
              </a:ext>
            </a:extLst>
          </p:cNvPr>
          <p:cNvSpPr>
            <a:spLocks xmlns:a="http://schemas.openxmlformats.org/drawingml/2006/main" noGrp="1"/>
          </p:cNvSpPr>
          <p:nvPr/>
        </p:nvSpPr>
        <p:spPr>
          <a:xfrm xmlns:a="http://schemas.openxmlformats.org/drawingml/2006/main">
            <a:off x="201930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6" name="标准份额15">
            <a:extLst xmlns:a="http://schemas.openxmlformats.org/drawingml/2006/main">
              <a:ext uri="{FF2B5EF4-FFF2-40B4-BE49-F238E27FC236}">
                <a16:creationId xmlns:a16="http://schemas.microsoft.com/office/drawing/2014/main" id="{B8FA68F5-62BB-4186-B079-57ADC67218FB}"/>
              </a:ext>
            </a:extLst>
          </p:cNvPr>
          <p:cNvSpPr>
            <a:spLocks xmlns:a="http://schemas.openxmlformats.org/drawingml/2006/main" noGrp="1"/>
          </p:cNvSpPr>
          <p:nvPr/>
        </p:nvSpPr>
        <p:spPr>
          <a:xfrm xmlns:a="http://schemas.openxmlformats.org/drawingml/2006/main">
            <a:off x="245745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7" name="标准份额16">
            <a:extLst xmlns:a="http://schemas.openxmlformats.org/drawingml/2006/main">
              <a:ext uri="{FF2B5EF4-FFF2-40B4-BE49-F238E27FC236}">
                <a16:creationId xmlns:a16="http://schemas.microsoft.com/office/drawing/2014/main" id="{17DC0347-E754-4CFC-A930-37ACC30ED448}"/>
              </a:ext>
            </a:extLst>
          </p:cNvPr>
          <p:cNvSpPr>
            <a:spLocks xmlns:a="http://schemas.openxmlformats.org/drawingml/2006/main" noGrp="1"/>
          </p:cNvSpPr>
          <p:nvPr/>
        </p:nvSpPr>
        <p:spPr>
          <a:xfrm xmlns:a="http://schemas.openxmlformats.org/drawingml/2006/main">
            <a:off x="289560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8" name="标准份额17">
            <a:extLst xmlns:a="http://schemas.openxmlformats.org/drawingml/2006/main">
              <a:ext uri="{FF2B5EF4-FFF2-40B4-BE49-F238E27FC236}">
                <a16:creationId xmlns:a16="http://schemas.microsoft.com/office/drawing/2014/main" id="{8A47FC39-2B9B-4BA9-AAA9-B270D4FF3EFD}"/>
              </a:ext>
            </a:extLst>
          </p:cNvPr>
          <p:cNvSpPr>
            <a:spLocks xmlns:a="http://schemas.openxmlformats.org/drawingml/2006/main" noGrp="1"/>
          </p:cNvSpPr>
          <p:nvPr/>
        </p:nvSpPr>
        <p:spPr>
          <a:xfrm xmlns:a="http://schemas.openxmlformats.org/drawingml/2006/main">
            <a:off x="333375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29" name="标准份额18">
            <a:extLst xmlns:a="http://schemas.openxmlformats.org/drawingml/2006/main">
              <a:ext uri="{FF2B5EF4-FFF2-40B4-BE49-F238E27FC236}">
                <a16:creationId xmlns:a16="http://schemas.microsoft.com/office/drawing/2014/main" id="{016ABFEE-92B1-47CC-8424-F7BCA8B72649}"/>
              </a:ext>
            </a:extLst>
          </p:cNvPr>
          <p:cNvSpPr>
            <a:spLocks xmlns:a="http://schemas.openxmlformats.org/drawingml/2006/main" noGrp="1"/>
          </p:cNvSpPr>
          <p:nvPr/>
        </p:nvSpPr>
        <p:spPr>
          <a:xfrm xmlns:a="http://schemas.openxmlformats.org/drawingml/2006/main">
            <a:off x="377190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0" name="标准份额19">
            <a:extLst xmlns:a="http://schemas.openxmlformats.org/drawingml/2006/main">
              <a:ext uri="{FF2B5EF4-FFF2-40B4-BE49-F238E27FC236}">
                <a16:creationId xmlns:a16="http://schemas.microsoft.com/office/drawing/2014/main" id="{93F30AED-B7FC-494B-A1F4-4F0842BF84A6}"/>
              </a:ext>
            </a:extLst>
          </p:cNvPr>
          <p:cNvSpPr>
            <a:spLocks xmlns:a="http://schemas.openxmlformats.org/drawingml/2006/main" noGrp="1"/>
          </p:cNvSpPr>
          <p:nvPr/>
        </p:nvSpPr>
        <p:spPr>
          <a:xfrm xmlns:a="http://schemas.openxmlformats.org/drawingml/2006/main">
            <a:off x="421005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1" name="标准份额20">
            <a:extLst xmlns:a="http://schemas.openxmlformats.org/drawingml/2006/main">
              <a:ext uri="{FF2B5EF4-FFF2-40B4-BE49-F238E27FC236}">
                <a16:creationId xmlns:a16="http://schemas.microsoft.com/office/drawing/2014/main" id="{CE15AEF7-C3D7-4370-950B-47D86A47E2DE}"/>
              </a:ext>
            </a:extLst>
          </p:cNvPr>
          <p:cNvSpPr>
            <a:spLocks xmlns:a="http://schemas.openxmlformats.org/drawingml/2006/main" noGrp="1"/>
          </p:cNvSpPr>
          <p:nvPr/>
        </p:nvSpPr>
        <p:spPr>
          <a:xfrm xmlns:a="http://schemas.openxmlformats.org/drawingml/2006/main">
            <a:off x="4648200" y="42672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2" name="标准份额21">
            <a:extLst xmlns:a="http://schemas.openxmlformats.org/drawingml/2006/main">
              <a:ext uri="{FF2B5EF4-FFF2-40B4-BE49-F238E27FC236}">
                <a16:creationId xmlns:a16="http://schemas.microsoft.com/office/drawing/2014/main" id="{DFB13C23-A517-4E93-ADAA-57782CC0CA92}"/>
              </a:ext>
            </a:extLst>
          </p:cNvPr>
          <p:cNvSpPr>
            <a:spLocks xmlns:a="http://schemas.openxmlformats.org/drawingml/2006/main" noGrp="1"/>
          </p:cNvSpPr>
          <p:nvPr/>
        </p:nvSpPr>
        <p:spPr>
          <a:xfrm xmlns:a="http://schemas.openxmlformats.org/drawingml/2006/main">
            <a:off x="70485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3" name="标准份额22">
            <a:extLst xmlns:a="http://schemas.openxmlformats.org/drawingml/2006/main">
              <a:ext uri="{FF2B5EF4-FFF2-40B4-BE49-F238E27FC236}">
                <a16:creationId xmlns:a16="http://schemas.microsoft.com/office/drawing/2014/main" id="{CA81EB6A-8160-400B-B79E-54C5D60773E6}"/>
              </a:ext>
            </a:extLst>
          </p:cNvPr>
          <p:cNvSpPr>
            <a:spLocks xmlns:a="http://schemas.openxmlformats.org/drawingml/2006/main" noGrp="1"/>
          </p:cNvSpPr>
          <p:nvPr/>
        </p:nvSpPr>
        <p:spPr>
          <a:xfrm xmlns:a="http://schemas.openxmlformats.org/drawingml/2006/main">
            <a:off x="114300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4" name="标准份额23">
            <a:extLst xmlns:a="http://schemas.openxmlformats.org/drawingml/2006/main">
              <a:ext uri="{FF2B5EF4-FFF2-40B4-BE49-F238E27FC236}">
                <a16:creationId xmlns:a16="http://schemas.microsoft.com/office/drawing/2014/main" id="{255DF949-F43F-4D75-BE42-1E7A3988184E}"/>
              </a:ext>
            </a:extLst>
          </p:cNvPr>
          <p:cNvSpPr>
            <a:spLocks xmlns:a="http://schemas.openxmlformats.org/drawingml/2006/main" noGrp="1"/>
          </p:cNvSpPr>
          <p:nvPr/>
        </p:nvSpPr>
        <p:spPr>
          <a:xfrm xmlns:a="http://schemas.openxmlformats.org/drawingml/2006/main">
            <a:off x="158115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5" name="标准份额24">
            <a:extLst xmlns:a="http://schemas.openxmlformats.org/drawingml/2006/main">
              <a:ext uri="{FF2B5EF4-FFF2-40B4-BE49-F238E27FC236}">
                <a16:creationId xmlns:a16="http://schemas.microsoft.com/office/drawing/2014/main" id="{F2348006-9C95-481F-B5D0-198E7BA78AEA}"/>
              </a:ext>
            </a:extLst>
          </p:cNvPr>
          <p:cNvSpPr>
            <a:spLocks xmlns:a="http://schemas.openxmlformats.org/drawingml/2006/main" noGrp="1"/>
          </p:cNvSpPr>
          <p:nvPr/>
        </p:nvSpPr>
        <p:spPr>
          <a:xfrm xmlns:a="http://schemas.openxmlformats.org/drawingml/2006/main">
            <a:off x="201930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6" name="标准份额25">
            <a:extLst xmlns:a="http://schemas.openxmlformats.org/drawingml/2006/main">
              <a:ext uri="{FF2B5EF4-FFF2-40B4-BE49-F238E27FC236}">
                <a16:creationId xmlns:a16="http://schemas.microsoft.com/office/drawing/2014/main" id="{94D1560D-68AE-42B1-A1BE-4C67A81BEC5B}"/>
              </a:ext>
            </a:extLst>
          </p:cNvPr>
          <p:cNvSpPr>
            <a:spLocks xmlns:a="http://schemas.openxmlformats.org/drawingml/2006/main" noGrp="1"/>
          </p:cNvSpPr>
          <p:nvPr/>
        </p:nvSpPr>
        <p:spPr>
          <a:xfrm xmlns:a="http://schemas.openxmlformats.org/drawingml/2006/main">
            <a:off x="245745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7" name="标准份额26">
            <a:extLst xmlns:a="http://schemas.openxmlformats.org/drawingml/2006/main">
              <a:ext uri="{FF2B5EF4-FFF2-40B4-BE49-F238E27FC236}">
                <a16:creationId xmlns:a16="http://schemas.microsoft.com/office/drawing/2014/main" id="{2668FE13-F6D7-41B7-85A8-DDA4696A900C}"/>
              </a:ext>
            </a:extLst>
          </p:cNvPr>
          <p:cNvSpPr>
            <a:spLocks xmlns:a="http://schemas.openxmlformats.org/drawingml/2006/main" noGrp="1"/>
          </p:cNvSpPr>
          <p:nvPr/>
        </p:nvSpPr>
        <p:spPr>
          <a:xfrm xmlns:a="http://schemas.openxmlformats.org/drawingml/2006/main">
            <a:off x="289560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8" name="标准份额27">
            <a:extLst xmlns:a="http://schemas.openxmlformats.org/drawingml/2006/main">
              <a:ext uri="{FF2B5EF4-FFF2-40B4-BE49-F238E27FC236}">
                <a16:creationId xmlns:a16="http://schemas.microsoft.com/office/drawing/2014/main" id="{89386655-55A1-4D4C-9B44-9B35A705F7FB}"/>
              </a:ext>
            </a:extLst>
          </p:cNvPr>
          <p:cNvSpPr>
            <a:spLocks xmlns:a="http://schemas.openxmlformats.org/drawingml/2006/main" noGrp="1"/>
          </p:cNvSpPr>
          <p:nvPr/>
        </p:nvSpPr>
        <p:spPr>
          <a:xfrm xmlns:a="http://schemas.openxmlformats.org/drawingml/2006/main">
            <a:off x="333375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39" name="标准份额28">
            <a:extLst xmlns:a="http://schemas.openxmlformats.org/drawingml/2006/main">
              <a:ext uri="{FF2B5EF4-FFF2-40B4-BE49-F238E27FC236}">
                <a16:creationId xmlns:a16="http://schemas.microsoft.com/office/drawing/2014/main" id="{7E141D7D-51DE-41DE-A653-8A5997410890}"/>
              </a:ext>
            </a:extLst>
          </p:cNvPr>
          <p:cNvSpPr>
            <a:spLocks xmlns:a="http://schemas.openxmlformats.org/drawingml/2006/main" noGrp="1"/>
          </p:cNvSpPr>
          <p:nvPr/>
        </p:nvSpPr>
        <p:spPr>
          <a:xfrm xmlns:a="http://schemas.openxmlformats.org/drawingml/2006/main">
            <a:off x="377190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0" name="标准份额29">
            <a:extLst xmlns:a="http://schemas.openxmlformats.org/drawingml/2006/main">
              <a:ext uri="{FF2B5EF4-FFF2-40B4-BE49-F238E27FC236}">
                <a16:creationId xmlns:a16="http://schemas.microsoft.com/office/drawing/2014/main" id="{C8C5D0BE-69F9-437B-9CC4-A7B48DBA91D9}"/>
              </a:ext>
            </a:extLst>
          </p:cNvPr>
          <p:cNvSpPr>
            <a:spLocks xmlns:a="http://schemas.openxmlformats.org/drawingml/2006/main" noGrp="1"/>
          </p:cNvSpPr>
          <p:nvPr/>
        </p:nvSpPr>
        <p:spPr>
          <a:xfrm xmlns:a="http://schemas.openxmlformats.org/drawingml/2006/main">
            <a:off x="421005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1" name="标准份额30">
            <a:extLst xmlns:a="http://schemas.openxmlformats.org/drawingml/2006/main">
              <a:ext uri="{FF2B5EF4-FFF2-40B4-BE49-F238E27FC236}">
                <a16:creationId xmlns:a16="http://schemas.microsoft.com/office/drawing/2014/main" id="{DF2591F9-87C5-4214-BAC6-E35517AA3F0E}"/>
              </a:ext>
            </a:extLst>
          </p:cNvPr>
          <p:cNvSpPr>
            <a:spLocks xmlns:a="http://schemas.openxmlformats.org/drawingml/2006/main" noGrp="1"/>
          </p:cNvSpPr>
          <p:nvPr/>
        </p:nvSpPr>
        <p:spPr>
          <a:xfrm xmlns:a="http://schemas.openxmlformats.org/drawingml/2006/main">
            <a:off x="4648200" y="451485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2" name="标准份额31">
            <a:extLst xmlns:a="http://schemas.openxmlformats.org/drawingml/2006/main">
              <a:ext uri="{FF2B5EF4-FFF2-40B4-BE49-F238E27FC236}">
                <a16:creationId xmlns:a16="http://schemas.microsoft.com/office/drawing/2014/main" id="{417AA482-4733-4CC3-92B1-C0668CC08BA3}"/>
              </a:ext>
            </a:extLst>
          </p:cNvPr>
          <p:cNvSpPr>
            <a:spLocks xmlns:a="http://schemas.openxmlformats.org/drawingml/2006/main" noGrp="1"/>
          </p:cNvSpPr>
          <p:nvPr/>
        </p:nvSpPr>
        <p:spPr>
          <a:xfrm xmlns:a="http://schemas.openxmlformats.org/drawingml/2006/main">
            <a:off x="70485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3" name="标准份额32">
            <a:extLst xmlns:a="http://schemas.openxmlformats.org/drawingml/2006/main">
              <a:ext uri="{FF2B5EF4-FFF2-40B4-BE49-F238E27FC236}">
                <a16:creationId xmlns:a16="http://schemas.microsoft.com/office/drawing/2014/main" id="{337E18F5-7ED1-4D52-BD64-1D672B6A145B}"/>
              </a:ext>
            </a:extLst>
          </p:cNvPr>
          <p:cNvSpPr>
            <a:spLocks xmlns:a="http://schemas.openxmlformats.org/drawingml/2006/main" noGrp="1"/>
          </p:cNvSpPr>
          <p:nvPr/>
        </p:nvSpPr>
        <p:spPr>
          <a:xfrm xmlns:a="http://schemas.openxmlformats.org/drawingml/2006/main">
            <a:off x="114300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4" name="标准份额33">
            <a:extLst xmlns:a="http://schemas.openxmlformats.org/drawingml/2006/main">
              <a:ext uri="{FF2B5EF4-FFF2-40B4-BE49-F238E27FC236}">
                <a16:creationId xmlns:a16="http://schemas.microsoft.com/office/drawing/2014/main" id="{BFF825D6-4AA1-4F07-9DA3-88AE2A739DDF}"/>
              </a:ext>
            </a:extLst>
          </p:cNvPr>
          <p:cNvSpPr>
            <a:spLocks xmlns:a="http://schemas.openxmlformats.org/drawingml/2006/main" noGrp="1"/>
          </p:cNvSpPr>
          <p:nvPr/>
        </p:nvSpPr>
        <p:spPr>
          <a:xfrm xmlns:a="http://schemas.openxmlformats.org/drawingml/2006/main">
            <a:off x="158115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5" name="标准份额34">
            <a:extLst xmlns:a="http://schemas.openxmlformats.org/drawingml/2006/main">
              <a:ext uri="{FF2B5EF4-FFF2-40B4-BE49-F238E27FC236}">
                <a16:creationId xmlns:a16="http://schemas.microsoft.com/office/drawing/2014/main" id="{3AB2EA9A-5F2E-4725-984B-FA062E4C05A5}"/>
              </a:ext>
            </a:extLst>
          </p:cNvPr>
          <p:cNvSpPr>
            <a:spLocks xmlns:a="http://schemas.openxmlformats.org/drawingml/2006/main" noGrp="1"/>
          </p:cNvSpPr>
          <p:nvPr/>
        </p:nvSpPr>
        <p:spPr>
          <a:xfrm xmlns:a="http://schemas.openxmlformats.org/drawingml/2006/main">
            <a:off x="201930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6" name="标准份额35">
            <a:extLst xmlns:a="http://schemas.openxmlformats.org/drawingml/2006/main">
              <a:ext uri="{FF2B5EF4-FFF2-40B4-BE49-F238E27FC236}">
                <a16:creationId xmlns:a16="http://schemas.microsoft.com/office/drawing/2014/main" id="{30A5E65F-4754-4E46-9E14-0F2F64415674}"/>
              </a:ext>
            </a:extLst>
          </p:cNvPr>
          <p:cNvSpPr>
            <a:spLocks xmlns:a="http://schemas.openxmlformats.org/drawingml/2006/main" noGrp="1"/>
          </p:cNvSpPr>
          <p:nvPr/>
        </p:nvSpPr>
        <p:spPr>
          <a:xfrm xmlns:a="http://schemas.openxmlformats.org/drawingml/2006/main">
            <a:off x="245745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7" name="标准份额36">
            <a:extLst xmlns:a="http://schemas.openxmlformats.org/drawingml/2006/main">
              <a:ext uri="{FF2B5EF4-FFF2-40B4-BE49-F238E27FC236}">
                <a16:creationId xmlns:a16="http://schemas.microsoft.com/office/drawing/2014/main" id="{540FFA6E-6753-49BE-933D-06C174601E0D}"/>
              </a:ext>
            </a:extLst>
          </p:cNvPr>
          <p:cNvSpPr>
            <a:spLocks xmlns:a="http://schemas.openxmlformats.org/drawingml/2006/main" noGrp="1"/>
          </p:cNvSpPr>
          <p:nvPr/>
        </p:nvSpPr>
        <p:spPr>
          <a:xfrm xmlns:a="http://schemas.openxmlformats.org/drawingml/2006/main">
            <a:off x="289560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8" name="标准份额37">
            <a:extLst xmlns:a="http://schemas.openxmlformats.org/drawingml/2006/main">
              <a:ext uri="{FF2B5EF4-FFF2-40B4-BE49-F238E27FC236}">
                <a16:creationId xmlns:a16="http://schemas.microsoft.com/office/drawing/2014/main" id="{6EF328C8-7FCD-4EC8-BA28-C83288340048}"/>
              </a:ext>
            </a:extLst>
          </p:cNvPr>
          <p:cNvSpPr>
            <a:spLocks xmlns:a="http://schemas.openxmlformats.org/drawingml/2006/main" noGrp="1"/>
          </p:cNvSpPr>
          <p:nvPr/>
        </p:nvSpPr>
        <p:spPr>
          <a:xfrm xmlns:a="http://schemas.openxmlformats.org/drawingml/2006/main">
            <a:off x="333375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49" name="标准份额38">
            <a:extLst xmlns:a="http://schemas.openxmlformats.org/drawingml/2006/main">
              <a:ext uri="{FF2B5EF4-FFF2-40B4-BE49-F238E27FC236}">
                <a16:creationId xmlns:a16="http://schemas.microsoft.com/office/drawing/2014/main" id="{0D7BD309-F08C-4BE4-9378-DF97AE0E02CC}"/>
              </a:ext>
            </a:extLst>
          </p:cNvPr>
          <p:cNvSpPr>
            <a:spLocks xmlns:a="http://schemas.openxmlformats.org/drawingml/2006/main" noGrp="1"/>
          </p:cNvSpPr>
          <p:nvPr/>
        </p:nvSpPr>
        <p:spPr>
          <a:xfrm xmlns:a="http://schemas.openxmlformats.org/drawingml/2006/main">
            <a:off x="377190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50" name="标准份额39">
            <a:extLst xmlns:a="http://schemas.openxmlformats.org/drawingml/2006/main">
              <a:ext uri="{FF2B5EF4-FFF2-40B4-BE49-F238E27FC236}">
                <a16:creationId xmlns:a16="http://schemas.microsoft.com/office/drawing/2014/main" id="{5AEE4B7F-FE2D-4AFB-A31A-EAF75286FB34}"/>
              </a:ext>
            </a:extLst>
          </p:cNvPr>
          <p:cNvSpPr>
            <a:spLocks xmlns:a="http://schemas.openxmlformats.org/drawingml/2006/main" noGrp="1"/>
          </p:cNvSpPr>
          <p:nvPr/>
        </p:nvSpPr>
        <p:spPr>
          <a:xfrm xmlns:a="http://schemas.openxmlformats.org/drawingml/2006/main">
            <a:off x="421005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51" name="标准份额40">
            <a:extLst xmlns:a="http://schemas.openxmlformats.org/drawingml/2006/main">
              <a:ext uri="{FF2B5EF4-FFF2-40B4-BE49-F238E27FC236}">
                <a16:creationId xmlns:a16="http://schemas.microsoft.com/office/drawing/2014/main" id="{9F8A6B6B-3743-499D-8325-ACED882F719F}"/>
              </a:ext>
            </a:extLst>
          </p:cNvPr>
          <p:cNvSpPr>
            <a:spLocks xmlns:a="http://schemas.openxmlformats.org/drawingml/2006/main" noGrp="1"/>
          </p:cNvSpPr>
          <p:nvPr/>
        </p:nvSpPr>
        <p:spPr>
          <a:xfrm xmlns:a="http://schemas.openxmlformats.org/drawingml/2006/main">
            <a:off x="4648200" y="4762500"/>
            <a:ext cx="361950" cy="171450"/>
          </a:xfrm>
          <a:prstGeom xmlns:a="http://schemas.openxmlformats.org/drawingml/2006/main" prst="rect">
            <a:avLst/>
          </a:prstGeom>
          <a:solidFill xmlns:a="http://schemas.openxmlformats.org/drawingml/2006/main">
            <a:srgbClr val="D8B66A"/>
          </a:solidFill>
          <a:ln xmlns:a="http://schemas.openxmlformats.org/drawingml/2006/main" w="0">
            <a:noFill/>
          </a:ln>
        </p:spPr>
      </p:sp>
      <p:sp>
        <p:nvSpPr>
          <p:cNvPr id="52" name="份额图注">
            <a:extLst xmlns:a="http://schemas.openxmlformats.org/drawingml/2006/main">
              <a:ext uri="{FF2B5EF4-FFF2-40B4-BE49-F238E27FC236}">
                <a16:creationId xmlns:a16="http://schemas.microsoft.com/office/drawing/2014/main" id="{C05FA533-4C5F-44DB-B02B-A176A2991C48}"/>
              </a:ext>
            </a:extLst>
          </p:cNvPr>
          <p:cNvSpPr>
            <a:spLocks xmlns:a="http://schemas.openxmlformats.org/drawingml/2006/main" noGrp="1"/>
          </p:cNvSpPr>
          <p:nvPr/>
        </p:nvSpPr>
        <p:spPr>
          <a:xfrm xmlns:a="http://schemas.openxmlformats.org/drawingml/2006/main">
            <a:off x="704850" y="5095875"/>
            <a:ext cx="4724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87A8C"/>
                </a:solidFill>
                <a:latin typeface="Heiti TC"/>
                <a:ea typeface="Heiti TC"/>
                <a:cs typeface="Heiti TC"/>
              </a:defRPr>
            </a:pPr>
            <a:r>
              <a:rPr sz="1350" b="0">
                <a:solidFill>
                  <a:srgbClr val="687A8C"/>
                </a:solidFill>
                <a:latin typeface="Heiti TC"/>
                <a:ea typeface="Heiti TC"/>
                <a:cs typeface="Heiti TC"/>
              </a:rPr>
              <a:t>40个等份仅示意份额结构，不表示认购进度</a:t>
            </a:r>
          </a:p>
        </p:txBody>
      </p:sp>
      <p:sp>
        <p:nvSpPr>
          <p:cNvPr id="53" name="左右分隔">
            <a:extLst xmlns:a="http://schemas.openxmlformats.org/drawingml/2006/main">
              <a:ext uri="{FF2B5EF4-FFF2-40B4-BE49-F238E27FC236}">
                <a16:creationId xmlns:a16="http://schemas.microsoft.com/office/drawing/2014/main" id="{0826B86D-1415-4808-B515-35AADCE6F58C}"/>
              </a:ext>
            </a:extLst>
          </p:cNvPr>
          <p:cNvSpPr>
            <a:spLocks xmlns:a="http://schemas.openxmlformats.org/drawingml/2006/main" noGrp="1"/>
          </p:cNvSpPr>
          <p:nvPr/>
        </p:nvSpPr>
        <p:spPr>
          <a:xfrm xmlns:a="http://schemas.openxmlformats.org/drawingml/2006/main">
            <a:off x="5905500" y="2457450"/>
            <a:ext cx="0" cy="310515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54" name="分红池说明">
            <a:extLst xmlns:a="http://schemas.openxmlformats.org/drawingml/2006/main">
              <a:ext uri="{FF2B5EF4-FFF2-40B4-BE49-F238E27FC236}">
                <a16:creationId xmlns:a16="http://schemas.microsoft.com/office/drawing/2014/main" id="{DCF5BF0A-A321-4D1A-91B9-E4C52B86173D}"/>
              </a:ext>
            </a:extLst>
          </p:cNvPr>
          <p:cNvSpPr>
            <a:spLocks xmlns:a="http://schemas.openxmlformats.org/drawingml/2006/main" noGrp="1"/>
          </p:cNvSpPr>
          <p:nvPr/>
        </p:nvSpPr>
        <p:spPr>
          <a:xfrm xmlns:a="http://schemas.openxmlformats.org/drawingml/2006/main">
            <a:off x="6381750" y="2428875"/>
            <a:ext cx="5048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9"/>
                </a:solidFill>
                <a:latin typeface="Heiti TC"/>
                <a:ea typeface="Heiti TC"/>
                <a:cs typeface="Heiti TC"/>
              </a:defRPr>
            </a:pPr>
            <a:r>
              <a:rPr sz="1800" b="1">
                <a:solidFill>
                  <a:srgbClr val="102A49"/>
                </a:solidFill>
                <a:latin typeface="Heiti TC"/>
                <a:ea typeface="Heiti TC"/>
                <a:cs typeface="Heiti TC"/>
              </a:rPr>
              <a:t>40份共同参与项目利润</a:t>
            </a:r>
          </a:p>
        </p:txBody>
      </p:sp>
      <p:sp>
        <p:nvSpPr>
          <p:cNvPr id="55" name="分红池比例">
            <a:extLst xmlns:a="http://schemas.openxmlformats.org/drawingml/2006/main">
              <a:ext uri="{FF2B5EF4-FFF2-40B4-BE49-F238E27FC236}">
                <a16:creationId xmlns:a16="http://schemas.microsoft.com/office/drawing/2014/main" id="{17FE5F39-9246-4BCA-9EA4-9D17D090E219}"/>
              </a:ext>
            </a:extLst>
          </p:cNvPr>
          <p:cNvSpPr>
            <a:spLocks xmlns:a="http://schemas.openxmlformats.org/drawingml/2006/main" noGrp="1"/>
          </p:cNvSpPr>
          <p:nvPr/>
        </p:nvSpPr>
        <p:spPr>
          <a:xfrm xmlns:a="http://schemas.openxmlformats.org/drawingml/2006/main">
            <a:off x="6381750" y="2771775"/>
            <a:ext cx="1666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650" b="1">
                <a:solidFill>
                  <a:srgbClr val="B58A32"/>
                </a:solidFill>
                <a:latin typeface="Arial"/>
                <a:ea typeface="Arial"/>
                <a:cs typeface="Arial"/>
              </a:defRPr>
            </a:pPr>
            <a:r>
              <a:rPr sz="4650" b="1">
                <a:solidFill>
                  <a:srgbClr val="B58A32"/>
                </a:solidFill>
                <a:latin typeface="Arial"/>
                <a:ea typeface="Arial"/>
                <a:cs typeface="Arial"/>
              </a:rPr>
              <a:t>30%</a:t>
            </a:r>
          </a:p>
        </p:txBody>
      </p:sp>
      <p:sp>
        <p:nvSpPr>
          <p:cNvPr id="56" name="分红池名">
            <a:extLst xmlns:a="http://schemas.openxmlformats.org/drawingml/2006/main">
              <a:ext uri="{FF2B5EF4-FFF2-40B4-BE49-F238E27FC236}">
                <a16:creationId xmlns:a16="http://schemas.microsoft.com/office/drawing/2014/main" id="{B2204951-05FF-49F7-9593-59DD6E2508C6}"/>
              </a:ext>
            </a:extLst>
          </p:cNvPr>
          <p:cNvSpPr>
            <a:spLocks xmlns:a="http://schemas.openxmlformats.org/drawingml/2006/main" noGrp="1"/>
          </p:cNvSpPr>
          <p:nvPr/>
        </p:nvSpPr>
        <p:spPr>
          <a:xfrm xmlns:a="http://schemas.openxmlformats.org/drawingml/2006/main">
            <a:off x="8201025" y="3000375"/>
            <a:ext cx="15240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分红池</a:t>
            </a:r>
          </a:p>
        </p:txBody>
      </p:sp>
      <p:sp>
        <p:nvSpPr>
          <p:cNvPr id="57" name="权益分界">
            <a:extLst xmlns:a="http://schemas.openxmlformats.org/drawingml/2006/main">
              <a:ext uri="{FF2B5EF4-FFF2-40B4-BE49-F238E27FC236}">
                <a16:creationId xmlns:a16="http://schemas.microsoft.com/office/drawing/2014/main" id="{AE72A01D-6DAF-4461-A5CF-4D1F2076A98A}"/>
              </a:ext>
            </a:extLst>
          </p:cNvPr>
          <p:cNvSpPr>
            <a:spLocks xmlns:a="http://schemas.openxmlformats.org/drawingml/2006/main" noGrp="1"/>
          </p:cNvSpPr>
          <p:nvPr/>
        </p:nvSpPr>
        <p:spPr>
          <a:xfrm xmlns:a="http://schemas.openxmlformats.org/drawingml/2006/main">
            <a:off x="6381750" y="3638550"/>
            <a:ext cx="5105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58" name="每份分配">
            <a:extLst xmlns:a="http://schemas.openxmlformats.org/drawingml/2006/main">
              <a:ext uri="{FF2B5EF4-FFF2-40B4-BE49-F238E27FC236}">
                <a16:creationId xmlns:a16="http://schemas.microsoft.com/office/drawing/2014/main" id="{1C556A4E-E26C-482C-A25F-E48AD573F808}"/>
              </a:ext>
            </a:extLst>
          </p:cNvPr>
          <p:cNvSpPr>
            <a:spLocks xmlns:a="http://schemas.openxmlformats.org/drawingml/2006/main" noGrp="1"/>
          </p:cNvSpPr>
          <p:nvPr/>
        </p:nvSpPr>
        <p:spPr>
          <a:xfrm xmlns:a="http://schemas.openxmlformats.org/drawingml/2006/main">
            <a:off x="6381750" y="3743325"/>
            <a:ext cx="2076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0">
                <a:solidFill>
                  <a:srgbClr val="102A49"/>
                </a:solidFill>
                <a:latin typeface="Heiti TC"/>
                <a:ea typeface="Heiti TC"/>
                <a:cs typeface="Heiti TC"/>
              </a:defRPr>
            </a:pPr>
            <a:r>
              <a:rPr sz="2025" b="0">
                <a:solidFill>
                  <a:srgbClr val="102A49"/>
                </a:solidFill>
                <a:latin typeface="Heiti TC"/>
                <a:ea typeface="Heiti TC"/>
                <a:cs typeface="Heiti TC"/>
              </a:rPr>
              <a:t>每份占池内</a:t>
            </a:r>
          </a:p>
        </p:txBody>
      </p:sp>
      <p:sp>
        <p:nvSpPr>
          <p:cNvPr id="59" name="每份比例">
            <a:extLst xmlns:a="http://schemas.openxmlformats.org/drawingml/2006/main">
              <a:ext uri="{FF2B5EF4-FFF2-40B4-BE49-F238E27FC236}">
                <a16:creationId xmlns:a16="http://schemas.microsoft.com/office/drawing/2014/main" id="{6087E523-BCD8-4F09-BEC3-70B1B382D5FB}"/>
              </a:ext>
            </a:extLst>
          </p:cNvPr>
          <p:cNvSpPr>
            <a:spLocks xmlns:a="http://schemas.openxmlformats.org/drawingml/2006/main" noGrp="1"/>
          </p:cNvSpPr>
          <p:nvPr/>
        </p:nvSpPr>
        <p:spPr>
          <a:xfrm xmlns:a="http://schemas.openxmlformats.org/drawingml/2006/main">
            <a:off x="8943975" y="3686175"/>
            <a:ext cx="25431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3375" b="1">
                <a:solidFill>
                  <a:srgbClr val="102A49"/>
                </a:solidFill>
                <a:latin typeface="Arial"/>
                <a:ea typeface="Arial"/>
                <a:cs typeface="Arial"/>
              </a:defRPr>
            </a:pPr>
            <a:r>
              <a:rPr sz="3375" b="1">
                <a:solidFill>
                  <a:srgbClr val="102A49"/>
                </a:solidFill>
                <a:latin typeface="Arial"/>
                <a:ea typeface="Arial"/>
                <a:cs typeface="Arial"/>
              </a:rPr>
              <a:t>1/40</a:t>
            </a:r>
          </a:p>
        </p:txBody>
      </p:sp>
      <p:sp>
        <p:nvSpPr>
          <p:cNvPr id="60" name="协议小标题">
            <a:extLst xmlns:a="http://schemas.openxmlformats.org/drawingml/2006/main">
              <a:ext uri="{FF2B5EF4-FFF2-40B4-BE49-F238E27FC236}">
                <a16:creationId xmlns:a16="http://schemas.microsoft.com/office/drawing/2014/main" id="{A9BF0D57-E9EA-4E3A-BEB3-3279EA691A9D}"/>
              </a:ext>
            </a:extLst>
          </p:cNvPr>
          <p:cNvSpPr>
            <a:spLocks xmlns:a="http://schemas.openxmlformats.org/drawingml/2006/main" noGrp="1"/>
          </p:cNvSpPr>
          <p:nvPr/>
        </p:nvSpPr>
        <p:spPr>
          <a:xfrm xmlns:a="http://schemas.openxmlformats.org/drawingml/2006/main">
            <a:off x="6381750" y="4457700"/>
            <a:ext cx="51054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B58A32"/>
                </a:solidFill>
                <a:latin typeface="Heiti TC"/>
                <a:ea typeface="Heiti TC"/>
                <a:cs typeface="Heiti TC"/>
              </a:defRPr>
            </a:pPr>
            <a:r>
              <a:rPr sz="1725" b="1">
                <a:solidFill>
                  <a:srgbClr val="B58A32"/>
                </a:solidFill>
                <a:latin typeface="Heiti TC"/>
                <a:ea typeface="Heiti TC"/>
                <a:cs typeface="Heiti TC"/>
              </a:rPr>
              <a:t>以下事项依专项协议落实</a:t>
            </a:r>
          </a:p>
        </p:txBody>
      </p:sp>
      <p:sp>
        <p:nvSpPr>
          <p:cNvPr id="61" name="权益点0">
            <a:extLst xmlns:a="http://schemas.openxmlformats.org/drawingml/2006/main">
              <a:ext uri="{FF2B5EF4-FFF2-40B4-BE49-F238E27FC236}">
                <a16:creationId xmlns:a16="http://schemas.microsoft.com/office/drawing/2014/main" id="{EBF62DDC-DBEC-45C6-8887-315234550286}"/>
              </a:ext>
            </a:extLst>
          </p:cNvPr>
          <p:cNvSpPr>
            <a:spLocks xmlns:a="http://schemas.openxmlformats.org/drawingml/2006/main" noGrp="1"/>
          </p:cNvSpPr>
          <p:nvPr/>
        </p:nvSpPr>
        <p:spPr>
          <a:xfrm xmlns:a="http://schemas.openxmlformats.org/drawingml/2006/main">
            <a:off x="6419850" y="4895850"/>
            <a:ext cx="66675" cy="66675"/>
          </a:xfrm>
          <a:prstGeom xmlns:a="http://schemas.openxmlformats.org/drawingml/2006/main" prst="ellipse">
            <a:avLst/>
          </a:prstGeom>
          <a:solidFill xmlns:a="http://schemas.openxmlformats.org/drawingml/2006/main">
            <a:srgbClr val="B58A32"/>
          </a:solidFill>
          <a:ln xmlns:a="http://schemas.openxmlformats.org/drawingml/2006/main" w="0">
            <a:noFill/>
          </a:ln>
        </p:spPr>
      </p:sp>
      <p:sp>
        <p:nvSpPr>
          <p:cNvPr id="62" name="权益内容0">
            <a:extLst xmlns:a="http://schemas.openxmlformats.org/drawingml/2006/main">
              <a:ext uri="{FF2B5EF4-FFF2-40B4-BE49-F238E27FC236}">
                <a16:creationId xmlns:a16="http://schemas.microsoft.com/office/drawing/2014/main" id="{2203FC14-230E-4527-B450-B692C4693D8C}"/>
              </a:ext>
            </a:extLst>
          </p:cNvPr>
          <p:cNvSpPr>
            <a:spLocks xmlns:a="http://schemas.openxmlformats.org/drawingml/2006/main" noGrp="1"/>
          </p:cNvSpPr>
          <p:nvPr/>
        </p:nvSpPr>
        <p:spPr>
          <a:xfrm xmlns:a="http://schemas.openxmlformats.org/drawingml/2006/main">
            <a:off x="6638925" y="4781550"/>
            <a:ext cx="48482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102A49"/>
                </a:solidFill>
                <a:latin typeface="Heiti TC"/>
                <a:ea typeface="Heiti TC"/>
                <a:cs typeface="Heiti TC"/>
              </a:defRPr>
            </a:pPr>
            <a:r>
              <a:rPr sz="1650" b="0">
                <a:solidFill>
                  <a:srgbClr val="102A49"/>
                </a:solidFill>
                <a:latin typeface="Heiti TC"/>
                <a:ea typeface="Heiti TC"/>
                <a:cs typeface="Heiti TC"/>
              </a:rPr>
              <a:t>项目收益权益</a:t>
            </a:r>
          </a:p>
        </p:txBody>
      </p:sp>
      <p:sp>
        <p:nvSpPr>
          <p:cNvPr id="63" name="权益点1">
            <a:extLst xmlns:a="http://schemas.openxmlformats.org/drawingml/2006/main">
              <a:ext uri="{FF2B5EF4-FFF2-40B4-BE49-F238E27FC236}">
                <a16:creationId xmlns:a16="http://schemas.microsoft.com/office/drawing/2014/main" id="{8FC403C2-FB99-4CBA-8B2A-8C58D059D2EA}"/>
              </a:ext>
            </a:extLst>
          </p:cNvPr>
          <p:cNvSpPr>
            <a:spLocks xmlns:a="http://schemas.openxmlformats.org/drawingml/2006/main" noGrp="1"/>
          </p:cNvSpPr>
          <p:nvPr/>
        </p:nvSpPr>
        <p:spPr>
          <a:xfrm xmlns:a="http://schemas.openxmlformats.org/drawingml/2006/main">
            <a:off x="6419850" y="5191125"/>
            <a:ext cx="66675" cy="66675"/>
          </a:xfrm>
          <a:prstGeom xmlns:a="http://schemas.openxmlformats.org/drawingml/2006/main" prst="ellipse">
            <a:avLst/>
          </a:prstGeom>
          <a:solidFill xmlns:a="http://schemas.openxmlformats.org/drawingml/2006/main">
            <a:srgbClr val="B58A32"/>
          </a:solidFill>
          <a:ln xmlns:a="http://schemas.openxmlformats.org/drawingml/2006/main" w="0">
            <a:noFill/>
          </a:ln>
        </p:spPr>
      </p:sp>
      <p:sp>
        <p:nvSpPr>
          <p:cNvPr id="64" name="权益内容1">
            <a:extLst xmlns:a="http://schemas.openxmlformats.org/drawingml/2006/main">
              <a:ext uri="{FF2B5EF4-FFF2-40B4-BE49-F238E27FC236}">
                <a16:creationId xmlns:a16="http://schemas.microsoft.com/office/drawing/2014/main" id="{50CCA5D2-13D1-4916-906B-032852A8F0FE}"/>
              </a:ext>
            </a:extLst>
          </p:cNvPr>
          <p:cNvSpPr>
            <a:spLocks xmlns:a="http://schemas.openxmlformats.org/drawingml/2006/main" noGrp="1"/>
          </p:cNvSpPr>
          <p:nvPr/>
        </p:nvSpPr>
        <p:spPr>
          <a:xfrm xmlns:a="http://schemas.openxmlformats.org/drawingml/2006/main">
            <a:off x="6638925" y="5076825"/>
            <a:ext cx="48482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102A49"/>
                </a:solidFill>
                <a:latin typeface="Heiti TC"/>
                <a:ea typeface="Heiti TC"/>
                <a:cs typeface="Heiti TC"/>
              </a:defRPr>
            </a:pPr>
            <a:r>
              <a:rPr sz="1650" b="0">
                <a:solidFill>
                  <a:srgbClr val="102A49"/>
                </a:solidFill>
                <a:latin typeface="Heiti TC"/>
                <a:ea typeface="Heiti TC"/>
                <a:cs typeface="Heiti TC"/>
              </a:rPr>
              <a:t>现金或股票结算</a:t>
            </a:r>
          </a:p>
        </p:txBody>
      </p:sp>
      <p:sp>
        <p:nvSpPr>
          <p:cNvPr id="65" name="权益点2">
            <a:extLst xmlns:a="http://schemas.openxmlformats.org/drawingml/2006/main">
              <a:ext uri="{FF2B5EF4-FFF2-40B4-BE49-F238E27FC236}">
                <a16:creationId xmlns:a16="http://schemas.microsoft.com/office/drawing/2014/main" id="{67C8704E-BCC9-471A-BADE-97B839993998}"/>
              </a:ext>
            </a:extLst>
          </p:cNvPr>
          <p:cNvSpPr>
            <a:spLocks xmlns:a="http://schemas.openxmlformats.org/drawingml/2006/main" noGrp="1"/>
          </p:cNvSpPr>
          <p:nvPr/>
        </p:nvSpPr>
        <p:spPr>
          <a:xfrm xmlns:a="http://schemas.openxmlformats.org/drawingml/2006/main">
            <a:off x="6419850" y="5486400"/>
            <a:ext cx="66675" cy="66675"/>
          </a:xfrm>
          <a:prstGeom xmlns:a="http://schemas.openxmlformats.org/drawingml/2006/main" prst="ellipse">
            <a:avLst/>
          </a:prstGeom>
          <a:solidFill xmlns:a="http://schemas.openxmlformats.org/drawingml/2006/main">
            <a:srgbClr val="B58A32"/>
          </a:solidFill>
          <a:ln xmlns:a="http://schemas.openxmlformats.org/drawingml/2006/main" w="0">
            <a:noFill/>
          </a:ln>
        </p:spPr>
      </p:sp>
      <p:sp>
        <p:nvSpPr>
          <p:cNvPr id="66" name="权益内容2">
            <a:extLst xmlns:a="http://schemas.openxmlformats.org/drawingml/2006/main">
              <a:ext uri="{FF2B5EF4-FFF2-40B4-BE49-F238E27FC236}">
                <a16:creationId xmlns:a16="http://schemas.microsoft.com/office/drawing/2014/main" id="{0E030B02-4EF6-45EC-9E36-65BE451299D7}"/>
              </a:ext>
            </a:extLst>
          </p:cNvPr>
          <p:cNvSpPr>
            <a:spLocks xmlns:a="http://schemas.openxmlformats.org/drawingml/2006/main" noGrp="1"/>
          </p:cNvSpPr>
          <p:nvPr/>
        </p:nvSpPr>
        <p:spPr>
          <a:xfrm xmlns:a="http://schemas.openxmlformats.org/drawingml/2006/main">
            <a:off x="6638925" y="5372100"/>
            <a:ext cx="48482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102A49"/>
                </a:solidFill>
                <a:latin typeface="Heiti TC"/>
                <a:ea typeface="Heiti TC"/>
                <a:cs typeface="Heiti TC"/>
              </a:defRPr>
            </a:pPr>
            <a:r>
              <a:rPr sz="1650" b="0">
                <a:solidFill>
                  <a:srgbClr val="102A49"/>
                </a:solidFill>
                <a:latin typeface="Heiti TC"/>
                <a:ea typeface="Heiti TC"/>
                <a:cs typeface="Heiti TC"/>
              </a:rPr>
              <a:t>黄金预定（另行支付）</a:t>
            </a:r>
          </a:p>
        </p:txBody>
      </p:sp>
      <p:sp>
        <p:nvSpPr>
          <p:cNvPr id="67" name="大额方案底带">
            <a:extLst xmlns:a="http://schemas.openxmlformats.org/drawingml/2006/main">
              <a:ext uri="{FF2B5EF4-FFF2-40B4-BE49-F238E27FC236}">
                <a16:creationId xmlns:a16="http://schemas.microsoft.com/office/drawing/2014/main" id="{D65D2272-58DF-4AD9-BD68-0504C003C0F8}"/>
              </a:ext>
            </a:extLst>
          </p:cNvPr>
          <p:cNvSpPr>
            <a:spLocks xmlns:a="http://schemas.openxmlformats.org/drawingml/2006/main" noGrp="1"/>
          </p:cNvSpPr>
          <p:nvPr/>
        </p:nvSpPr>
        <p:spPr>
          <a:xfrm xmlns:a="http://schemas.openxmlformats.org/drawingml/2006/main">
            <a:off x="704850" y="5981700"/>
            <a:ext cx="10782300" cy="628650"/>
          </a:xfrm>
          <a:prstGeom xmlns:a="http://schemas.openxmlformats.org/drawingml/2006/main" prst="roundRect">
            <a:avLst>
              <a:gd name="adj" fmla="val 12121"/>
            </a:avLst>
          </a:prstGeom>
          <a:solidFill xmlns:a="http://schemas.openxmlformats.org/drawingml/2006/main">
            <a:srgbClr val="102A49"/>
          </a:solidFill>
          <a:ln xmlns:a="http://schemas.openxmlformats.org/drawingml/2006/main" w="0">
            <a:noFill/>
          </a:ln>
        </p:spPr>
      </p:sp>
      <p:sp>
        <p:nvSpPr>
          <p:cNvPr id="68" name="大额方案">
            <a:extLst xmlns:a="http://schemas.openxmlformats.org/drawingml/2006/main">
              <a:ext uri="{FF2B5EF4-FFF2-40B4-BE49-F238E27FC236}">
                <a16:creationId xmlns:a16="http://schemas.microsoft.com/office/drawing/2014/main" id="{C4EE989E-E51C-4356-A1C6-CED81516B8E0}"/>
              </a:ext>
            </a:extLst>
          </p:cNvPr>
          <p:cNvSpPr>
            <a:spLocks xmlns:a="http://schemas.openxmlformats.org/drawingml/2006/main" noGrp="1"/>
          </p:cNvSpPr>
          <p:nvPr/>
        </p:nvSpPr>
        <p:spPr>
          <a:xfrm xmlns:a="http://schemas.openxmlformats.org/drawingml/2006/main">
            <a:off x="914400" y="6029325"/>
            <a:ext cx="10363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FFFFFF"/>
                </a:solidFill>
                <a:latin typeface="Heiti TC"/>
                <a:ea typeface="Heiti TC"/>
                <a:cs typeface="Heiti TC"/>
              </a:defRPr>
            </a:pPr>
            <a:r>
              <a:rPr sz="1725" b="1">
                <a:solidFill>
                  <a:srgbClr val="FFFFFF"/>
                </a:solidFill>
                <a:latin typeface="Heiti TC"/>
                <a:ea typeface="Heiti TC"/>
                <a:cs typeface="Heiti TC"/>
              </a:rPr>
              <a:t>单笔1,000万元及以上：专项战略商谈，具体份额与权益另行明确</a:t>
            </a:r>
          </a:p>
        </p:txBody>
      </p:sp>
      <p:sp>
        <p:nvSpPr>
          <p:cNvPr id="69" name="权益边界">
            <a:extLst xmlns:a="http://schemas.openxmlformats.org/drawingml/2006/main">
              <a:ext uri="{FF2B5EF4-FFF2-40B4-BE49-F238E27FC236}">
                <a16:creationId xmlns:a16="http://schemas.microsoft.com/office/drawing/2014/main" id="{37499165-0CCF-4805-8BDE-C562EEF3781A}"/>
              </a:ext>
            </a:extLst>
          </p:cNvPr>
          <p:cNvSpPr>
            <a:spLocks xmlns:a="http://schemas.openxmlformats.org/drawingml/2006/main" noGrp="1"/>
          </p:cNvSpPr>
          <p:nvPr/>
        </p:nvSpPr>
        <p:spPr>
          <a:xfrm xmlns:a="http://schemas.openxmlformats.org/drawingml/2006/main">
            <a:off x="914400" y="6343650"/>
            <a:ext cx="10363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D7E0E9"/>
                </a:solidFill>
                <a:latin typeface="Heiti TC"/>
                <a:ea typeface="Heiti TC"/>
                <a:cs typeface="Heiti TC"/>
              </a:defRPr>
            </a:pPr>
            <a:r>
              <a:rPr sz="1500" b="0">
                <a:solidFill>
                  <a:srgbClr val="D7E0E9"/>
                </a:solidFill>
                <a:latin typeface="Heiti TC"/>
                <a:ea typeface="Heiti TC"/>
                <a:cs typeface="Heiti TC"/>
              </a:rPr>
              <a:t>标准项目收益份额不自动代表公司股权；大额方案需同步确认40份及30%池的安排</a:t>
            </a:r>
          </a:p>
        </p:txBody>
      </p:sp>
    </p:spTree>
    <p:extLst>
      <p:ext uri="{BB962C8B-B14F-4D97-AF65-F5344CB8AC3E}">
        <p14:creationId xmlns:p14="http://schemas.microsoft.com/office/powerpoint/2010/main" val="59526995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页眉金线">
            <a:extLst xmlns:a="http://schemas.openxmlformats.org/drawingml/2006/main">
              <a:ext uri="{FF2B5EF4-FFF2-40B4-BE49-F238E27FC236}">
                <a16:creationId xmlns:a16="http://schemas.microsoft.com/office/drawing/2014/main" id="{B25167C2-D854-47FD-A810-44683083174F}"/>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B7146EC6-DCE8-47B0-B109-D55DE4D661BB}"/>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8F940D77-2D5B-4B8E-BF80-ACA331CF9326}"/>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分红机制</a:t>
            </a:r>
          </a:p>
        </p:txBody>
      </p:sp>
      <p:sp>
        <p:nvSpPr>
          <p:cNvPr id="4" name="页码">
            <a:extLst xmlns:a="http://schemas.openxmlformats.org/drawingml/2006/main">
              <a:ext uri="{FF2B5EF4-FFF2-40B4-BE49-F238E27FC236}">
                <a16:creationId xmlns:a16="http://schemas.microsoft.com/office/drawing/2014/main" id="{F45666BB-21D7-437F-8899-8C481B16A094}"/>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13</a:t>
            </a:r>
          </a:p>
        </p:txBody>
      </p:sp>
      <p:sp>
        <p:nvSpPr>
          <p:cNvPr id="5" name="标题">
            <a:extLst xmlns:a="http://schemas.openxmlformats.org/drawingml/2006/main">
              <a:ext uri="{FF2B5EF4-FFF2-40B4-BE49-F238E27FC236}">
                <a16:creationId xmlns:a16="http://schemas.microsoft.com/office/drawing/2014/main" id="{DBA86429-6FBB-47C3-B938-A78CF7E09748}"/>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投资人分红池与分配示例</a:t>
            </a:r>
          </a:p>
        </p:txBody>
      </p:sp>
      <p:sp>
        <p:nvSpPr>
          <p:cNvPr id="6" name="标题分界">
            <a:extLst xmlns:a="http://schemas.openxmlformats.org/drawingml/2006/main">
              <a:ext uri="{FF2B5EF4-FFF2-40B4-BE49-F238E27FC236}">
                <a16:creationId xmlns:a16="http://schemas.microsoft.com/office/drawing/2014/main" id="{EF73EFBD-D1B3-4530-A72A-931694846F9C}"/>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比例说明">
            <a:extLst xmlns:a="http://schemas.openxmlformats.org/drawingml/2006/main">
              <a:ext uri="{FF2B5EF4-FFF2-40B4-BE49-F238E27FC236}">
                <a16:creationId xmlns:a16="http://schemas.microsoft.com/office/drawing/2014/main" id="{AAE6D2C4-B0E9-46C6-8FFD-90667260C623}"/>
              </a:ext>
            </a:extLst>
          </p:cNvPr>
          <p:cNvSpPr>
            <a:spLocks xmlns:a="http://schemas.openxmlformats.org/drawingml/2006/main" noGrp="1"/>
          </p:cNvSpPr>
          <p:nvPr/>
        </p:nvSpPr>
        <p:spPr>
          <a:xfrm xmlns:a="http://schemas.openxmlformats.org/drawingml/2006/main">
            <a:off x="704850" y="2009775"/>
            <a:ext cx="5429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协议核定项目利润的分配比例</a:t>
            </a:r>
          </a:p>
        </p:txBody>
      </p:sp>
      <p:sp>
        <p:nvSpPr>
          <p:cNvPr id="8" name="适用条件">
            <a:extLst xmlns:a="http://schemas.openxmlformats.org/drawingml/2006/main">
              <a:ext uri="{FF2B5EF4-FFF2-40B4-BE49-F238E27FC236}">
                <a16:creationId xmlns:a16="http://schemas.microsoft.com/office/drawing/2014/main" id="{6BF82667-CE9D-46B4-9765-9E0A5B03778C}"/>
              </a:ext>
            </a:extLst>
          </p:cNvPr>
          <p:cNvSpPr>
            <a:spLocks xmlns:a="http://schemas.openxmlformats.org/drawingml/2006/main" noGrp="1"/>
          </p:cNvSpPr>
          <p:nvPr/>
        </p:nvSpPr>
        <p:spPr>
          <a:xfrm xmlns:a="http://schemas.openxmlformats.org/drawingml/2006/main">
            <a:off x="704850" y="2400300"/>
            <a:ext cx="5524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标准投资人权益全部有效、团队奖励生效时</a:t>
            </a:r>
          </a:p>
        </p:txBody>
      </p:sp>
      <p:graphicFrame>
        <p:nvGraphicFramePr>
          <p:cNvPr id="41" name="Chart"/>
          <p:cNvGraphicFramePr/>
          <p:nvPr/>
        </p:nvGraphicFramePr>
        <p:xfrm>
          <a:off xmlns:a="http://schemas.openxmlformats.org/drawingml/2006/main" x="685800" y="2790825"/>
          <a:ext xmlns:a="http://schemas.openxmlformats.org/drawingml/2006/main" cx="5448300" cy="952500"/>
        </p:xfrm>
        <a:graphic xmlns:a="http://schemas.openxmlformats.org/drawingml/2006/main">
          <a:graphicData uri="http://schemas.openxmlformats.org/drawingml/2006/chart">
            <c:chart xmlns:r="http://schemas.openxmlformats.org/officeDocument/2006/relationships" xmlns:c="http://schemas.openxmlformats.org/drawingml/2006/chart" r:id="Rddc7d711c6e244e6"/>
          </a:graphicData>
        </a:graphic>
      </p:graphicFrame>
      <p:sp>
        <p:nvSpPr>
          <p:cNvPr id="10" name="比例标记0">
            <a:extLst xmlns:a="http://schemas.openxmlformats.org/drawingml/2006/main">
              <a:ext uri="{FF2B5EF4-FFF2-40B4-BE49-F238E27FC236}">
                <a16:creationId xmlns:a16="http://schemas.microsoft.com/office/drawing/2014/main" id="{34548959-69CC-4041-8A02-1E7ACA5E1903}"/>
              </a:ext>
            </a:extLst>
          </p:cNvPr>
          <p:cNvSpPr>
            <a:spLocks xmlns:a="http://schemas.openxmlformats.org/drawingml/2006/main" noGrp="1"/>
          </p:cNvSpPr>
          <p:nvPr/>
        </p:nvSpPr>
        <p:spPr>
          <a:xfrm xmlns:a="http://schemas.openxmlformats.org/drawingml/2006/main">
            <a:off x="723900" y="4067175"/>
            <a:ext cx="133350" cy="133350"/>
          </a:xfrm>
          <a:prstGeom xmlns:a="http://schemas.openxmlformats.org/drawingml/2006/main" prst="rect">
            <a:avLst/>
          </a:prstGeom>
          <a:solidFill xmlns:a="http://schemas.openxmlformats.org/drawingml/2006/main">
            <a:srgbClr val="B58A32"/>
          </a:solidFill>
          <a:ln xmlns:a="http://schemas.openxmlformats.org/drawingml/2006/main" w="0">
            <a:noFill/>
          </a:ln>
        </p:spPr>
      </p:sp>
      <p:sp>
        <p:nvSpPr>
          <p:cNvPr id="11" name="比例对象0">
            <a:extLst xmlns:a="http://schemas.openxmlformats.org/drawingml/2006/main">
              <a:ext uri="{FF2B5EF4-FFF2-40B4-BE49-F238E27FC236}">
                <a16:creationId xmlns:a16="http://schemas.microsoft.com/office/drawing/2014/main" id="{11A52E5E-3B9C-46D6-9AC8-213319BF1B19}"/>
              </a:ext>
            </a:extLst>
          </p:cNvPr>
          <p:cNvSpPr>
            <a:spLocks xmlns:a="http://schemas.openxmlformats.org/drawingml/2006/main" noGrp="1"/>
          </p:cNvSpPr>
          <p:nvPr/>
        </p:nvSpPr>
        <p:spPr>
          <a:xfrm xmlns:a="http://schemas.openxmlformats.org/drawingml/2006/main">
            <a:off x="1000125" y="3981450"/>
            <a:ext cx="13811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9"/>
                </a:solidFill>
                <a:latin typeface="Heiti TC"/>
                <a:ea typeface="Heiti TC"/>
                <a:cs typeface="Heiti TC"/>
              </a:defRPr>
            </a:pPr>
            <a:r>
              <a:rPr sz="1725" b="1">
                <a:solidFill>
                  <a:srgbClr val="102A49"/>
                </a:solidFill>
                <a:latin typeface="Heiti TC"/>
                <a:ea typeface="Heiti TC"/>
                <a:cs typeface="Heiti TC"/>
              </a:rPr>
              <a:t>标准投资人</a:t>
            </a:r>
          </a:p>
        </p:txBody>
      </p:sp>
      <p:sp>
        <p:nvSpPr>
          <p:cNvPr id="12" name="比例说明0">
            <a:extLst xmlns:a="http://schemas.openxmlformats.org/drawingml/2006/main">
              <a:ext uri="{FF2B5EF4-FFF2-40B4-BE49-F238E27FC236}">
                <a16:creationId xmlns:a16="http://schemas.microsoft.com/office/drawing/2014/main" id="{6BAC85FD-2114-466C-99EF-6E1C886EEF2B}"/>
              </a:ext>
            </a:extLst>
          </p:cNvPr>
          <p:cNvSpPr>
            <a:spLocks xmlns:a="http://schemas.openxmlformats.org/drawingml/2006/main" noGrp="1"/>
          </p:cNvSpPr>
          <p:nvPr/>
        </p:nvSpPr>
        <p:spPr>
          <a:xfrm xmlns:a="http://schemas.openxmlformats.org/drawingml/2006/main">
            <a:off x="2476500" y="3981450"/>
            <a:ext cx="36766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40份共同享有30%</a:t>
            </a:r>
          </a:p>
        </p:txBody>
      </p:sp>
      <p:sp>
        <p:nvSpPr>
          <p:cNvPr id="13" name="比例标记1">
            <a:extLst xmlns:a="http://schemas.openxmlformats.org/drawingml/2006/main">
              <a:ext uri="{FF2B5EF4-FFF2-40B4-BE49-F238E27FC236}">
                <a16:creationId xmlns:a16="http://schemas.microsoft.com/office/drawing/2014/main" id="{4BAA9539-F9C9-4FB4-9B30-EE6038E040E5}"/>
              </a:ext>
            </a:extLst>
          </p:cNvPr>
          <p:cNvSpPr>
            <a:spLocks xmlns:a="http://schemas.openxmlformats.org/drawingml/2006/main" noGrp="1"/>
          </p:cNvSpPr>
          <p:nvPr/>
        </p:nvSpPr>
        <p:spPr>
          <a:xfrm xmlns:a="http://schemas.openxmlformats.org/drawingml/2006/main">
            <a:off x="723900" y="4572000"/>
            <a:ext cx="133350" cy="133350"/>
          </a:xfrm>
          <a:prstGeom xmlns:a="http://schemas.openxmlformats.org/drawingml/2006/main" prst="rect">
            <a:avLst/>
          </a:prstGeom>
          <a:solidFill xmlns:a="http://schemas.openxmlformats.org/drawingml/2006/main">
            <a:srgbClr val="8D9DAD"/>
          </a:solidFill>
          <a:ln xmlns:a="http://schemas.openxmlformats.org/drawingml/2006/main" w="0">
            <a:noFill/>
          </a:ln>
        </p:spPr>
      </p:sp>
      <p:sp>
        <p:nvSpPr>
          <p:cNvPr id="14" name="比例对象1">
            <a:extLst xmlns:a="http://schemas.openxmlformats.org/drawingml/2006/main">
              <a:ext uri="{FF2B5EF4-FFF2-40B4-BE49-F238E27FC236}">
                <a16:creationId xmlns:a16="http://schemas.microsoft.com/office/drawing/2014/main" id="{E22A3BF2-6FA5-49EB-AB83-F33A4F3009D1}"/>
              </a:ext>
            </a:extLst>
          </p:cNvPr>
          <p:cNvSpPr>
            <a:spLocks xmlns:a="http://schemas.openxmlformats.org/drawingml/2006/main" noGrp="1"/>
          </p:cNvSpPr>
          <p:nvPr/>
        </p:nvSpPr>
        <p:spPr>
          <a:xfrm xmlns:a="http://schemas.openxmlformats.org/drawingml/2006/main">
            <a:off x="1000125" y="4486275"/>
            <a:ext cx="13811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9"/>
                </a:solidFill>
                <a:latin typeface="Heiti TC"/>
                <a:ea typeface="Heiti TC"/>
                <a:cs typeface="Heiti TC"/>
              </a:defRPr>
            </a:pPr>
            <a:r>
              <a:rPr sz="1725" b="1">
                <a:solidFill>
                  <a:srgbClr val="102A49"/>
                </a:solidFill>
                <a:latin typeface="Heiti TC"/>
                <a:ea typeface="Heiti TC"/>
                <a:cs typeface="Heiti TC"/>
              </a:rPr>
              <a:t>居间团队</a:t>
            </a:r>
          </a:p>
        </p:txBody>
      </p:sp>
      <p:sp>
        <p:nvSpPr>
          <p:cNvPr id="15" name="比例说明1">
            <a:extLst xmlns:a="http://schemas.openxmlformats.org/drawingml/2006/main">
              <a:ext uri="{FF2B5EF4-FFF2-40B4-BE49-F238E27FC236}">
                <a16:creationId xmlns:a16="http://schemas.microsoft.com/office/drawing/2014/main" id="{1CE61273-B661-403A-B331-659778A0B702}"/>
              </a:ext>
            </a:extLst>
          </p:cNvPr>
          <p:cNvSpPr>
            <a:spLocks xmlns:a="http://schemas.openxmlformats.org/drawingml/2006/main" noGrp="1"/>
          </p:cNvSpPr>
          <p:nvPr/>
        </p:nvSpPr>
        <p:spPr>
          <a:xfrm xmlns:a="http://schemas.openxmlformats.org/drawingml/2006/main">
            <a:off x="2476500" y="4486275"/>
            <a:ext cx="36766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额外5%从公司原有70%中划出</a:t>
            </a:r>
          </a:p>
        </p:txBody>
      </p:sp>
      <p:sp>
        <p:nvSpPr>
          <p:cNvPr id="16" name="比例标记2">
            <a:extLst xmlns:a="http://schemas.openxmlformats.org/drawingml/2006/main">
              <a:ext uri="{FF2B5EF4-FFF2-40B4-BE49-F238E27FC236}">
                <a16:creationId xmlns:a16="http://schemas.microsoft.com/office/drawing/2014/main" id="{6A65BD64-F3FF-4D1A-BD4C-87301E39AB6F}"/>
              </a:ext>
            </a:extLst>
          </p:cNvPr>
          <p:cNvSpPr>
            <a:spLocks xmlns:a="http://schemas.openxmlformats.org/drawingml/2006/main" noGrp="1"/>
          </p:cNvSpPr>
          <p:nvPr/>
        </p:nvSpPr>
        <p:spPr>
          <a:xfrm xmlns:a="http://schemas.openxmlformats.org/drawingml/2006/main">
            <a:off x="723900" y="5076825"/>
            <a:ext cx="133350" cy="133350"/>
          </a:xfrm>
          <a:prstGeom xmlns:a="http://schemas.openxmlformats.org/drawingml/2006/main" prst="rect">
            <a:avLst/>
          </a:prstGeom>
          <a:solidFill xmlns:a="http://schemas.openxmlformats.org/drawingml/2006/main">
            <a:srgbClr val="102A49"/>
          </a:solidFill>
          <a:ln xmlns:a="http://schemas.openxmlformats.org/drawingml/2006/main" w="0">
            <a:noFill/>
          </a:ln>
        </p:spPr>
      </p:sp>
      <p:sp>
        <p:nvSpPr>
          <p:cNvPr id="17" name="比例对象2">
            <a:extLst xmlns:a="http://schemas.openxmlformats.org/drawingml/2006/main">
              <a:ext uri="{FF2B5EF4-FFF2-40B4-BE49-F238E27FC236}">
                <a16:creationId xmlns:a16="http://schemas.microsoft.com/office/drawing/2014/main" id="{D7D88726-BEAC-4E85-85EF-CFC231DAA48C}"/>
              </a:ext>
            </a:extLst>
          </p:cNvPr>
          <p:cNvSpPr>
            <a:spLocks xmlns:a="http://schemas.openxmlformats.org/drawingml/2006/main" noGrp="1"/>
          </p:cNvSpPr>
          <p:nvPr/>
        </p:nvSpPr>
        <p:spPr>
          <a:xfrm xmlns:a="http://schemas.openxmlformats.org/drawingml/2006/main">
            <a:off x="1000125" y="4991100"/>
            <a:ext cx="13811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9"/>
                </a:solidFill>
                <a:latin typeface="Heiti TC"/>
                <a:ea typeface="Heiti TC"/>
                <a:cs typeface="Heiti TC"/>
              </a:defRPr>
            </a:pPr>
            <a:r>
              <a:rPr sz="1725" b="1">
                <a:solidFill>
                  <a:srgbClr val="102A49"/>
                </a:solidFill>
                <a:latin typeface="Heiti TC"/>
                <a:ea typeface="Heiti TC"/>
                <a:cs typeface="Heiti TC"/>
              </a:rPr>
              <a:t>公司</a:t>
            </a:r>
          </a:p>
        </p:txBody>
      </p:sp>
      <p:sp>
        <p:nvSpPr>
          <p:cNvPr id="18" name="比例说明2">
            <a:extLst xmlns:a="http://schemas.openxmlformats.org/drawingml/2006/main">
              <a:ext uri="{FF2B5EF4-FFF2-40B4-BE49-F238E27FC236}">
                <a16:creationId xmlns:a16="http://schemas.microsoft.com/office/drawing/2014/main" id="{020EFE3C-4A37-46AB-B76C-62411386BD3F}"/>
              </a:ext>
            </a:extLst>
          </p:cNvPr>
          <p:cNvSpPr>
            <a:spLocks xmlns:a="http://schemas.openxmlformats.org/drawingml/2006/main" noGrp="1"/>
          </p:cNvSpPr>
          <p:nvPr/>
        </p:nvSpPr>
        <p:spPr>
          <a:xfrm xmlns:a="http://schemas.openxmlformats.org/drawingml/2006/main">
            <a:off x="2476500" y="4991100"/>
            <a:ext cx="36766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保留其余65%</a:t>
            </a:r>
          </a:p>
        </p:txBody>
      </p:sp>
      <p:sp>
        <p:nvSpPr>
          <p:cNvPr id="19" name="区域分界">
            <a:extLst xmlns:a="http://schemas.openxmlformats.org/drawingml/2006/main">
              <a:ext uri="{FF2B5EF4-FFF2-40B4-BE49-F238E27FC236}">
                <a16:creationId xmlns:a16="http://schemas.microsoft.com/office/drawing/2014/main" id="{7978B031-BF0D-49FD-B489-9B1FE418A298}"/>
              </a:ext>
            </a:extLst>
          </p:cNvPr>
          <p:cNvSpPr>
            <a:spLocks xmlns:a="http://schemas.openxmlformats.org/drawingml/2006/main" noGrp="1"/>
          </p:cNvSpPr>
          <p:nvPr/>
        </p:nvSpPr>
        <p:spPr>
          <a:xfrm xmlns:a="http://schemas.openxmlformats.org/drawingml/2006/main">
            <a:off x="6457950" y="2066925"/>
            <a:ext cx="0" cy="34956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20" name="示例标签">
            <a:extLst xmlns:a="http://schemas.openxmlformats.org/drawingml/2006/main">
              <a:ext uri="{FF2B5EF4-FFF2-40B4-BE49-F238E27FC236}">
                <a16:creationId xmlns:a16="http://schemas.microsoft.com/office/drawing/2014/main" id="{7647ABEA-C133-4113-9753-5A0CF04B6E8E}"/>
              </a:ext>
            </a:extLst>
          </p:cNvPr>
          <p:cNvSpPr>
            <a:spLocks xmlns:a="http://schemas.openxmlformats.org/drawingml/2006/main" noGrp="1"/>
          </p:cNvSpPr>
          <p:nvPr/>
        </p:nvSpPr>
        <p:spPr>
          <a:xfrm xmlns:a="http://schemas.openxmlformats.org/drawingml/2006/main">
            <a:off x="6858000" y="2009775"/>
            <a:ext cx="4572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B58A32"/>
                </a:solidFill>
                <a:latin typeface="Heiti TC"/>
                <a:ea typeface="Heiti TC"/>
                <a:cs typeface="Heiti TC"/>
              </a:defRPr>
            </a:pPr>
            <a:r>
              <a:rPr sz="2025" b="1">
                <a:solidFill>
                  <a:srgbClr val="B58A32"/>
                </a:solidFill>
                <a:latin typeface="Heiti TC"/>
                <a:ea typeface="Heiti TC"/>
                <a:cs typeface="Heiti TC"/>
              </a:rPr>
              <a:t>机制示例</a:t>
            </a:r>
          </a:p>
        </p:txBody>
      </p:sp>
      <p:sp>
        <p:nvSpPr>
          <p:cNvPr id="21" name="示例假设">
            <a:extLst xmlns:a="http://schemas.openxmlformats.org/drawingml/2006/main">
              <a:ext uri="{FF2B5EF4-FFF2-40B4-BE49-F238E27FC236}">
                <a16:creationId xmlns:a16="http://schemas.microsoft.com/office/drawing/2014/main" id="{0D6B7016-5BBD-4ED4-80B5-352FE73FBD44}"/>
              </a:ext>
            </a:extLst>
          </p:cNvPr>
          <p:cNvSpPr>
            <a:spLocks xmlns:a="http://schemas.openxmlformats.org/drawingml/2006/main" noGrp="1"/>
          </p:cNvSpPr>
          <p:nvPr/>
        </p:nvSpPr>
        <p:spPr>
          <a:xfrm xmlns:a="http://schemas.openxmlformats.org/drawingml/2006/main">
            <a:off x="6858000" y="2457450"/>
            <a:ext cx="457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某期间协议核定项目利润</a:t>
            </a:r>
          </a:p>
        </p:txBody>
      </p:sp>
      <p:sp>
        <p:nvSpPr>
          <p:cNvPr id="22" name="示例利润">
            <a:extLst xmlns:a="http://schemas.openxmlformats.org/drawingml/2006/main">
              <a:ext uri="{FF2B5EF4-FFF2-40B4-BE49-F238E27FC236}">
                <a16:creationId xmlns:a16="http://schemas.microsoft.com/office/drawing/2014/main" id="{D65DB51B-CD80-4C6E-A8E4-3F7A5A9E65F6}"/>
              </a:ext>
            </a:extLst>
          </p:cNvPr>
          <p:cNvSpPr>
            <a:spLocks xmlns:a="http://schemas.openxmlformats.org/drawingml/2006/main" noGrp="1"/>
          </p:cNvSpPr>
          <p:nvPr/>
        </p:nvSpPr>
        <p:spPr>
          <a:xfrm xmlns:a="http://schemas.openxmlformats.org/drawingml/2006/main">
            <a:off x="6858000" y="2800350"/>
            <a:ext cx="4572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000" b="1">
                <a:solidFill>
                  <a:srgbClr val="102A49"/>
                </a:solidFill>
                <a:latin typeface="Heiti TC"/>
                <a:ea typeface="Heiti TC"/>
                <a:cs typeface="Heiti TC"/>
              </a:defRPr>
            </a:pPr>
            <a:r>
              <a:rPr sz="3000" b="1">
                <a:solidFill>
                  <a:srgbClr val="102A49"/>
                </a:solidFill>
                <a:latin typeface="Heiti TC"/>
                <a:ea typeface="Heiti TC"/>
                <a:cs typeface="Heiti TC"/>
              </a:rPr>
              <a:t>1,000万元</a:t>
            </a:r>
          </a:p>
        </p:txBody>
      </p:sp>
      <p:sp>
        <p:nvSpPr>
          <p:cNvPr id="23" name="示例分隔">
            <a:extLst xmlns:a="http://schemas.openxmlformats.org/drawingml/2006/main">
              <a:ext uri="{FF2B5EF4-FFF2-40B4-BE49-F238E27FC236}">
                <a16:creationId xmlns:a16="http://schemas.microsoft.com/office/drawing/2014/main" id="{8A7423D8-204E-4AE1-A5FA-1F3F1FF2A176}"/>
              </a:ext>
            </a:extLst>
          </p:cNvPr>
          <p:cNvSpPr>
            <a:spLocks xmlns:a="http://schemas.openxmlformats.org/drawingml/2006/main" noGrp="1"/>
          </p:cNvSpPr>
          <p:nvPr/>
        </p:nvSpPr>
        <p:spPr>
          <a:xfrm xmlns:a="http://schemas.openxmlformats.org/drawingml/2006/main">
            <a:off x="6858000" y="3438525"/>
            <a:ext cx="462915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24" name="池内计算">
            <a:extLst xmlns:a="http://schemas.openxmlformats.org/drawingml/2006/main">
              <a:ext uri="{FF2B5EF4-FFF2-40B4-BE49-F238E27FC236}">
                <a16:creationId xmlns:a16="http://schemas.microsoft.com/office/drawing/2014/main" id="{73A025FC-9008-44A8-9724-CE631EA53754}"/>
              </a:ext>
            </a:extLst>
          </p:cNvPr>
          <p:cNvSpPr>
            <a:spLocks xmlns:a="http://schemas.openxmlformats.org/drawingml/2006/main" noGrp="1"/>
          </p:cNvSpPr>
          <p:nvPr/>
        </p:nvSpPr>
        <p:spPr>
          <a:xfrm xmlns:a="http://schemas.openxmlformats.org/drawingml/2006/main">
            <a:off x="6858000" y="3609975"/>
            <a:ext cx="46291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102A49"/>
                </a:solidFill>
                <a:latin typeface="Heiti TC"/>
                <a:ea typeface="Heiti TC"/>
                <a:cs typeface="Heiti TC"/>
              </a:defRPr>
            </a:pPr>
            <a:r>
              <a:rPr sz="1875" b="0">
                <a:solidFill>
                  <a:srgbClr val="102A49"/>
                </a:solidFill>
                <a:latin typeface="Heiti TC"/>
                <a:ea typeface="Heiti TC"/>
                <a:cs typeface="Heiti TC"/>
              </a:rPr>
              <a:t>× 30% = 投资人池300万元</a:t>
            </a:r>
          </a:p>
        </p:txBody>
      </p:sp>
      <p:sp>
        <p:nvSpPr>
          <p:cNvPr id="25" name="份额计算">
            <a:extLst xmlns:a="http://schemas.openxmlformats.org/drawingml/2006/main">
              <a:ext uri="{FF2B5EF4-FFF2-40B4-BE49-F238E27FC236}">
                <a16:creationId xmlns:a16="http://schemas.microsoft.com/office/drawing/2014/main" id="{0A2EFFAA-ECDF-44C2-BCBB-2F62B61E1983}"/>
              </a:ext>
            </a:extLst>
          </p:cNvPr>
          <p:cNvSpPr>
            <a:spLocks xmlns:a="http://schemas.openxmlformats.org/drawingml/2006/main" noGrp="1"/>
          </p:cNvSpPr>
          <p:nvPr/>
        </p:nvSpPr>
        <p:spPr>
          <a:xfrm xmlns:a="http://schemas.openxmlformats.org/drawingml/2006/main">
            <a:off x="6858000" y="4019550"/>
            <a:ext cx="46291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102A49"/>
                </a:solidFill>
                <a:latin typeface="Heiti TC"/>
                <a:ea typeface="Heiti TC"/>
                <a:cs typeface="Heiti TC"/>
              </a:defRPr>
            </a:pPr>
            <a:r>
              <a:rPr sz="1875" b="0">
                <a:solidFill>
                  <a:srgbClr val="102A49"/>
                </a:solidFill>
                <a:latin typeface="Heiti TC"/>
                <a:ea typeface="Heiti TC"/>
                <a:cs typeface="Heiti TC"/>
              </a:rPr>
              <a:t>÷ 40份</a:t>
            </a:r>
          </a:p>
        </p:txBody>
      </p:sp>
      <p:sp>
        <p:nvSpPr>
          <p:cNvPr id="26" name="单份标签">
            <a:extLst xmlns:a="http://schemas.openxmlformats.org/drawingml/2006/main">
              <a:ext uri="{FF2B5EF4-FFF2-40B4-BE49-F238E27FC236}">
                <a16:creationId xmlns:a16="http://schemas.microsoft.com/office/drawing/2014/main" id="{BDEAE282-DF36-4A2F-8865-E1B440FEA530}"/>
              </a:ext>
            </a:extLst>
          </p:cNvPr>
          <p:cNvSpPr>
            <a:spLocks xmlns:a="http://schemas.openxmlformats.org/drawingml/2006/main" noGrp="1"/>
          </p:cNvSpPr>
          <p:nvPr/>
        </p:nvSpPr>
        <p:spPr>
          <a:xfrm xmlns:a="http://schemas.openxmlformats.org/drawingml/2006/main">
            <a:off x="6858000" y="4638675"/>
            <a:ext cx="1666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单份对应</a:t>
            </a:r>
          </a:p>
        </p:txBody>
      </p:sp>
      <p:sp>
        <p:nvSpPr>
          <p:cNvPr id="27" name="单份金额">
            <a:extLst xmlns:a="http://schemas.openxmlformats.org/drawingml/2006/main">
              <a:ext uri="{FF2B5EF4-FFF2-40B4-BE49-F238E27FC236}">
                <a16:creationId xmlns:a16="http://schemas.microsoft.com/office/drawing/2014/main" id="{2FC592D0-F378-42F8-B4BF-6DE3AEA1D23C}"/>
              </a:ext>
            </a:extLst>
          </p:cNvPr>
          <p:cNvSpPr>
            <a:spLocks xmlns:a="http://schemas.openxmlformats.org/drawingml/2006/main" noGrp="1"/>
          </p:cNvSpPr>
          <p:nvPr/>
        </p:nvSpPr>
        <p:spPr>
          <a:xfrm xmlns:a="http://schemas.openxmlformats.org/drawingml/2006/main">
            <a:off x="8648700" y="4476750"/>
            <a:ext cx="15621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575" b="1">
                <a:solidFill>
                  <a:srgbClr val="B58A32"/>
                </a:solidFill>
                <a:latin typeface="Arial"/>
                <a:ea typeface="Arial"/>
                <a:cs typeface="Arial"/>
              </a:defRPr>
            </a:pPr>
            <a:r>
              <a:rPr sz="4575" b="1">
                <a:solidFill>
                  <a:srgbClr val="B58A32"/>
                </a:solidFill>
                <a:latin typeface="Arial"/>
                <a:ea typeface="Arial"/>
                <a:cs typeface="Arial"/>
              </a:rPr>
              <a:t>7.5</a:t>
            </a:r>
          </a:p>
        </p:txBody>
      </p:sp>
      <p:sp>
        <p:nvSpPr>
          <p:cNvPr id="28" name="单份单位">
            <a:extLst xmlns:a="http://schemas.openxmlformats.org/drawingml/2006/main">
              <a:ext uri="{FF2B5EF4-FFF2-40B4-BE49-F238E27FC236}">
                <a16:creationId xmlns:a16="http://schemas.microsoft.com/office/drawing/2014/main" id="{64E5FCD0-AFD2-474E-9F4B-B8416EFA31E5}"/>
              </a:ext>
            </a:extLst>
          </p:cNvPr>
          <p:cNvSpPr>
            <a:spLocks xmlns:a="http://schemas.openxmlformats.org/drawingml/2006/main" noGrp="1"/>
          </p:cNvSpPr>
          <p:nvPr/>
        </p:nvSpPr>
        <p:spPr>
          <a:xfrm xmlns:a="http://schemas.openxmlformats.org/drawingml/2006/main">
            <a:off x="10382250" y="4714875"/>
            <a:ext cx="11049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B58A32"/>
                </a:solidFill>
                <a:latin typeface="Heiti TC"/>
                <a:ea typeface="Heiti TC"/>
                <a:cs typeface="Heiti TC"/>
              </a:defRPr>
            </a:pPr>
            <a:r>
              <a:rPr sz="2100" b="1">
                <a:solidFill>
                  <a:srgbClr val="B58A32"/>
                </a:solidFill>
                <a:latin typeface="Heiti TC"/>
                <a:ea typeface="Heiti TC"/>
                <a:cs typeface="Heiti TC"/>
              </a:rPr>
              <a:t>万元</a:t>
            </a:r>
          </a:p>
        </p:txBody>
      </p:sp>
      <p:sp>
        <p:nvSpPr>
          <p:cNvPr id="29" name="示例边界">
            <a:extLst xmlns:a="http://schemas.openxmlformats.org/drawingml/2006/main">
              <a:ext uri="{FF2B5EF4-FFF2-40B4-BE49-F238E27FC236}">
                <a16:creationId xmlns:a16="http://schemas.microsoft.com/office/drawing/2014/main" id="{C6EAC6C8-ACBF-4F9D-AE78-3B732414F6F7}"/>
              </a:ext>
            </a:extLst>
          </p:cNvPr>
          <p:cNvSpPr>
            <a:spLocks xmlns:a="http://schemas.openxmlformats.org/drawingml/2006/main" noGrp="1"/>
          </p:cNvSpPr>
          <p:nvPr/>
        </p:nvSpPr>
        <p:spPr>
          <a:xfrm xmlns:a="http://schemas.openxmlformats.org/drawingml/2006/main">
            <a:off x="6858000" y="5276850"/>
            <a:ext cx="4629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687A8C"/>
                </a:solidFill>
                <a:latin typeface="Heiti TC"/>
                <a:ea typeface="Heiti TC"/>
                <a:cs typeface="Heiti TC"/>
              </a:defRPr>
            </a:pPr>
            <a:r>
              <a:rPr sz="1575" b="0">
                <a:solidFill>
                  <a:srgbClr val="687A8C"/>
                </a:solidFill>
                <a:latin typeface="Heiti TC"/>
                <a:ea typeface="Heiti TC"/>
                <a:cs typeface="Heiti TC"/>
              </a:rPr>
              <a:t>支付衔接可分配收益及实际回款</a:t>
            </a:r>
          </a:p>
        </p:txBody>
      </p:sp>
      <p:sp>
        <p:nvSpPr>
          <p:cNvPr id="30" name="权益边界底带">
            <a:extLst xmlns:a="http://schemas.openxmlformats.org/drawingml/2006/main">
              <a:ext uri="{FF2B5EF4-FFF2-40B4-BE49-F238E27FC236}">
                <a16:creationId xmlns:a16="http://schemas.microsoft.com/office/drawing/2014/main" id="{8101F1C1-AE2C-416D-AC1E-52D2892A2D3E}"/>
              </a:ext>
            </a:extLst>
          </p:cNvPr>
          <p:cNvSpPr>
            <a:spLocks xmlns:a="http://schemas.openxmlformats.org/drawingml/2006/main" noGrp="1"/>
          </p:cNvSpPr>
          <p:nvPr/>
        </p:nvSpPr>
        <p:spPr>
          <a:xfrm xmlns:a="http://schemas.openxmlformats.org/drawingml/2006/main">
            <a:off x="704850" y="5981700"/>
            <a:ext cx="10782300" cy="628650"/>
          </a:xfrm>
          <a:prstGeom xmlns:a="http://schemas.openxmlformats.org/drawingml/2006/main" prst="roundRect">
            <a:avLst>
              <a:gd name="adj" fmla="val 12121"/>
            </a:avLst>
          </a:prstGeom>
          <a:solidFill xmlns:a="http://schemas.openxmlformats.org/drawingml/2006/main">
            <a:srgbClr val="102A49"/>
          </a:solidFill>
          <a:ln xmlns:a="http://schemas.openxmlformats.org/drawingml/2006/main" w="0">
            <a:noFill/>
          </a:ln>
        </p:spPr>
      </p:sp>
      <p:sp>
        <p:nvSpPr>
          <p:cNvPr id="31" name="终止后归属">
            <a:extLst xmlns:a="http://schemas.openxmlformats.org/drawingml/2006/main">
              <a:ext uri="{FF2B5EF4-FFF2-40B4-BE49-F238E27FC236}">
                <a16:creationId xmlns:a16="http://schemas.microsoft.com/office/drawing/2014/main" id="{F75623CB-4C9A-4025-A3B8-1337802B80DC}"/>
              </a:ext>
            </a:extLst>
          </p:cNvPr>
          <p:cNvSpPr>
            <a:spLocks xmlns:a="http://schemas.openxmlformats.org/drawingml/2006/main" noGrp="1"/>
          </p:cNvSpPr>
          <p:nvPr/>
        </p:nvSpPr>
        <p:spPr>
          <a:xfrm xmlns:a="http://schemas.openxmlformats.org/drawingml/2006/main">
            <a:off x="914400" y="6029325"/>
            <a:ext cx="10363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FFFFFF"/>
                </a:solidFill>
                <a:latin typeface="Heiti TC"/>
                <a:ea typeface="Heiti TC"/>
                <a:cs typeface="Heiti TC"/>
              </a:defRPr>
            </a:pPr>
            <a:r>
              <a:rPr sz="1725" b="1">
                <a:solidFill>
                  <a:srgbClr val="FFFFFF"/>
                </a:solidFill>
                <a:latin typeface="Heiti TC"/>
                <a:ea typeface="Heiti TC"/>
                <a:cs typeface="Heiti TC"/>
              </a:rPr>
              <a:t>单份收益权终止后，其后续对应收益归上市公司</a:t>
            </a:r>
          </a:p>
        </p:txBody>
      </p:sp>
      <p:sp>
        <p:nvSpPr>
          <p:cNvPr id="32" name="单份权益公式">
            <a:extLst xmlns:a="http://schemas.openxmlformats.org/drawingml/2006/main">
              <a:ext uri="{FF2B5EF4-FFF2-40B4-BE49-F238E27FC236}">
                <a16:creationId xmlns:a16="http://schemas.microsoft.com/office/drawing/2014/main" id="{BAAD420C-BC0B-4E52-9BA1-7B4810677A10}"/>
              </a:ext>
            </a:extLst>
          </p:cNvPr>
          <p:cNvSpPr>
            <a:spLocks xmlns:a="http://schemas.openxmlformats.org/drawingml/2006/main" noGrp="1"/>
          </p:cNvSpPr>
          <p:nvPr/>
        </p:nvSpPr>
        <p:spPr>
          <a:xfrm xmlns:a="http://schemas.openxmlformats.org/drawingml/2006/main">
            <a:off x="914400" y="6343650"/>
            <a:ext cx="10363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D7E0E9"/>
                </a:solidFill>
                <a:latin typeface="Heiti TC"/>
                <a:ea typeface="Heiti TC"/>
                <a:cs typeface="Heiti TC"/>
              </a:defRPr>
            </a:pPr>
            <a:r>
              <a:rPr sz="1500" b="0">
                <a:solidFill>
                  <a:srgbClr val="D7E0E9"/>
                </a:solidFill>
                <a:latin typeface="Heiti TC"/>
                <a:ea typeface="Heiti TC"/>
                <a:cs typeface="Heiti TC"/>
              </a:rPr>
              <a:t>单份＝核定项目利润×30%×1/40，比例为0.75%，并非月收益率或年收益率</a:t>
            </a:r>
          </a:p>
        </p:txBody>
      </p:sp>
    </p:spTree>
    <p:extLst>
      <p:ext uri="{BB962C8B-B14F-4D97-AF65-F5344CB8AC3E}">
        <p14:creationId xmlns:p14="http://schemas.microsoft.com/office/powerpoint/2010/main" val="110795426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页眉金线">
            <a:extLst xmlns:a="http://schemas.openxmlformats.org/drawingml/2006/main">
              <a:ext uri="{FF2B5EF4-FFF2-40B4-BE49-F238E27FC236}">
                <a16:creationId xmlns:a16="http://schemas.microsoft.com/office/drawing/2014/main" id="{0DE8361F-30C2-4CDF-B8C6-84BB37070CC2}"/>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41A3A763-20A4-4938-9C2F-525541FC79EC}"/>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064C0568-E2B0-49B4-A702-DD98AAF728D1}"/>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结算机制</a:t>
            </a:r>
          </a:p>
        </p:txBody>
      </p:sp>
      <p:sp>
        <p:nvSpPr>
          <p:cNvPr id="4" name="页码">
            <a:extLst xmlns:a="http://schemas.openxmlformats.org/drawingml/2006/main">
              <a:ext uri="{FF2B5EF4-FFF2-40B4-BE49-F238E27FC236}">
                <a16:creationId xmlns:a16="http://schemas.microsoft.com/office/drawing/2014/main" id="{BF0EF227-3A58-4936-9510-E46F80159B0E}"/>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14</a:t>
            </a:r>
          </a:p>
        </p:txBody>
      </p:sp>
      <p:sp>
        <p:nvSpPr>
          <p:cNvPr id="5" name="标题">
            <a:extLst xmlns:a="http://schemas.openxmlformats.org/drawingml/2006/main">
              <a:ext uri="{FF2B5EF4-FFF2-40B4-BE49-F238E27FC236}">
                <a16:creationId xmlns:a16="http://schemas.microsoft.com/office/drawing/2014/main" id="{8E688EDE-A4DA-4C3D-97C2-9A48AAFDF20B}"/>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累计分配及现金、股票结算</a:t>
            </a:r>
          </a:p>
        </p:txBody>
      </p:sp>
      <p:sp>
        <p:nvSpPr>
          <p:cNvPr id="6" name="标题分界">
            <a:extLst xmlns:a="http://schemas.openxmlformats.org/drawingml/2006/main">
              <a:ext uri="{FF2B5EF4-FFF2-40B4-BE49-F238E27FC236}">
                <a16:creationId xmlns:a16="http://schemas.microsoft.com/office/drawing/2014/main" id="{2119BBED-0DC7-4B30-ACF5-8B25EDB241AE}"/>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投入标签">
            <a:extLst xmlns:a="http://schemas.openxmlformats.org/drawingml/2006/main">
              <a:ext uri="{FF2B5EF4-FFF2-40B4-BE49-F238E27FC236}">
                <a16:creationId xmlns:a16="http://schemas.microsoft.com/office/drawing/2014/main" id="{F41A552F-26EF-4EDB-B653-E17C961DA17D}"/>
              </a:ext>
            </a:extLst>
          </p:cNvPr>
          <p:cNvSpPr>
            <a:spLocks xmlns:a="http://schemas.openxmlformats.org/drawingml/2006/main" noGrp="1"/>
          </p:cNvSpPr>
          <p:nvPr/>
        </p:nvSpPr>
        <p:spPr>
          <a:xfrm xmlns:a="http://schemas.openxmlformats.org/drawingml/2006/main">
            <a:off x="704850" y="1914525"/>
            <a:ext cx="2286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单份投入</a:t>
            </a:r>
          </a:p>
        </p:txBody>
      </p:sp>
      <p:sp>
        <p:nvSpPr>
          <p:cNvPr id="8" name="投入金额">
            <a:extLst xmlns:a="http://schemas.openxmlformats.org/drawingml/2006/main">
              <a:ext uri="{FF2B5EF4-FFF2-40B4-BE49-F238E27FC236}">
                <a16:creationId xmlns:a16="http://schemas.microsoft.com/office/drawing/2014/main" id="{B7822D7C-C897-424E-B4ED-58E188B41502}"/>
              </a:ext>
            </a:extLst>
          </p:cNvPr>
          <p:cNvSpPr>
            <a:spLocks xmlns:a="http://schemas.openxmlformats.org/drawingml/2006/main" noGrp="1"/>
          </p:cNvSpPr>
          <p:nvPr/>
        </p:nvSpPr>
        <p:spPr>
          <a:xfrm xmlns:a="http://schemas.openxmlformats.org/drawingml/2006/main">
            <a:off x="704850" y="2286000"/>
            <a:ext cx="1619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500" b="1">
                <a:solidFill>
                  <a:srgbClr val="102A49"/>
                </a:solidFill>
                <a:latin typeface="Arial"/>
                <a:ea typeface="Arial"/>
                <a:cs typeface="Arial"/>
              </a:defRPr>
            </a:pPr>
            <a:r>
              <a:rPr sz="4500" b="1">
                <a:solidFill>
                  <a:srgbClr val="102A49"/>
                </a:solidFill>
                <a:latin typeface="Arial"/>
                <a:ea typeface="Arial"/>
                <a:cs typeface="Arial"/>
              </a:rPr>
              <a:t>100</a:t>
            </a:r>
          </a:p>
        </p:txBody>
      </p:sp>
      <p:sp>
        <p:nvSpPr>
          <p:cNvPr id="9" name="投入单位">
            <a:extLst xmlns:a="http://schemas.openxmlformats.org/drawingml/2006/main">
              <a:ext uri="{FF2B5EF4-FFF2-40B4-BE49-F238E27FC236}">
                <a16:creationId xmlns:a16="http://schemas.microsoft.com/office/drawing/2014/main" id="{CC3F7C87-7E45-45C2-8930-4B39C14F36C3}"/>
              </a:ext>
            </a:extLst>
          </p:cNvPr>
          <p:cNvSpPr>
            <a:spLocks xmlns:a="http://schemas.openxmlformats.org/drawingml/2006/main" noGrp="1"/>
          </p:cNvSpPr>
          <p:nvPr/>
        </p:nvSpPr>
        <p:spPr>
          <a:xfrm xmlns:a="http://schemas.openxmlformats.org/drawingml/2006/main">
            <a:off x="2438400" y="2495550"/>
            <a:ext cx="952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102A49"/>
                </a:solidFill>
                <a:latin typeface="Heiti TC"/>
                <a:ea typeface="Heiti TC"/>
                <a:cs typeface="Heiti TC"/>
              </a:defRPr>
            </a:pPr>
            <a:r>
              <a:rPr sz="2100" b="1">
                <a:solidFill>
                  <a:srgbClr val="102A49"/>
                </a:solidFill>
                <a:latin typeface="Heiti TC"/>
                <a:ea typeface="Heiti TC"/>
                <a:cs typeface="Heiti TC"/>
              </a:rPr>
              <a:t>万元</a:t>
            </a:r>
          </a:p>
        </p:txBody>
      </p:sp>
      <p:sp>
        <p:nvSpPr>
          <p:cNvPr id="10" name="累计标签">
            <a:extLst xmlns:a="http://schemas.openxmlformats.org/drawingml/2006/main">
              <a:ext uri="{FF2B5EF4-FFF2-40B4-BE49-F238E27FC236}">
                <a16:creationId xmlns:a16="http://schemas.microsoft.com/office/drawing/2014/main" id="{D9A4EBA5-10DB-4261-BD6C-AD3C31432EAE}"/>
              </a:ext>
            </a:extLst>
          </p:cNvPr>
          <p:cNvSpPr>
            <a:spLocks xmlns:a="http://schemas.openxmlformats.org/drawingml/2006/main" noGrp="1"/>
          </p:cNvSpPr>
          <p:nvPr/>
        </p:nvSpPr>
        <p:spPr>
          <a:xfrm xmlns:a="http://schemas.openxmlformats.org/drawingml/2006/main">
            <a:off x="4448175" y="1914525"/>
            <a:ext cx="3095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累计分配达到</a:t>
            </a:r>
          </a:p>
        </p:txBody>
      </p:sp>
      <p:sp>
        <p:nvSpPr>
          <p:cNvPr id="11" name="累计金额">
            <a:extLst xmlns:a="http://schemas.openxmlformats.org/drawingml/2006/main">
              <a:ext uri="{FF2B5EF4-FFF2-40B4-BE49-F238E27FC236}">
                <a16:creationId xmlns:a16="http://schemas.microsoft.com/office/drawing/2014/main" id="{0A3E4C38-5652-4CF0-A83C-9CCFD86C9FA4}"/>
              </a:ext>
            </a:extLst>
          </p:cNvPr>
          <p:cNvSpPr>
            <a:spLocks xmlns:a="http://schemas.openxmlformats.org/drawingml/2006/main" noGrp="1"/>
          </p:cNvSpPr>
          <p:nvPr/>
        </p:nvSpPr>
        <p:spPr>
          <a:xfrm xmlns:a="http://schemas.openxmlformats.org/drawingml/2006/main">
            <a:off x="4448175" y="2286000"/>
            <a:ext cx="16287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4500" b="1">
                <a:solidFill>
                  <a:srgbClr val="B58A32"/>
                </a:solidFill>
                <a:latin typeface="Arial"/>
                <a:ea typeface="Arial"/>
                <a:cs typeface="Arial"/>
              </a:defRPr>
            </a:pPr>
            <a:r>
              <a:rPr sz="4500" b="1">
                <a:solidFill>
                  <a:srgbClr val="B58A32"/>
                </a:solidFill>
                <a:latin typeface="Arial"/>
                <a:ea typeface="Arial"/>
                <a:cs typeface="Arial"/>
              </a:rPr>
              <a:t>200</a:t>
            </a:r>
          </a:p>
        </p:txBody>
      </p:sp>
      <p:sp>
        <p:nvSpPr>
          <p:cNvPr id="12" name="累计单位">
            <a:extLst xmlns:a="http://schemas.openxmlformats.org/drawingml/2006/main">
              <a:ext uri="{FF2B5EF4-FFF2-40B4-BE49-F238E27FC236}">
                <a16:creationId xmlns:a16="http://schemas.microsoft.com/office/drawing/2014/main" id="{BB60D0CF-6939-4D31-8364-4ECA4828F9CE}"/>
              </a:ext>
            </a:extLst>
          </p:cNvPr>
          <p:cNvSpPr>
            <a:spLocks xmlns:a="http://schemas.openxmlformats.org/drawingml/2006/main" noGrp="1"/>
          </p:cNvSpPr>
          <p:nvPr/>
        </p:nvSpPr>
        <p:spPr>
          <a:xfrm xmlns:a="http://schemas.openxmlformats.org/drawingml/2006/main">
            <a:off x="6210300" y="2495550"/>
            <a:ext cx="952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B58A32"/>
                </a:solidFill>
                <a:latin typeface="Heiti TC"/>
                <a:ea typeface="Heiti TC"/>
                <a:cs typeface="Heiti TC"/>
              </a:defRPr>
            </a:pPr>
            <a:r>
              <a:rPr sz="2100" b="1">
                <a:solidFill>
                  <a:srgbClr val="B58A32"/>
                </a:solidFill>
                <a:latin typeface="Heiti TC"/>
                <a:ea typeface="Heiti TC"/>
                <a:cs typeface="Heiti TC"/>
              </a:rPr>
              <a:t>万元</a:t>
            </a:r>
          </a:p>
        </p:txBody>
      </p:sp>
      <p:sp>
        <p:nvSpPr>
          <p:cNvPr id="13" name="含本金">
            <a:extLst xmlns:a="http://schemas.openxmlformats.org/drawingml/2006/main">
              <a:ext uri="{FF2B5EF4-FFF2-40B4-BE49-F238E27FC236}">
                <a16:creationId xmlns:a16="http://schemas.microsoft.com/office/drawing/2014/main" id="{5ED07952-0C90-4C16-A471-0306232B0C04}"/>
              </a:ext>
            </a:extLst>
          </p:cNvPr>
          <p:cNvSpPr>
            <a:spLocks xmlns:a="http://schemas.openxmlformats.org/drawingml/2006/main" noGrp="1"/>
          </p:cNvSpPr>
          <p:nvPr/>
        </p:nvSpPr>
        <p:spPr>
          <a:xfrm xmlns:a="http://schemas.openxmlformats.org/drawingml/2006/main">
            <a:off x="7162800" y="2524125"/>
            <a:ext cx="11334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B58A32"/>
                </a:solidFill>
                <a:latin typeface="Heiti TC"/>
                <a:ea typeface="Heiti TC"/>
                <a:cs typeface="Heiti TC"/>
              </a:defRPr>
            </a:pPr>
            <a:r>
              <a:rPr sz="1725" b="1">
                <a:solidFill>
                  <a:srgbClr val="B58A32"/>
                </a:solidFill>
                <a:latin typeface="Heiti TC"/>
                <a:ea typeface="Heiti TC"/>
                <a:cs typeface="Heiti TC"/>
              </a:rPr>
              <a:t>含本金</a:t>
            </a:r>
          </a:p>
        </p:txBody>
      </p:sp>
      <p:sp>
        <p:nvSpPr>
          <p:cNvPr id="14" name="金额关系箭头">
            <a:extLst xmlns:a="http://schemas.openxmlformats.org/drawingml/2006/main">
              <a:ext uri="{FF2B5EF4-FFF2-40B4-BE49-F238E27FC236}">
                <a16:creationId xmlns:a16="http://schemas.microsoft.com/office/drawing/2014/main" id="{54BF40D4-1AB3-4F9B-BA1A-6B35605FB7A7}"/>
              </a:ext>
            </a:extLst>
          </p:cNvPr>
          <p:cNvSpPr>
            <a:spLocks xmlns:a="http://schemas.openxmlformats.org/drawingml/2006/main" noGrp="1"/>
          </p:cNvSpPr>
          <p:nvPr/>
        </p:nvSpPr>
        <p:spPr>
          <a:xfrm xmlns:a="http://schemas.openxmlformats.org/drawingml/2006/main">
            <a:off x="3533775" y="2447925"/>
            <a:ext cx="581025" cy="209550"/>
          </a:xfrm>
          <a:prstGeom xmlns:a="http://schemas.openxmlformats.org/drawingml/2006/main" prst="rightArrow">
            <a:avLst/>
          </a:prstGeom>
          <a:solidFill xmlns:a="http://schemas.openxmlformats.org/drawingml/2006/main">
            <a:srgbClr val="B58A32"/>
          </a:solidFill>
          <a:ln xmlns:a="http://schemas.openxmlformats.org/drawingml/2006/main" w="0">
            <a:noFill/>
          </a:ln>
        </p:spPr>
      </p:sp>
      <p:sp>
        <p:nvSpPr>
          <p:cNvPr id="15" name="金额与终止分隔">
            <a:extLst xmlns:a="http://schemas.openxmlformats.org/drawingml/2006/main">
              <a:ext uri="{FF2B5EF4-FFF2-40B4-BE49-F238E27FC236}">
                <a16:creationId xmlns:a16="http://schemas.microsoft.com/office/drawing/2014/main" id="{DBA959F7-50CB-4C89-94BD-DA9C598C9070}"/>
              </a:ext>
            </a:extLst>
          </p:cNvPr>
          <p:cNvSpPr>
            <a:spLocks xmlns:a="http://schemas.openxmlformats.org/drawingml/2006/main" noGrp="1"/>
          </p:cNvSpPr>
          <p:nvPr/>
        </p:nvSpPr>
        <p:spPr>
          <a:xfrm xmlns:a="http://schemas.openxmlformats.org/drawingml/2006/main">
            <a:off x="8734425" y="2028825"/>
            <a:ext cx="0" cy="866775"/>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6" name="终止条件上">
            <a:extLst xmlns:a="http://schemas.openxmlformats.org/drawingml/2006/main">
              <a:ext uri="{FF2B5EF4-FFF2-40B4-BE49-F238E27FC236}">
                <a16:creationId xmlns:a16="http://schemas.microsoft.com/office/drawing/2014/main" id="{7B8ABD89-07FC-4DE2-B2C1-19D75C54BB98}"/>
              </a:ext>
            </a:extLst>
          </p:cNvPr>
          <p:cNvSpPr>
            <a:spLocks xmlns:a="http://schemas.openxmlformats.org/drawingml/2006/main" noGrp="1"/>
          </p:cNvSpPr>
          <p:nvPr/>
        </p:nvSpPr>
        <p:spPr>
          <a:xfrm xmlns:a="http://schemas.openxmlformats.org/drawingml/2006/main">
            <a:off x="9115425" y="2209800"/>
            <a:ext cx="23907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按协议终止</a:t>
            </a:r>
          </a:p>
        </p:txBody>
      </p:sp>
      <p:sp>
        <p:nvSpPr>
          <p:cNvPr id="17" name="终止条件下">
            <a:extLst xmlns:a="http://schemas.openxmlformats.org/drawingml/2006/main">
              <a:ext uri="{FF2B5EF4-FFF2-40B4-BE49-F238E27FC236}">
                <a16:creationId xmlns:a16="http://schemas.microsoft.com/office/drawing/2014/main" id="{F2D367E4-2778-4035-ADA5-B69D38106868}"/>
              </a:ext>
            </a:extLst>
          </p:cNvPr>
          <p:cNvSpPr>
            <a:spLocks xmlns:a="http://schemas.openxmlformats.org/drawingml/2006/main" noGrp="1"/>
          </p:cNvSpPr>
          <p:nvPr/>
        </p:nvSpPr>
        <p:spPr>
          <a:xfrm xmlns:a="http://schemas.openxmlformats.org/drawingml/2006/main">
            <a:off x="9115425" y="2571750"/>
            <a:ext cx="23907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对应项目收益权</a:t>
            </a:r>
          </a:p>
        </p:txBody>
      </p:sp>
      <p:sp>
        <p:nvSpPr>
          <p:cNvPr id="18" name="方式选择">
            <a:extLst xmlns:a="http://schemas.openxmlformats.org/drawingml/2006/main">
              <a:ext uri="{FF2B5EF4-FFF2-40B4-BE49-F238E27FC236}">
                <a16:creationId xmlns:a16="http://schemas.microsoft.com/office/drawing/2014/main" id="{DF6CDE62-3B92-4048-B21E-C28B6EF4E31F}"/>
              </a:ext>
            </a:extLst>
          </p:cNvPr>
          <p:cNvSpPr>
            <a:spLocks xmlns:a="http://schemas.openxmlformats.org/drawingml/2006/main" noGrp="1"/>
          </p:cNvSpPr>
          <p:nvPr/>
        </p:nvSpPr>
        <p:spPr>
          <a:xfrm xmlns:a="http://schemas.openxmlformats.org/drawingml/2006/main">
            <a:off x="704850" y="3114675"/>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102A49"/>
                </a:solidFill>
                <a:latin typeface="Heiti TC"/>
                <a:ea typeface="Heiti TC"/>
                <a:cs typeface="Heiti TC"/>
              </a:defRPr>
            </a:pPr>
            <a:r>
              <a:rPr sz="1800" b="1">
                <a:solidFill>
                  <a:srgbClr val="102A49"/>
                </a:solidFill>
                <a:latin typeface="Heiti TC"/>
                <a:ea typeface="Heiti TC"/>
                <a:cs typeface="Heiti TC"/>
              </a:rPr>
              <a:t>投资人按协议选择结算方式，由上市公司履行</a:t>
            </a:r>
          </a:p>
        </p:txBody>
      </p:sp>
      <p:graphicFrame>
        <p:nvGraphicFramePr>
          <p:cNvPr id="41" name=""/>
          <p:cNvGraphicFramePr/>
          <p:nvPr/>
        </p:nvGraphicFramePr>
        <p:xfrm>
          <a:off xmlns:a="http://schemas.openxmlformats.org/drawingml/2006/main" x="704850" y="3581400"/>
          <a:ext xmlns:a="http://schemas.openxmlformats.org/drawingml/2006/main" cx="10782300" cy="1981200"/>
        </p:xfrm>
        <a:graphic xmlns:a="http://schemas.openxmlformats.org/drawingml/2006/main">
          <a:graphicData uri="http://schemas.openxmlformats.org/drawingml/2006/table">
            <a:tbl>
              <a:tblPr firstRow="0" bandRow="0"/>
              <a:tblGrid>
                <a:gridCol w="5391150"/>
                <a:gridCol w="5391150"/>
              </a:tblGrid>
              <a:tr h="457200">
                <a:tc>
                  <a:txBody>
                    <a:bodyPr>
                      <a:noAutofit/>
                    </a:bodyPr>
                    <a:lstStyle/>
                    <a:p>
                      <a:pPr algn="ctr"/>
                      <a:r>
                        <a:rPr sz="2025" b="1">
                          <a:solidFill>
                            <a:srgbClr val="FFFFFF"/>
                          </a:solidFill>
                          <a:latin typeface="Heiti TC"/>
                          <a:ea typeface="Heiti TC"/>
                          <a:cs typeface="Heiti TC"/>
                        </a:rPr>
                        <a:t>现金结算</a:t>
                      </a:r>
                    </a:p>
                  </a:txBody>
                  <a:tcPr marL="91440" marR="91440" marT="45720" marB="45720" anchor="ctr">
                    <a:solidFill>
                      <a:srgbClr val="102A49"/>
                    </a:solidFill>
                  </a:tcPr>
                </a:tc>
                <a:tc>
                  <a:txBody>
                    <a:bodyPr>
                      <a:noAutofit/>
                    </a:bodyPr>
                    <a:lstStyle/>
                    <a:p>
                      <a:pPr algn="ctr"/>
                      <a:r>
                        <a:rPr sz="2025" b="1">
                          <a:solidFill>
                            <a:srgbClr val="FFFFFF"/>
                          </a:solidFill>
                          <a:latin typeface="Heiti TC"/>
                          <a:ea typeface="Heiti TC"/>
                          <a:cs typeface="Heiti TC"/>
                        </a:rPr>
                        <a:t>股票权益结算</a:t>
                      </a:r>
                    </a:p>
                  </a:txBody>
                  <a:tcPr marL="91440" marR="91440" marT="45720" marB="45720" anchor="ctr">
                    <a:solidFill>
                      <a:srgbClr val="102A49"/>
                    </a:solidFill>
                  </a:tcPr>
                </a:tc>
              </a:tr>
              <a:tr h="762000">
                <a:tc>
                  <a:txBody>
                    <a:bodyPr>
                      <a:noAutofit/>
                    </a:bodyPr>
                    <a:lstStyle/>
                    <a:p>
                      <a:pPr algn="ctr"/>
                      <a:r>
                        <a:rPr sz="1800" b="0">
                          <a:solidFill>
                            <a:srgbClr val="102A49"/>
                          </a:solidFill>
                          <a:latin typeface="Heiti TC"/>
                          <a:ea typeface="Heiti TC"/>
                          <a:cs typeface="Heiti TC"/>
                        </a:rPr>
                        <a:t>上市公司按协议支付现金</a:t>
                      </a:r>
                    </a:p>
                    <a:p>
                      <a:pPr algn="ctr"/>
                      <a:r>
                        <a:rPr sz="1800" b="0">
                          <a:solidFill>
                            <a:srgbClr val="102A49"/>
                          </a:solidFill>
                          <a:latin typeface="Heiti TC"/>
                          <a:ea typeface="Heiti TC"/>
                          <a:cs typeface="Heiti TC"/>
                        </a:rPr>
                        <a:t>累计计入同一分配额度</a:t>
                      </a:r>
                    </a:p>
                  </a:txBody>
                  <a:tcPr marL="91440" marR="91440" marT="45720" marB="45720" anchor="ctr">
                    <a:solidFill>
                      <a:srgbClr val="FFFFFF"/>
                    </a:solidFill>
                  </a:tcPr>
                </a:tc>
                <a:tc>
                  <a:txBody>
                    <a:bodyPr>
                      <a:noAutofit/>
                    </a:bodyPr>
                    <a:lstStyle/>
                    <a:p>
                      <a:pPr algn="ctr"/>
                      <a:r>
                        <a:rPr sz="1800" b="0">
                          <a:solidFill>
                            <a:srgbClr val="102A49"/>
                          </a:solidFill>
                          <a:latin typeface="Heiti TC"/>
                          <a:ea typeface="Heiti TC"/>
                          <a:cs typeface="Heiti TC"/>
                        </a:rPr>
                        <a:t>按协议确认股票结算价值</a:t>
                      </a:r>
                    </a:p>
                    <a:p>
                      <a:pPr algn="ctr"/>
                      <a:r>
                        <a:rPr sz="1800" b="0">
                          <a:solidFill>
                            <a:srgbClr val="102A49"/>
                          </a:solidFill>
                          <a:latin typeface="Heiti TC"/>
                          <a:ea typeface="Heiti TC"/>
                          <a:cs typeface="Heiti TC"/>
                        </a:rPr>
                        <a:t>计入同一累计额度</a:t>
                      </a:r>
                    </a:p>
                  </a:txBody>
                  <a:tcPr marL="91440" marR="91440" marT="45720" marB="45720" anchor="ctr">
                    <a:solidFill>
                      <a:srgbClr val="FAF7EF"/>
                    </a:solidFill>
                  </a:tcPr>
                </a:tc>
              </a:tr>
              <a:tr h="762000">
                <a:tc>
                  <a:txBody>
                    <a:bodyPr>
                      <a:noAutofit/>
                    </a:bodyPr>
                    <a:lstStyle/>
                    <a:p>
                      <a:pPr algn="ctr"/>
                      <a:r>
                        <a:rPr sz="1800" b="0">
                          <a:solidFill>
                            <a:srgbClr val="102A49"/>
                          </a:solidFill>
                          <a:latin typeface="Heiti TC"/>
                          <a:ea typeface="Heiti TC"/>
                          <a:cs typeface="Heiti TC"/>
                        </a:rPr>
                        <a:t>累计达到200万元时</a:t>
                      </a:r>
                    </a:p>
                    <a:p>
                      <a:pPr algn="ctr"/>
                      <a:r>
                        <a:rPr sz="1800" b="0">
                          <a:solidFill>
                            <a:srgbClr val="102A49"/>
                          </a:solidFill>
                          <a:latin typeface="Heiti TC"/>
                          <a:ea typeface="Heiti TC"/>
                          <a:cs typeface="Heiti TC"/>
                        </a:rPr>
                        <a:t>按协议终止对应项目收益权</a:t>
                      </a:r>
                    </a:p>
                  </a:txBody>
                  <a:tcPr marL="91440" marR="91440" marT="45720" marB="45720" anchor="ctr">
                    <a:solidFill>
                      <a:srgbClr val="FFFFFF"/>
                    </a:solidFill>
                  </a:tcPr>
                </a:tc>
                <a:tc>
                  <a:txBody>
                    <a:bodyPr>
                      <a:noAutofit/>
                    </a:bodyPr>
                    <a:lstStyle/>
                    <a:p>
                      <a:pPr algn="ctr"/>
                      <a:r>
                        <a:rPr sz="1800" b="0">
                          <a:solidFill>
                            <a:srgbClr val="102A49"/>
                          </a:solidFill>
                          <a:latin typeface="Heiti TC"/>
                          <a:ea typeface="Heiti TC"/>
                          <a:cs typeface="Heiti TC"/>
                        </a:rPr>
                        <a:t>交割后终止对应项目收益权</a:t>
                      </a:r>
                    </a:p>
                    <a:p>
                      <a:pPr algn="ctr"/>
                      <a:r>
                        <a:rPr sz="1800" b="0">
                          <a:solidFill>
                            <a:srgbClr val="102A49"/>
                          </a:solidFill>
                          <a:latin typeface="Heiti TC"/>
                          <a:ea typeface="Heiti TC"/>
                          <a:cs typeface="Heiti TC"/>
                        </a:rPr>
                        <a:t>实际变现受市场及限制条件影响</a:t>
                      </a:r>
                    </a:p>
                  </a:txBody>
                  <a:tcPr marL="91440" marR="91440" marT="45720" marB="45720" anchor="ctr">
                    <a:solidFill>
                      <a:srgbClr val="FAF7EF"/>
                    </a:solidFill>
                  </a:tcPr>
                </a:tc>
              </a:tr>
            </a:tbl>
          </a:graphicData>
        </a:graphic>
      </p:graphicFrame>
      <p:sp>
        <p:nvSpPr>
          <p:cNvPr id="20" name="股票待定事项">
            <a:extLst xmlns:a="http://schemas.openxmlformats.org/drawingml/2006/main">
              <a:ext uri="{FF2B5EF4-FFF2-40B4-BE49-F238E27FC236}">
                <a16:creationId xmlns:a16="http://schemas.microsoft.com/office/drawing/2014/main" id="{7CF4FD0B-BC86-42B8-B3DB-AA72966CB3DB}"/>
              </a:ext>
            </a:extLst>
          </p:cNvPr>
          <p:cNvSpPr>
            <a:spLocks xmlns:a="http://schemas.openxmlformats.org/drawingml/2006/main" noGrp="1"/>
          </p:cNvSpPr>
          <p:nvPr/>
        </p:nvSpPr>
        <p:spPr>
          <a:xfrm xmlns:a="http://schemas.openxmlformats.org/drawingml/2006/main">
            <a:off x="704850" y="5705475"/>
            <a:ext cx="107823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687A8C"/>
                </a:solidFill>
                <a:latin typeface="Heiti TC"/>
                <a:ea typeface="Heiti TC"/>
                <a:cs typeface="Heiti TC"/>
              </a:defRPr>
            </a:pPr>
            <a:r>
              <a:rPr sz="1650" b="0">
                <a:solidFill>
                  <a:srgbClr val="687A8C"/>
                </a:solidFill>
                <a:latin typeface="Heiti TC"/>
                <a:ea typeface="Heiti TC"/>
                <a:cs typeface="Heiti TC"/>
              </a:rPr>
              <a:t>股票专项条款待明确：证券类型、折算价格、选择时点、限制期限及交割条件</a:t>
            </a:r>
          </a:p>
        </p:txBody>
      </p:sp>
      <p:sp>
        <p:nvSpPr>
          <p:cNvPr id="21" name="分配边界底带">
            <a:extLst xmlns:a="http://schemas.openxmlformats.org/drawingml/2006/main">
              <a:ext uri="{FF2B5EF4-FFF2-40B4-BE49-F238E27FC236}">
                <a16:creationId xmlns:a16="http://schemas.microsoft.com/office/drawing/2014/main" id="{6CAAE8CD-436C-44A4-A2AE-190AF39A25AE}"/>
              </a:ext>
            </a:extLst>
          </p:cNvPr>
          <p:cNvSpPr>
            <a:spLocks xmlns:a="http://schemas.openxmlformats.org/drawingml/2006/main" noGrp="1"/>
          </p:cNvSpPr>
          <p:nvPr/>
        </p:nvSpPr>
        <p:spPr>
          <a:xfrm xmlns:a="http://schemas.openxmlformats.org/drawingml/2006/main">
            <a:off x="704850" y="6172200"/>
            <a:ext cx="10782300" cy="428625"/>
          </a:xfrm>
          <a:prstGeom xmlns:a="http://schemas.openxmlformats.org/drawingml/2006/main" prst="roundRect">
            <a:avLst>
              <a:gd name="adj" fmla="val 17778"/>
            </a:avLst>
          </a:prstGeom>
          <a:solidFill xmlns:a="http://schemas.openxmlformats.org/drawingml/2006/main">
            <a:srgbClr val="102A49"/>
          </a:solidFill>
          <a:ln xmlns:a="http://schemas.openxmlformats.org/drawingml/2006/main" w="0">
            <a:noFill/>
          </a:ln>
        </p:spPr>
      </p:sp>
      <p:sp>
        <p:nvSpPr>
          <p:cNvPr id="22" name="收益边界">
            <a:extLst xmlns:a="http://schemas.openxmlformats.org/drawingml/2006/main">
              <a:ext uri="{FF2B5EF4-FFF2-40B4-BE49-F238E27FC236}">
                <a16:creationId xmlns:a16="http://schemas.microsoft.com/office/drawing/2014/main" id="{67696F76-5CDF-419A-9F98-EF8525B7EDC2}"/>
              </a:ext>
            </a:extLst>
          </p:cNvPr>
          <p:cNvSpPr>
            <a:spLocks xmlns:a="http://schemas.openxmlformats.org/drawingml/2006/main" noGrp="1"/>
          </p:cNvSpPr>
          <p:nvPr/>
        </p:nvSpPr>
        <p:spPr>
          <a:xfrm xmlns:a="http://schemas.openxmlformats.org/drawingml/2006/main">
            <a:off x="895350" y="6229350"/>
            <a:ext cx="10401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1">
                <a:solidFill>
                  <a:srgbClr val="FFFFFF"/>
                </a:solidFill>
                <a:latin typeface="Heiti TC"/>
                <a:ea typeface="Heiti TC"/>
                <a:cs typeface="Heiti TC"/>
              </a:defRPr>
            </a:pPr>
            <a:r>
              <a:rPr sz="1650" b="1">
                <a:solidFill>
                  <a:srgbClr val="FFFFFF"/>
                </a:solidFill>
                <a:latin typeface="Heiti TC"/>
                <a:ea typeface="Heiti TC"/>
                <a:cs typeface="Heiti TC"/>
              </a:rPr>
              <a:t>实际分配取决于经营与回款，累计2倍是权益终止条件，不是固定收益或期限保证</a:t>
            </a:r>
          </a:p>
        </p:txBody>
      </p:sp>
    </p:spTree>
    <p:extLst>
      <p:ext uri="{BB962C8B-B14F-4D97-AF65-F5344CB8AC3E}">
        <p14:creationId xmlns:p14="http://schemas.microsoft.com/office/powerpoint/2010/main" val="26167617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页眉金线">
            <a:extLst xmlns:a="http://schemas.openxmlformats.org/drawingml/2006/main">
              <a:ext uri="{FF2B5EF4-FFF2-40B4-BE49-F238E27FC236}">
                <a16:creationId xmlns:a16="http://schemas.microsoft.com/office/drawing/2014/main" id="{8695CC34-6F21-44B8-8408-861BE2134127}"/>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E072FBBD-02BD-4A87-BB43-F21D41013C6B}"/>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55BAB1D5-57C4-4290-ABE1-82A4C018E1BB}"/>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专项权益</a:t>
            </a:r>
          </a:p>
        </p:txBody>
      </p:sp>
      <p:sp>
        <p:nvSpPr>
          <p:cNvPr id="4" name="页码">
            <a:extLst xmlns:a="http://schemas.openxmlformats.org/drawingml/2006/main">
              <a:ext uri="{FF2B5EF4-FFF2-40B4-BE49-F238E27FC236}">
                <a16:creationId xmlns:a16="http://schemas.microsoft.com/office/drawing/2014/main" id="{82A0448D-5775-482B-85CB-B2FCE25D403B}"/>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15</a:t>
            </a:r>
          </a:p>
        </p:txBody>
      </p:sp>
      <p:sp>
        <p:nvSpPr>
          <p:cNvPr id="5" name="标题">
            <a:extLst xmlns:a="http://schemas.openxmlformats.org/drawingml/2006/main">
              <a:ext uri="{FF2B5EF4-FFF2-40B4-BE49-F238E27FC236}">
                <a16:creationId xmlns:a16="http://schemas.microsoft.com/office/drawing/2014/main" id="{CD5A155C-6643-4744-B873-5A752513C076}"/>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黄金金条专项预定权益</a:t>
            </a:r>
          </a:p>
        </p:txBody>
      </p:sp>
      <p:sp>
        <p:nvSpPr>
          <p:cNvPr id="6" name="标题分界">
            <a:extLst xmlns:a="http://schemas.openxmlformats.org/drawingml/2006/main">
              <a:ext uri="{FF2B5EF4-FFF2-40B4-BE49-F238E27FC236}">
                <a16:creationId xmlns:a16="http://schemas.microsoft.com/office/drawing/2014/main" id="{D181F06A-C67D-498D-AC8C-E1E41D3AD21C}"/>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参与前提">
            <a:extLst xmlns:a="http://schemas.openxmlformats.org/drawingml/2006/main">
              <a:ext uri="{FF2B5EF4-FFF2-40B4-BE49-F238E27FC236}">
                <a16:creationId xmlns:a16="http://schemas.microsoft.com/office/drawing/2014/main" id="{63188AD5-1AF4-46A1-AE93-DC1B41AE1A2E}"/>
              </a:ext>
            </a:extLst>
          </p:cNvPr>
          <p:cNvSpPr>
            <a:spLocks xmlns:a="http://schemas.openxmlformats.org/drawingml/2006/main" noGrp="1"/>
          </p:cNvSpPr>
          <p:nvPr/>
        </p:nvSpPr>
        <p:spPr>
          <a:xfrm xmlns:a="http://schemas.openxmlformats.org/drawingml/2006/main">
            <a:off x="704850" y="1866900"/>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687A8C"/>
                </a:solidFill>
                <a:latin typeface="Heiti TC"/>
                <a:ea typeface="Heiti TC"/>
                <a:cs typeface="Heiti TC"/>
              </a:defRPr>
            </a:pPr>
            <a:r>
              <a:rPr sz="1800" b="0">
                <a:solidFill>
                  <a:srgbClr val="687A8C"/>
                </a:solidFill>
                <a:latin typeface="Heiti TC"/>
                <a:ea typeface="Heiti TC"/>
                <a:cs typeface="Heiti TC"/>
              </a:rPr>
              <a:t>合伙人可按专项协议参与黄金金条预定</a:t>
            </a:r>
          </a:p>
        </p:txBody>
      </p:sp>
      <p:sp>
        <p:nvSpPr>
          <p:cNvPr id="8" name="拟议机制">
            <a:extLst xmlns:a="http://schemas.openxmlformats.org/drawingml/2006/main">
              <a:ext uri="{FF2B5EF4-FFF2-40B4-BE49-F238E27FC236}">
                <a16:creationId xmlns:a16="http://schemas.microsoft.com/office/drawing/2014/main" id="{9787970D-7198-4ABD-A955-7A240064A8C9}"/>
              </a:ext>
            </a:extLst>
          </p:cNvPr>
          <p:cNvSpPr>
            <a:spLocks xmlns:a="http://schemas.openxmlformats.org/drawingml/2006/main" noGrp="1"/>
          </p:cNvSpPr>
          <p:nvPr/>
        </p:nvSpPr>
        <p:spPr>
          <a:xfrm xmlns:a="http://schemas.openxmlformats.org/drawingml/2006/main">
            <a:off x="704850" y="2333625"/>
            <a:ext cx="29432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325" b="1">
                <a:solidFill>
                  <a:srgbClr val="B58A32"/>
                </a:solidFill>
                <a:latin typeface="Heiti TC"/>
                <a:ea typeface="Heiti TC"/>
                <a:cs typeface="Heiti TC"/>
              </a:defRPr>
            </a:pPr>
            <a:r>
              <a:rPr sz="2325" b="1">
                <a:solidFill>
                  <a:srgbClr val="B58A32"/>
                </a:solidFill>
                <a:latin typeface="Heiti TC"/>
                <a:ea typeface="Heiti TC"/>
                <a:cs typeface="Heiti TC"/>
              </a:rPr>
              <a:t>原则上八折预定</a:t>
            </a:r>
          </a:p>
        </p:txBody>
      </p:sp>
      <p:sp>
        <p:nvSpPr>
          <p:cNvPr id="9" name="折扣条件">
            <a:extLst xmlns:a="http://schemas.openxmlformats.org/drawingml/2006/main">
              <a:ext uri="{FF2B5EF4-FFF2-40B4-BE49-F238E27FC236}">
                <a16:creationId xmlns:a16="http://schemas.microsoft.com/office/drawing/2014/main" id="{2D532604-4275-4821-BEF3-898633719EA5}"/>
              </a:ext>
            </a:extLst>
          </p:cNvPr>
          <p:cNvSpPr>
            <a:spLocks xmlns:a="http://schemas.openxmlformats.org/drawingml/2006/main" noGrp="1"/>
          </p:cNvSpPr>
          <p:nvPr/>
        </p:nvSpPr>
        <p:spPr>
          <a:xfrm xmlns:a="http://schemas.openxmlformats.org/drawingml/2006/main">
            <a:off x="3695700" y="2390775"/>
            <a:ext cx="3143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102A49"/>
                </a:solidFill>
                <a:latin typeface="Heiti TC"/>
                <a:ea typeface="Heiti TC"/>
                <a:cs typeface="Heiti TC"/>
              </a:defRPr>
            </a:pPr>
            <a:r>
              <a:rPr sz="1725" b="1">
                <a:solidFill>
                  <a:srgbClr val="102A49"/>
                </a:solidFill>
                <a:latin typeface="Heiti TC"/>
                <a:ea typeface="Heiti TC"/>
                <a:cs typeface="Heiti TC"/>
              </a:rPr>
              <a:t>另付货款，参考价另约</a:t>
            </a:r>
          </a:p>
        </p:txBody>
      </p:sp>
      <p:sp>
        <p:nvSpPr>
          <p:cNvPr id="10" name="示例标签">
            <a:extLst xmlns:a="http://schemas.openxmlformats.org/drawingml/2006/main">
              <a:ext uri="{FF2B5EF4-FFF2-40B4-BE49-F238E27FC236}">
                <a16:creationId xmlns:a16="http://schemas.microsoft.com/office/drawing/2014/main" id="{8BE9183F-F846-4711-A814-56DE1F29D84D}"/>
              </a:ext>
            </a:extLst>
          </p:cNvPr>
          <p:cNvSpPr>
            <a:spLocks xmlns:a="http://schemas.openxmlformats.org/drawingml/2006/main" noGrp="1"/>
          </p:cNvSpPr>
          <p:nvPr/>
        </p:nvSpPr>
        <p:spPr>
          <a:xfrm xmlns:a="http://schemas.openxmlformats.org/drawingml/2006/main">
            <a:off x="704850" y="2857500"/>
            <a:ext cx="15621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拟议示例</a:t>
            </a:r>
          </a:p>
        </p:txBody>
      </p:sp>
      <p:sp>
        <p:nvSpPr>
          <p:cNvPr id="11" name="金额标签0">
            <a:extLst xmlns:a="http://schemas.openxmlformats.org/drawingml/2006/main">
              <a:ext uri="{FF2B5EF4-FFF2-40B4-BE49-F238E27FC236}">
                <a16:creationId xmlns:a16="http://schemas.microsoft.com/office/drawing/2014/main" id="{52D04636-B0D8-4D05-AA75-4AD4AA4C2C3C}"/>
              </a:ext>
            </a:extLst>
          </p:cNvPr>
          <p:cNvSpPr>
            <a:spLocks xmlns:a="http://schemas.openxmlformats.org/drawingml/2006/main" noGrp="1"/>
          </p:cNvSpPr>
          <p:nvPr/>
        </p:nvSpPr>
        <p:spPr>
          <a:xfrm xmlns:a="http://schemas.openxmlformats.org/drawingml/2006/main">
            <a:off x="704850" y="3324225"/>
            <a:ext cx="23907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项目投资款</a:t>
            </a:r>
          </a:p>
        </p:txBody>
      </p:sp>
      <p:sp>
        <p:nvSpPr>
          <p:cNvPr id="12" name="金额0">
            <a:extLst xmlns:a="http://schemas.openxmlformats.org/drawingml/2006/main">
              <a:ext uri="{FF2B5EF4-FFF2-40B4-BE49-F238E27FC236}">
                <a16:creationId xmlns:a16="http://schemas.microsoft.com/office/drawing/2014/main" id="{5E6383C6-55FF-4E12-AB0E-46464D94E6FE}"/>
              </a:ext>
            </a:extLst>
          </p:cNvPr>
          <p:cNvSpPr>
            <a:spLocks xmlns:a="http://schemas.openxmlformats.org/drawingml/2006/main" noGrp="1"/>
          </p:cNvSpPr>
          <p:nvPr/>
        </p:nvSpPr>
        <p:spPr>
          <a:xfrm xmlns:a="http://schemas.openxmlformats.org/drawingml/2006/main">
            <a:off x="3524250" y="3228975"/>
            <a:ext cx="1638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75" b="1">
                <a:solidFill>
                  <a:srgbClr val="102A49"/>
                </a:solidFill>
                <a:latin typeface="Arial"/>
                <a:ea typeface="Arial"/>
                <a:cs typeface="Arial"/>
              </a:defRPr>
            </a:pPr>
            <a:r>
              <a:rPr sz="3675" b="1">
                <a:solidFill>
                  <a:srgbClr val="102A49"/>
                </a:solidFill>
                <a:latin typeface="Arial"/>
                <a:ea typeface="Arial"/>
                <a:cs typeface="Arial"/>
              </a:rPr>
              <a:t>100</a:t>
            </a:r>
          </a:p>
        </p:txBody>
      </p:sp>
      <p:sp>
        <p:nvSpPr>
          <p:cNvPr id="13" name="金额单位0">
            <a:extLst xmlns:a="http://schemas.openxmlformats.org/drawingml/2006/main">
              <a:ext uri="{FF2B5EF4-FFF2-40B4-BE49-F238E27FC236}">
                <a16:creationId xmlns:a16="http://schemas.microsoft.com/office/drawing/2014/main" id="{4234FB6D-9EB2-4606-9C54-32051F3B7B0B}"/>
              </a:ext>
            </a:extLst>
          </p:cNvPr>
          <p:cNvSpPr>
            <a:spLocks xmlns:a="http://schemas.openxmlformats.org/drawingml/2006/main" noGrp="1"/>
          </p:cNvSpPr>
          <p:nvPr/>
        </p:nvSpPr>
        <p:spPr>
          <a:xfrm xmlns:a="http://schemas.openxmlformats.org/drawingml/2006/main">
            <a:off x="5286375" y="3400425"/>
            <a:ext cx="1190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万元</a:t>
            </a:r>
          </a:p>
        </p:txBody>
      </p:sp>
      <p:sp>
        <p:nvSpPr>
          <p:cNvPr id="14" name="金额分界0">
            <a:extLst xmlns:a="http://schemas.openxmlformats.org/drawingml/2006/main">
              <a:ext uri="{FF2B5EF4-FFF2-40B4-BE49-F238E27FC236}">
                <a16:creationId xmlns:a16="http://schemas.microsoft.com/office/drawing/2014/main" id="{F09D179D-061F-4DB7-BCB2-0FA7913F0074}"/>
              </a:ext>
            </a:extLst>
          </p:cNvPr>
          <p:cNvSpPr>
            <a:spLocks xmlns:a="http://schemas.openxmlformats.org/drawingml/2006/main" noGrp="1"/>
          </p:cNvSpPr>
          <p:nvPr/>
        </p:nvSpPr>
        <p:spPr>
          <a:xfrm xmlns:a="http://schemas.openxmlformats.org/drawingml/2006/main">
            <a:off x="704850" y="3857625"/>
            <a:ext cx="5724525"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5" name="金额标签1">
            <a:extLst xmlns:a="http://schemas.openxmlformats.org/drawingml/2006/main">
              <a:ext uri="{FF2B5EF4-FFF2-40B4-BE49-F238E27FC236}">
                <a16:creationId xmlns:a16="http://schemas.microsoft.com/office/drawing/2014/main" id="{615AC928-0AAE-424F-A6F9-2471158FA922}"/>
              </a:ext>
            </a:extLst>
          </p:cNvPr>
          <p:cNvSpPr>
            <a:spLocks xmlns:a="http://schemas.openxmlformats.org/drawingml/2006/main" noGrp="1"/>
          </p:cNvSpPr>
          <p:nvPr/>
        </p:nvSpPr>
        <p:spPr>
          <a:xfrm xmlns:a="http://schemas.openxmlformats.org/drawingml/2006/main">
            <a:off x="704850" y="4048125"/>
            <a:ext cx="23907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另付购金款</a:t>
            </a:r>
          </a:p>
        </p:txBody>
      </p:sp>
      <p:sp>
        <p:nvSpPr>
          <p:cNvPr id="16" name="金额1">
            <a:extLst xmlns:a="http://schemas.openxmlformats.org/drawingml/2006/main">
              <a:ext uri="{FF2B5EF4-FFF2-40B4-BE49-F238E27FC236}">
                <a16:creationId xmlns:a16="http://schemas.microsoft.com/office/drawing/2014/main" id="{020110E2-036B-4136-A61D-6B3547B0A1EE}"/>
              </a:ext>
            </a:extLst>
          </p:cNvPr>
          <p:cNvSpPr>
            <a:spLocks xmlns:a="http://schemas.openxmlformats.org/drawingml/2006/main" noGrp="1"/>
          </p:cNvSpPr>
          <p:nvPr/>
        </p:nvSpPr>
        <p:spPr>
          <a:xfrm xmlns:a="http://schemas.openxmlformats.org/drawingml/2006/main">
            <a:off x="3524250" y="3952875"/>
            <a:ext cx="1638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75" b="1">
                <a:solidFill>
                  <a:srgbClr val="B58A32"/>
                </a:solidFill>
                <a:latin typeface="Arial"/>
                <a:ea typeface="Arial"/>
                <a:cs typeface="Arial"/>
              </a:defRPr>
            </a:pPr>
            <a:r>
              <a:rPr sz="3675" b="1">
                <a:solidFill>
                  <a:srgbClr val="B58A32"/>
                </a:solidFill>
                <a:latin typeface="Arial"/>
                <a:ea typeface="Arial"/>
                <a:cs typeface="Arial"/>
              </a:rPr>
              <a:t>160</a:t>
            </a:r>
          </a:p>
        </p:txBody>
      </p:sp>
      <p:sp>
        <p:nvSpPr>
          <p:cNvPr id="17" name="金额单位1">
            <a:extLst xmlns:a="http://schemas.openxmlformats.org/drawingml/2006/main">
              <a:ext uri="{FF2B5EF4-FFF2-40B4-BE49-F238E27FC236}">
                <a16:creationId xmlns:a16="http://schemas.microsoft.com/office/drawing/2014/main" id="{FBA7CBA0-6403-4634-B6DD-76DEE078A5DD}"/>
              </a:ext>
            </a:extLst>
          </p:cNvPr>
          <p:cNvSpPr>
            <a:spLocks xmlns:a="http://schemas.openxmlformats.org/drawingml/2006/main" noGrp="1"/>
          </p:cNvSpPr>
          <p:nvPr/>
        </p:nvSpPr>
        <p:spPr>
          <a:xfrm xmlns:a="http://schemas.openxmlformats.org/drawingml/2006/main">
            <a:off x="5286375" y="4124325"/>
            <a:ext cx="1190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B58A32"/>
                </a:solidFill>
                <a:latin typeface="Heiti TC"/>
                <a:ea typeface="Heiti TC"/>
                <a:cs typeface="Heiti TC"/>
              </a:defRPr>
            </a:pPr>
            <a:r>
              <a:rPr sz="2025" b="1">
                <a:solidFill>
                  <a:srgbClr val="B58A32"/>
                </a:solidFill>
                <a:latin typeface="Heiti TC"/>
                <a:ea typeface="Heiti TC"/>
                <a:cs typeface="Heiti TC"/>
              </a:rPr>
              <a:t>万元</a:t>
            </a:r>
          </a:p>
        </p:txBody>
      </p:sp>
      <p:sp>
        <p:nvSpPr>
          <p:cNvPr id="18" name="金额分界1">
            <a:extLst xmlns:a="http://schemas.openxmlformats.org/drawingml/2006/main">
              <a:ext uri="{FF2B5EF4-FFF2-40B4-BE49-F238E27FC236}">
                <a16:creationId xmlns:a16="http://schemas.microsoft.com/office/drawing/2014/main" id="{5D6E5E42-EB0F-4300-9F20-956E79DAE6F9}"/>
              </a:ext>
            </a:extLst>
          </p:cNvPr>
          <p:cNvSpPr>
            <a:spLocks xmlns:a="http://schemas.openxmlformats.org/drawingml/2006/main" noGrp="1"/>
          </p:cNvSpPr>
          <p:nvPr/>
        </p:nvSpPr>
        <p:spPr>
          <a:xfrm xmlns:a="http://schemas.openxmlformats.org/drawingml/2006/main">
            <a:off x="704850" y="4581525"/>
            <a:ext cx="5724525"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9" name="金额标签2">
            <a:extLst xmlns:a="http://schemas.openxmlformats.org/drawingml/2006/main">
              <a:ext uri="{FF2B5EF4-FFF2-40B4-BE49-F238E27FC236}">
                <a16:creationId xmlns:a16="http://schemas.microsoft.com/office/drawing/2014/main" id="{8DAB55E7-46C3-4836-8942-1732A7D726AC}"/>
              </a:ext>
            </a:extLst>
          </p:cNvPr>
          <p:cNvSpPr>
            <a:spLocks xmlns:a="http://schemas.openxmlformats.org/drawingml/2006/main" noGrp="1"/>
          </p:cNvSpPr>
          <p:nvPr/>
        </p:nvSpPr>
        <p:spPr>
          <a:xfrm xmlns:a="http://schemas.openxmlformats.org/drawingml/2006/main">
            <a:off x="704850" y="4772025"/>
            <a:ext cx="23907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102A49"/>
                </a:solidFill>
                <a:latin typeface="Heiti TC"/>
                <a:ea typeface="Heiti TC"/>
                <a:cs typeface="Heiti TC"/>
              </a:defRPr>
            </a:pPr>
            <a:r>
              <a:rPr sz="2025" b="1">
                <a:solidFill>
                  <a:srgbClr val="102A49"/>
                </a:solidFill>
                <a:latin typeface="Heiti TC"/>
                <a:ea typeface="Heiti TC"/>
                <a:cs typeface="Heiti TC"/>
              </a:rPr>
              <a:t>约定参考价值</a:t>
            </a:r>
          </a:p>
        </p:txBody>
      </p:sp>
      <p:sp>
        <p:nvSpPr>
          <p:cNvPr id="20" name="金额2">
            <a:extLst xmlns:a="http://schemas.openxmlformats.org/drawingml/2006/main">
              <a:ext uri="{FF2B5EF4-FFF2-40B4-BE49-F238E27FC236}">
                <a16:creationId xmlns:a16="http://schemas.microsoft.com/office/drawing/2014/main" id="{DF60BB20-C95D-431F-9FD5-4CE25DE856DC}"/>
              </a:ext>
            </a:extLst>
          </p:cNvPr>
          <p:cNvSpPr>
            <a:spLocks xmlns:a="http://schemas.openxmlformats.org/drawingml/2006/main" noGrp="1"/>
          </p:cNvSpPr>
          <p:nvPr/>
        </p:nvSpPr>
        <p:spPr>
          <a:xfrm xmlns:a="http://schemas.openxmlformats.org/drawingml/2006/main">
            <a:off x="3524250" y="4676775"/>
            <a:ext cx="1638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75" b="1">
                <a:solidFill>
                  <a:srgbClr val="B58A32"/>
                </a:solidFill>
                <a:latin typeface="Arial"/>
                <a:ea typeface="Arial"/>
                <a:cs typeface="Arial"/>
              </a:defRPr>
            </a:pPr>
            <a:r>
              <a:rPr sz="3675" b="1">
                <a:solidFill>
                  <a:srgbClr val="B58A32"/>
                </a:solidFill>
                <a:latin typeface="Arial"/>
                <a:ea typeface="Arial"/>
                <a:cs typeface="Arial"/>
              </a:rPr>
              <a:t>200</a:t>
            </a:r>
          </a:p>
        </p:txBody>
      </p:sp>
      <p:sp>
        <p:nvSpPr>
          <p:cNvPr id="21" name="金额单位2">
            <a:extLst xmlns:a="http://schemas.openxmlformats.org/drawingml/2006/main">
              <a:ext uri="{FF2B5EF4-FFF2-40B4-BE49-F238E27FC236}">
                <a16:creationId xmlns:a16="http://schemas.microsoft.com/office/drawing/2014/main" id="{7E339274-0B92-457F-BE88-F46CAD2064D1}"/>
              </a:ext>
            </a:extLst>
          </p:cNvPr>
          <p:cNvSpPr>
            <a:spLocks xmlns:a="http://schemas.openxmlformats.org/drawingml/2006/main" noGrp="1"/>
          </p:cNvSpPr>
          <p:nvPr/>
        </p:nvSpPr>
        <p:spPr>
          <a:xfrm xmlns:a="http://schemas.openxmlformats.org/drawingml/2006/main">
            <a:off x="5286375" y="4848225"/>
            <a:ext cx="11906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B58A32"/>
                </a:solidFill>
                <a:latin typeface="Heiti TC"/>
                <a:ea typeface="Heiti TC"/>
                <a:cs typeface="Heiti TC"/>
              </a:defRPr>
            </a:pPr>
            <a:r>
              <a:rPr sz="2025" b="1">
                <a:solidFill>
                  <a:srgbClr val="B58A32"/>
                </a:solidFill>
                <a:latin typeface="Heiti TC"/>
                <a:ea typeface="Heiti TC"/>
                <a:cs typeface="Heiti TC"/>
              </a:rPr>
              <a:t>万元</a:t>
            </a:r>
          </a:p>
        </p:txBody>
      </p:sp>
      <p:pic>
        <p:nvPicPr>
          <p:cNvPr id="49" name=""/>
          <p:cNvPicPr>
            <a:picLocks xmlns:a="http://schemas.openxmlformats.org/drawingml/2006/main" noChangeAspect="1"/>
          </p:cNvPicPr>
          <p:nvPr/>
        </p:nvPicPr>
        <p:blipFill>
          <a:blip xmlns:r="http://schemas.openxmlformats.org/officeDocument/2006/relationships" xmlns:a="http://schemas.openxmlformats.org/drawingml/2006/main" r:embed="Ra0f2342a52164913"/>
          <a:stretch xmlns:a="http://schemas.openxmlformats.org/drawingml/2006/main"/>
        </p:blipFill>
        <p:spPr>
          <a:xfrm xmlns:a="http://schemas.openxmlformats.org/drawingml/2006/main">
            <a:off x="7143750" y="2314575"/>
            <a:ext cx="4343400" cy="3257550"/>
          </a:xfrm>
          <a:prstGeom xmlns:a="http://schemas.openxmlformats.org/drawingml/2006/main" prst="rect">
            <a:avLst/>
          </a:prstGeom>
        </p:spPr>
      </p:pic>
      <p:sp>
        <p:nvSpPr>
          <p:cNvPr id="23" name="图片说明">
            <a:extLst xmlns:a="http://schemas.openxmlformats.org/drawingml/2006/main">
              <a:ext uri="{FF2B5EF4-FFF2-40B4-BE49-F238E27FC236}">
                <a16:creationId xmlns:a16="http://schemas.microsoft.com/office/drawing/2014/main" id="{39AF06F1-0F21-4208-9150-2E3D2AAB9847}"/>
              </a:ext>
            </a:extLst>
          </p:cNvPr>
          <p:cNvSpPr>
            <a:spLocks xmlns:a="http://schemas.openxmlformats.org/drawingml/2006/main" noGrp="1"/>
          </p:cNvSpPr>
          <p:nvPr/>
        </p:nvSpPr>
        <p:spPr>
          <a:xfrm xmlns:a="http://schemas.openxmlformats.org/drawingml/2006/main">
            <a:off x="7143750" y="5553075"/>
            <a:ext cx="4343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687A8C"/>
                </a:solidFill>
                <a:latin typeface="Heiti TC"/>
                <a:ea typeface="Heiti TC"/>
                <a:cs typeface="Heiti TC"/>
              </a:defRPr>
            </a:pPr>
            <a:r>
              <a:rPr sz="1275" b="0">
                <a:solidFill>
                  <a:srgbClr val="687A8C"/>
                </a:solidFill>
                <a:latin typeface="Heiti TC"/>
                <a:ea typeface="Heiti TC"/>
                <a:cs typeface="Heiti TC"/>
              </a:rPr>
              <a:t>AI生成示意图，非交付实物</a:t>
            </a:r>
          </a:p>
        </p:txBody>
      </p:sp>
      <p:sp>
        <p:nvSpPr>
          <p:cNvPr id="24" name="待定条款">
            <a:extLst xmlns:a="http://schemas.openxmlformats.org/drawingml/2006/main">
              <a:ext uri="{FF2B5EF4-FFF2-40B4-BE49-F238E27FC236}">
                <a16:creationId xmlns:a16="http://schemas.microsoft.com/office/drawing/2014/main" id="{793292BA-F8A4-4DC3-A35E-D5A120981145}"/>
              </a:ext>
            </a:extLst>
          </p:cNvPr>
          <p:cNvSpPr>
            <a:spLocks xmlns:a="http://schemas.openxmlformats.org/drawingml/2006/main" noGrp="1"/>
          </p:cNvSpPr>
          <p:nvPr/>
        </p:nvSpPr>
        <p:spPr>
          <a:xfrm xmlns:a="http://schemas.openxmlformats.org/drawingml/2006/main">
            <a:off x="704850" y="5581650"/>
            <a:ext cx="63246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87A8C"/>
                </a:solidFill>
                <a:latin typeface="Heiti TC"/>
                <a:ea typeface="Heiti TC"/>
                <a:cs typeface="Heiti TC"/>
              </a:defRPr>
            </a:pPr>
            <a:r>
              <a:rPr sz="1350" b="0">
                <a:solidFill>
                  <a:srgbClr val="687A8C"/>
                </a:solidFill>
                <a:latin typeface="Heiti TC"/>
                <a:ea typeface="Heiti TC"/>
                <a:cs typeface="Heiti TC"/>
              </a:rPr>
              <a:t>参考价来源、定价日、规格、数量、交付时间及配置上限，均由专项协议明确</a:t>
            </a:r>
          </a:p>
        </p:txBody>
      </p:sp>
      <p:sp>
        <p:nvSpPr>
          <p:cNvPr id="25" name="预定边界底带">
            <a:extLst xmlns:a="http://schemas.openxmlformats.org/drawingml/2006/main">
              <a:ext uri="{FF2B5EF4-FFF2-40B4-BE49-F238E27FC236}">
                <a16:creationId xmlns:a16="http://schemas.microsoft.com/office/drawing/2014/main" id="{E530143C-F85C-43E7-96EE-65005914B405}"/>
              </a:ext>
            </a:extLst>
          </p:cNvPr>
          <p:cNvSpPr>
            <a:spLocks xmlns:a="http://schemas.openxmlformats.org/drawingml/2006/main" noGrp="1"/>
          </p:cNvSpPr>
          <p:nvPr/>
        </p:nvSpPr>
        <p:spPr>
          <a:xfrm xmlns:a="http://schemas.openxmlformats.org/drawingml/2006/main">
            <a:off x="704850" y="5981700"/>
            <a:ext cx="10782300" cy="628650"/>
          </a:xfrm>
          <a:prstGeom xmlns:a="http://schemas.openxmlformats.org/drawingml/2006/main" prst="roundRect">
            <a:avLst>
              <a:gd name="adj" fmla="val 12121"/>
            </a:avLst>
          </a:prstGeom>
          <a:solidFill xmlns:a="http://schemas.openxmlformats.org/drawingml/2006/main">
            <a:srgbClr val="102A49"/>
          </a:solidFill>
          <a:ln xmlns:a="http://schemas.openxmlformats.org/drawingml/2006/main" w="0">
            <a:noFill/>
          </a:ln>
        </p:spPr>
      </p:sp>
      <p:sp>
        <p:nvSpPr>
          <p:cNvPr id="26" name="核算分离">
            <a:extLst xmlns:a="http://schemas.openxmlformats.org/drawingml/2006/main">
              <a:ext uri="{FF2B5EF4-FFF2-40B4-BE49-F238E27FC236}">
                <a16:creationId xmlns:a16="http://schemas.microsoft.com/office/drawing/2014/main" id="{4DD49C0C-CB3C-467E-9EF0-DB102879CCA8}"/>
              </a:ext>
            </a:extLst>
          </p:cNvPr>
          <p:cNvSpPr>
            <a:spLocks xmlns:a="http://schemas.openxmlformats.org/drawingml/2006/main" noGrp="1"/>
          </p:cNvSpPr>
          <p:nvPr/>
        </p:nvSpPr>
        <p:spPr>
          <a:xfrm xmlns:a="http://schemas.openxmlformats.org/drawingml/2006/main">
            <a:off x="914400" y="6029325"/>
            <a:ext cx="103632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FFFFFF"/>
                </a:solidFill>
                <a:latin typeface="Heiti TC"/>
                <a:ea typeface="Heiti TC"/>
                <a:cs typeface="Heiti TC"/>
              </a:defRPr>
            </a:pPr>
            <a:r>
              <a:rPr sz="1725" b="1">
                <a:solidFill>
                  <a:srgbClr val="FFFFFF"/>
                </a:solidFill>
                <a:latin typeface="Heiti TC"/>
                <a:ea typeface="Heiti TC"/>
                <a:cs typeface="Heiti TC"/>
              </a:rPr>
              <a:t>购金款与项目投资款分别核算，金条交付不作为额外项目现金分红</a:t>
            </a:r>
          </a:p>
        </p:txBody>
      </p:sp>
      <p:sp>
        <p:nvSpPr>
          <p:cNvPr id="27" name="参考价值边界">
            <a:extLst xmlns:a="http://schemas.openxmlformats.org/drawingml/2006/main">
              <a:ext uri="{FF2B5EF4-FFF2-40B4-BE49-F238E27FC236}">
                <a16:creationId xmlns:a16="http://schemas.microsoft.com/office/drawing/2014/main" id="{7A66ECB0-99C5-4936-BBDD-D5FBF89847D8}"/>
              </a:ext>
            </a:extLst>
          </p:cNvPr>
          <p:cNvSpPr>
            <a:spLocks xmlns:a="http://schemas.openxmlformats.org/drawingml/2006/main" noGrp="1"/>
          </p:cNvSpPr>
          <p:nvPr/>
        </p:nvSpPr>
        <p:spPr>
          <a:xfrm xmlns:a="http://schemas.openxmlformats.org/drawingml/2006/main">
            <a:off x="914400" y="6343650"/>
            <a:ext cx="10363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D7E0E9"/>
                </a:solidFill>
                <a:latin typeface="Heiti TC"/>
                <a:ea typeface="Heiti TC"/>
                <a:cs typeface="Heiti TC"/>
              </a:defRPr>
            </a:pPr>
            <a:r>
              <a:rPr sz="1500" b="0">
                <a:solidFill>
                  <a:srgbClr val="D7E0E9"/>
                </a:solidFill>
                <a:latin typeface="Heiti TC"/>
                <a:ea typeface="Heiti TC"/>
                <a:cs typeface="Heiti TC"/>
              </a:rPr>
              <a:t>参考价值不等于交付日市值或即时变现价格，示例及预定条件尚待专项条款确认</a:t>
            </a:r>
          </a:p>
        </p:txBody>
      </p:sp>
    </p:spTree>
    <p:extLst>
      <p:ext uri="{BB962C8B-B14F-4D97-AF65-F5344CB8AC3E}">
        <p14:creationId xmlns:p14="http://schemas.microsoft.com/office/powerpoint/2010/main" val="1319881414"/>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页眉金线">
            <a:extLst xmlns:a="http://schemas.openxmlformats.org/drawingml/2006/main">
              <a:ext uri="{FF2B5EF4-FFF2-40B4-BE49-F238E27FC236}">
                <a16:creationId xmlns:a16="http://schemas.microsoft.com/office/drawing/2014/main" id="{4A0635DB-FBA7-4846-A930-F2B43362DB93}"/>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C8184455-8102-4432-B08F-D663271B0BB0}"/>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63119298-F60C-4F3D-82DC-522817914E41}"/>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实施与披露</a:t>
            </a:r>
          </a:p>
        </p:txBody>
      </p:sp>
      <p:sp>
        <p:nvSpPr>
          <p:cNvPr id="4" name="页码">
            <a:extLst xmlns:a="http://schemas.openxmlformats.org/drawingml/2006/main">
              <a:ext uri="{FF2B5EF4-FFF2-40B4-BE49-F238E27FC236}">
                <a16:creationId xmlns:a16="http://schemas.microsoft.com/office/drawing/2014/main" id="{A928C578-47AA-456A-BEC3-4C3712DB39EA}"/>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16</a:t>
            </a:r>
          </a:p>
        </p:txBody>
      </p:sp>
      <p:sp>
        <p:nvSpPr>
          <p:cNvPr id="5" name="标题">
            <a:extLst xmlns:a="http://schemas.openxmlformats.org/drawingml/2006/main">
              <a:ext uri="{FF2B5EF4-FFF2-40B4-BE49-F238E27FC236}">
                <a16:creationId xmlns:a16="http://schemas.microsoft.com/office/drawing/2014/main" id="{E47C6FA6-2837-479C-88C6-FEF34E05060D}"/>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项目时间与持续披露</a:t>
            </a:r>
          </a:p>
        </p:txBody>
      </p:sp>
      <p:sp>
        <p:nvSpPr>
          <p:cNvPr id="6" name="标题分界">
            <a:extLst xmlns:a="http://schemas.openxmlformats.org/drawingml/2006/main">
              <a:ext uri="{FF2B5EF4-FFF2-40B4-BE49-F238E27FC236}">
                <a16:creationId xmlns:a16="http://schemas.microsoft.com/office/drawing/2014/main" id="{339DF42B-0362-4B3A-BBE8-D43CD7CF6D2C}"/>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启动前提">
            <a:extLst xmlns:a="http://schemas.openxmlformats.org/drawingml/2006/main">
              <a:ext uri="{FF2B5EF4-FFF2-40B4-BE49-F238E27FC236}">
                <a16:creationId xmlns:a16="http://schemas.microsoft.com/office/drawing/2014/main" id="{BCDD1DA7-A2BA-4758-B56C-EFB83D0536F3}"/>
              </a:ext>
            </a:extLst>
          </p:cNvPr>
          <p:cNvSpPr>
            <a:spLocks xmlns:a="http://schemas.openxmlformats.org/drawingml/2006/main" noGrp="1"/>
          </p:cNvSpPr>
          <p:nvPr/>
        </p:nvSpPr>
        <p:spPr>
          <a:xfrm xmlns:a="http://schemas.openxmlformats.org/drawingml/2006/main">
            <a:off x="704850" y="1885950"/>
            <a:ext cx="107823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整体融资及启动条件落实后，组织项目实施</a:t>
            </a:r>
          </a:p>
        </p:txBody>
      </p:sp>
      <p:sp>
        <p:nvSpPr>
          <p:cNvPr id="8" name="时间轴口径">
            <a:extLst xmlns:a="http://schemas.openxmlformats.org/drawingml/2006/main">
              <a:ext uri="{FF2B5EF4-FFF2-40B4-BE49-F238E27FC236}">
                <a16:creationId xmlns:a16="http://schemas.microsoft.com/office/drawing/2014/main" id="{8E34B79F-F9AC-4FD1-982C-9EB13F08D622}"/>
              </a:ext>
            </a:extLst>
          </p:cNvPr>
          <p:cNvSpPr>
            <a:spLocks xmlns:a="http://schemas.openxmlformats.org/drawingml/2006/main" noGrp="1"/>
          </p:cNvSpPr>
          <p:nvPr/>
        </p:nvSpPr>
        <p:spPr>
          <a:xfrm xmlns:a="http://schemas.openxmlformats.org/drawingml/2006/main">
            <a:off x="8334375" y="2381250"/>
            <a:ext cx="31527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350" b="0">
                <a:solidFill>
                  <a:srgbClr val="687A8C"/>
                </a:solidFill>
                <a:latin typeface="Heiti TC"/>
                <a:ea typeface="Heiti TC"/>
                <a:cs typeface="Heiti TC"/>
              </a:defRPr>
            </a:pPr>
            <a:r>
              <a:rPr sz="1350" b="0">
                <a:solidFill>
                  <a:srgbClr val="687A8C"/>
                </a:solidFill>
                <a:latin typeface="Heiti TC"/>
                <a:ea typeface="Heiti TC"/>
                <a:cs typeface="Heiti TC"/>
              </a:rPr>
              <a:t>阶段示意，不按时长比例绘制</a:t>
            </a:r>
          </a:p>
        </p:txBody>
      </p:sp>
      <p:sp>
        <p:nvSpPr>
          <p:cNvPr id="9" name="建设层标识">
            <a:extLst xmlns:a="http://schemas.openxmlformats.org/drawingml/2006/main">
              <a:ext uri="{FF2B5EF4-FFF2-40B4-BE49-F238E27FC236}">
                <a16:creationId xmlns:a16="http://schemas.microsoft.com/office/drawing/2014/main" id="{9EF0DC68-9D5B-490F-85B3-AE4F90D4A313}"/>
              </a:ext>
            </a:extLst>
          </p:cNvPr>
          <p:cNvSpPr>
            <a:spLocks xmlns:a="http://schemas.openxmlformats.org/drawingml/2006/main" noGrp="1"/>
          </p:cNvSpPr>
          <p:nvPr/>
        </p:nvSpPr>
        <p:spPr>
          <a:xfrm xmlns:a="http://schemas.openxmlformats.org/drawingml/2006/main">
            <a:off x="704850" y="2667000"/>
            <a:ext cx="12382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687A8C"/>
                </a:solidFill>
                <a:latin typeface="Heiti TC"/>
                <a:ea typeface="Heiti TC"/>
                <a:cs typeface="Heiti TC"/>
              </a:defRPr>
            </a:pPr>
            <a:r>
              <a:rPr sz="1875" b="1">
                <a:solidFill>
                  <a:srgbClr val="687A8C"/>
                </a:solidFill>
                <a:latin typeface="Heiti TC"/>
                <a:ea typeface="Heiti TC"/>
                <a:cs typeface="Heiti TC"/>
              </a:rPr>
              <a:t>建设期</a:t>
            </a:r>
          </a:p>
        </p:txBody>
      </p:sp>
      <p:sp>
        <p:nvSpPr>
          <p:cNvPr id="10" name="建设期条">
            <a:extLst xmlns:a="http://schemas.openxmlformats.org/drawingml/2006/main">
              <a:ext uri="{FF2B5EF4-FFF2-40B4-BE49-F238E27FC236}">
                <a16:creationId xmlns:a16="http://schemas.microsoft.com/office/drawing/2014/main" id="{6754A02E-62D9-43B7-984A-73B14C7699C8}"/>
              </a:ext>
            </a:extLst>
          </p:cNvPr>
          <p:cNvSpPr>
            <a:spLocks xmlns:a="http://schemas.openxmlformats.org/drawingml/2006/main" noGrp="1"/>
          </p:cNvSpPr>
          <p:nvPr/>
        </p:nvSpPr>
        <p:spPr>
          <a:xfrm xmlns:a="http://schemas.openxmlformats.org/drawingml/2006/main">
            <a:off x="2190750" y="2667000"/>
            <a:ext cx="2876550" cy="438150"/>
          </a:xfrm>
          <a:prstGeom xmlns:a="http://schemas.openxmlformats.org/drawingml/2006/main" prst="rect">
            <a:avLst/>
          </a:prstGeom>
          <a:solidFill xmlns:a="http://schemas.openxmlformats.org/drawingml/2006/main">
            <a:srgbClr val="E4E8ED"/>
          </a:solidFill>
          <a:ln xmlns:a="http://schemas.openxmlformats.org/drawingml/2006/main" w="0">
            <a:noFill/>
          </a:ln>
        </p:spPr>
      </p:sp>
      <p:sp>
        <p:nvSpPr>
          <p:cNvPr id="11" name="建设期时间">
            <a:extLst xmlns:a="http://schemas.openxmlformats.org/drawingml/2006/main">
              <a:ext uri="{FF2B5EF4-FFF2-40B4-BE49-F238E27FC236}">
                <a16:creationId xmlns:a16="http://schemas.microsoft.com/office/drawing/2014/main" id="{7ABB4239-632A-4E82-9D06-31092668F689}"/>
              </a:ext>
            </a:extLst>
          </p:cNvPr>
          <p:cNvSpPr>
            <a:spLocks xmlns:a="http://schemas.openxmlformats.org/drawingml/2006/main" noGrp="1"/>
          </p:cNvSpPr>
          <p:nvPr/>
        </p:nvSpPr>
        <p:spPr>
          <a:xfrm xmlns:a="http://schemas.openxmlformats.org/drawingml/2006/main">
            <a:off x="2352675" y="2695575"/>
            <a:ext cx="25527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875" b="1">
                <a:solidFill>
                  <a:srgbClr val="102A49"/>
                </a:solidFill>
                <a:latin typeface="Heiti TC"/>
                <a:ea typeface="Heiti TC"/>
                <a:cs typeface="Heiti TC"/>
              </a:defRPr>
            </a:pPr>
            <a:r>
              <a:rPr sz="1875" b="1">
                <a:solidFill>
                  <a:srgbClr val="102A49"/>
                </a:solidFill>
                <a:latin typeface="Heiti TC"/>
                <a:ea typeface="Heiti TC"/>
                <a:cs typeface="Heiti TC"/>
              </a:rPr>
              <a:t>建设及配套约3个月</a:t>
            </a:r>
          </a:p>
        </p:txBody>
      </p:sp>
      <p:sp>
        <p:nvSpPr>
          <p:cNvPr id="12" name="投产衔接箭头">
            <a:extLst xmlns:a="http://schemas.openxmlformats.org/drawingml/2006/main">
              <a:ext uri="{FF2B5EF4-FFF2-40B4-BE49-F238E27FC236}">
                <a16:creationId xmlns:a16="http://schemas.microsoft.com/office/drawing/2014/main" id="{DC488389-F471-4D2C-B098-CC70471E4E6F}"/>
              </a:ext>
            </a:extLst>
          </p:cNvPr>
          <p:cNvSpPr>
            <a:spLocks xmlns:a="http://schemas.openxmlformats.org/drawingml/2006/main" noGrp="1"/>
          </p:cNvSpPr>
          <p:nvPr/>
        </p:nvSpPr>
        <p:spPr>
          <a:xfrm xmlns:a="http://schemas.openxmlformats.org/drawingml/2006/main">
            <a:off x="5248275" y="2800350"/>
            <a:ext cx="485775" cy="180975"/>
          </a:xfrm>
          <a:prstGeom xmlns:a="http://schemas.openxmlformats.org/drawingml/2006/main" prst="rightArrow">
            <a:avLst/>
          </a:prstGeom>
          <a:solidFill xmlns:a="http://schemas.openxmlformats.org/drawingml/2006/main">
            <a:srgbClr val="687A8C"/>
          </a:solidFill>
          <a:ln xmlns:a="http://schemas.openxmlformats.org/drawingml/2006/main" w="0">
            <a:noFill/>
          </a:ln>
        </p:spPr>
      </p:sp>
      <p:sp>
        <p:nvSpPr>
          <p:cNvPr id="13" name="投产节点">
            <a:extLst xmlns:a="http://schemas.openxmlformats.org/drawingml/2006/main">
              <a:ext uri="{FF2B5EF4-FFF2-40B4-BE49-F238E27FC236}">
                <a16:creationId xmlns:a16="http://schemas.microsoft.com/office/drawing/2014/main" id="{A4AD0CBA-2047-4B34-844C-BC4E07682CE3}"/>
              </a:ext>
            </a:extLst>
          </p:cNvPr>
          <p:cNvSpPr>
            <a:spLocks xmlns:a="http://schemas.openxmlformats.org/drawingml/2006/main" noGrp="1"/>
          </p:cNvSpPr>
          <p:nvPr/>
        </p:nvSpPr>
        <p:spPr>
          <a:xfrm xmlns:a="http://schemas.openxmlformats.org/drawingml/2006/main">
            <a:off x="5962650" y="2695575"/>
            <a:ext cx="1143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102A49"/>
                </a:solidFill>
                <a:latin typeface="Heiti TC"/>
                <a:ea typeface="Heiti TC"/>
                <a:cs typeface="Heiti TC"/>
              </a:defRPr>
            </a:pPr>
            <a:r>
              <a:rPr sz="1950" b="1">
                <a:solidFill>
                  <a:srgbClr val="102A49"/>
                </a:solidFill>
                <a:latin typeface="Heiti TC"/>
                <a:ea typeface="Heiti TC"/>
                <a:cs typeface="Heiti TC"/>
              </a:rPr>
              <a:t>投产</a:t>
            </a:r>
          </a:p>
        </p:txBody>
      </p:sp>
      <p:sp>
        <p:nvSpPr>
          <p:cNvPr id="14" name="投产起算定位">
            <a:extLst xmlns:a="http://schemas.openxmlformats.org/drawingml/2006/main">
              <a:ext uri="{FF2B5EF4-FFF2-40B4-BE49-F238E27FC236}">
                <a16:creationId xmlns:a16="http://schemas.microsoft.com/office/drawing/2014/main" id="{F4F6146F-8983-42CA-B6EC-FCBFD67D7E7D}"/>
              </a:ext>
            </a:extLst>
          </p:cNvPr>
          <p:cNvSpPr>
            <a:spLocks xmlns:a="http://schemas.openxmlformats.org/drawingml/2006/main" noGrp="1"/>
          </p:cNvSpPr>
          <p:nvPr/>
        </p:nvSpPr>
        <p:spPr>
          <a:xfrm xmlns:a="http://schemas.openxmlformats.org/drawingml/2006/main">
            <a:off x="5991225" y="3086100"/>
            <a:ext cx="0" cy="600075"/>
          </a:xfrm>
          <a:prstGeom xmlns:a="http://schemas.openxmlformats.org/drawingml/2006/main" prst="line">
            <a:avLst/>
          </a:prstGeom>
          <a:noFill xmlns:a="http://schemas.openxmlformats.org/drawingml/2006/main"/>
          <a:ln xmlns:a="http://schemas.openxmlformats.org/drawingml/2006/main" w="14288">
            <a:solidFill>
              <a:srgbClr val="8D9DAD"/>
            </a:solidFill>
          </a:ln>
        </p:spPr>
      </p:sp>
      <p:sp>
        <p:nvSpPr>
          <p:cNvPr id="15" name="运营层标识">
            <a:extLst xmlns:a="http://schemas.openxmlformats.org/drawingml/2006/main">
              <a:ext uri="{FF2B5EF4-FFF2-40B4-BE49-F238E27FC236}">
                <a16:creationId xmlns:a16="http://schemas.microsoft.com/office/drawing/2014/main" id="{31DAED84-C969-4987-8EB3-7B726E95E7E9}"/>
              </a:ext>
            </a:extLst>
          </p:cNvPr>
          <p:cNvSpPr>
            <a:spLocks xmlns:a="http://schemas.openxmlformats.org/drawingml/2006/main" noGrp="1"/>
          </p:cNvSpPr>
          <p:nvPr/>
        </p:nvSpPr>
        <p:spPr>
          <a:xfrm xmlns:a="http://schemas.openxmlformats.org/drawingml/2006/main">
            <a:off x="704850" y="3362325"/>
            <a:ext cx="1238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运营期</a:t>
            </a:r>
          </a:p>
        </p:txBody>
      </p:sp>
      <p:sp>
        <p:nvSpPr>
          <p:cNvPr id="16" name="运营期条">
            <a:extLst xmlns:a="http://schemas.openxmlformats.org/drawingml/2006/main">
              <a:ext uri="{FF2B5EF4-FFF2-40B4-BE49-F238E27FC236}">
                <a16:creationId xmlns:a16="http://schemas.microsoft.com/office/drawing/2014/main" id="{BF23DAB6-C1AB-4AAF-BCD6-E64062717B8B}"/>
              </a:ext>
            </a:extLst>
          </p:cNvPr>
          <p:cNvSpPr>
            <a:spLocks xmlns:a="http://schemas.openxmlformats.org/drawingml/2006/main" noGrp="1"/>
          </p:cNvSpPr>
          <p:nvPr/>
        </p:nvSpPr>
        <p:spPr>
          <a:xfrm xmlns:a="http://schemas.openxmlformats.org/drawingml/2006/main">
            <a:off x="5991225" y="3343275"/>
            <a:ext cx="5495925" cy="457200"/>
          </a:xfrm>
          <a:prstGeom xmlns:a="http://schemas.openxmlformats.org/drawingml/2006/main" prst="rect">
            <a:avLst/>
          </a:prstGeom>
          <a:solidFill xmlns:a="http://schemas.openxmlformats.org/drawingml/2006/main">
            <a:srgbClr val="102A49"/>
          </a:solidFill>
          <a:ln xmlns:a="http://schemas.openxmlformats.org/drawingml/2006/main" w="0">
            <a:noFill/>
          </a:ln>
        </p:spPr>
      </p:sp>
      <p:sp>
        <p:nvSpPr>
          <p:cNvPr id="17" name="运营期时间">
            <a:extLst xmlns:a="http://schemas.openxmlformats.org/drawingml/2006/main">
              <a:ext uri="{FF2B5EF4-FFF2-40B4-BE49-F238E27FC236}">
                <a16:creationId xmlns:a16="http://schemas.microsoft.com/office/drawing/2014/main" id="{1BB9517F-C6A8-4A5C-AA21-69BE1818CE4A}"/>
              </a:ext>
            </a:extLst>
          </p:cNvPr>
          <p:cNvSpPr>
            <a:spLocks xmlns:a="http://schemas.openxmlformats.org/drawingml/2006/main" noGrp="1"/>
          </p:cNvSpPr>
          <p:nvPr/>
        </p:nvSpPr>
        <p:spPr>
          <a:xfrm xmlns:a="http://schemas.openxmlformats.org/drawingml/2006/main">
            <a:off x="6153150" y="3381375"/>
            <a:ext cx="51816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2025" b="1">
                <a:solidFill>
                  <a:srgbClr val="FFFFFF"/>
                </a:solidFill>
                <a:latin typeface="Heiti TC"/>
                <a:ea typeface="Heiti TC"/>
                <a:cs typeface="Heiti TC"/>
              </a:defRPr>
            </a:pPr>
            <a:r>
              <a:rPr sz="2025" b="1">
                <a:solidFill>
                  <a:srgbClr val="FFFFFF"/>
                </a:solidFill>
                <a:latin typeface="Heiti TC"/>
                <a:ea typeface="Heiti TC"/>
                <a:cs typeface="Heiti TC"/>
              </a:rPr>
              <a:t>目标约18个月，从投产后起算</a:t>
            </a:r>
          </a:p>
        </p:txBody>
      </p:sp>
      <p:sp>
        <p:nvSpPr>
          <p:cNvPr id="18" name="运营工作量">
            <a:extLst xmlns:a="http://schemas.openxmlformats.org/drawingml/2006/main">
              <a:ext uri="{FF2B5EF4-FFF2-40B4-BE49-F238E27FC236}">
                <a16:creationId xmlns:a16="http://schemas.microsoft.com/office/drawing/2014/main" id="{3BF75B32-69D6-4905-B4C6-2F684CFF1E9C}"/>
              </a:ext>
            </a:extLst>
          </p:cNvPr>
          <p:cNvSpPr>
            <a:spLocks xmlns:a="http://schemas.openxmlformats.org/drawingml/2006/main" noGrp="1"/>
          </p:cNvSpPr>
          <p:nvPr/>
        </p:nvSpPr>
        <p:spPr>
          <a:xfrm xmlns:a="http://schemas.openxmlformats.org/drawingml/2006/main">
            <a:off x="2190750" y="3886200"/>
            <a:ext cx="92964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725" b="0">
                <a:solidFill>
                  <a:srgbClr val="687A8C"/>
                </a:solidFill>
                <a:latin typeface="Heiti TC"/>
                <a:ea typeface="Heiti TC"/>
                <a:cs typeface="Heiti TC"/>
              </a:defRPr>
            </a:pPr>
            <a:r>
              <a:rPr sz="1725" b="0">
                <a:solidFill>
                  <a:srgbClr val="687A8C"/>
                </a:solidFill>
                <a:latin typeface="Heiti TC"/>
                <a:ea typeface="Heiti TC"/>
                <a:cs typeface="Heiti TC"/>
              </a:rPr>
              <a:t>70万干吨 ÷ 1,500干吨/日 ≈ 467个满负荷生产日</a:t>
            </a:r>
          </a:p>
        </p:txBody>
      </p:sp>
      <p:sp>
        <p:nvSpPr>
          <p:cNvPr id="19" name="分配条件虚线">
            <a:extLst xmlns:a="http://schemas.openxmlformats.org/drawingml/2006/main">
              <a:ext uri="{FF2B5EF4-FFF2-40B4-BE49-F238E27FC236}">
                <a16:creationId xmlns:a16="http://schemas.microsoft.com/office/drawing/2014/main" id="{6D6F4B42-EB16-44F3-88F1-9C3108A1DAC2}"/>
              </a:ext>
            </a:extLst>
          </p:cNvPr>
          <p:cNvSpPr>
            <a:spLocks xmlns:a="http://schemas.openxmlformats.org/drawingml/2006/main" noGrp="1"/>
          </p:cNvSpPr>
          <p:nvPr/>
        </p:nvSpPr>
        <p:spPr>
          <a:xfrm xmlns:a="http://schemas.openxmlformats.org/drawingml/2006/main">
            <a:off x="704850" y="4362450"/>
            <a:ext cx="10782300" cy="0"/>
          </a:xfrm>
          <a:prstGeom xmlns:a="http://schemas.openxmlformats.org/drawingml/2006/main" prst="line">
            <a:avLst/>
          </a:prstGeom>
          <a:noFill xmlns:a="http://schemas.openxmlformats.org/drawingml/2006/main"/>
          <a:ln xmlns:a="http://schemas.openxmlformats.org/drawingml/2006/main" w="16193">
            <a:solidFill>
              <a:srgbClr val="B58A32"/>
            </a:solidFill>
            <a:prstDash val="dash"/>
          </a:ln>
        </p:spPr>
      </p:sp>
      <p:sp>
        <p:nvSpPr>
          <p:cNvPr id="20" name="分配安排">
            <a:extLst xmlns:a="http://schemas.openxmlformats.org/drawingml/2006/main">
              <a:ext uri="{FF2B5EF4-FFF2-40B4-BE49-F238E27FC236}">
                <a16:creationId xmlns:a16="http://schemas.microsoft.com/office/drawing/2014/main" id="{B6BB8D92-FC86-4624-BD8E-6CA8B6514ED5}"/>
              </a:ext>
            </a:extLst>
          </p:cNvPr>
          <p:cNvSpPr>
            <a:spLocks xmlns:a="http://schemas.openxmlformats.org/drawingml/2006/main" noGrp="1"/>
          </p:cNvSpPr>
          <p:nvPr/>
        </p:nvSpPr>
        <p:spPr>
          <a:xfrm xmlns:a="http://schemas.openxmlformats.org/drawingml/2006/main">
            <a:off x="704850" y="4467225"/>
            <a:ext cx="4095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58A32"/>
                </a:solidFill>
                <a:latin typeface="Heiti TC"/>
                <a:ea typeface="Heiti TC"/>
                <a:cs typeface="Heiti TC"/>
              </a:defRPr>
            </a:pPr>
            <a:r>
              <a:rPr sz="1950" b="1">
                <a:solidFill>
                  <a:srgbClr val="B58A32"/>
                </a:solidFill>
                <a:latin typeface="Heiti TC"/>
                <a:ea typeface="Heiti TC"/>
                <a:cs typeface="Heiti TC"/>
              </a:rPr>
              <a:t>拟自第4个月起月度分配</a:t>
            </a:r>
          </a:p>
        </p:txBody>
      </p:sp>
      <p:sp>
        <p:nvSpPr>
          <p:cNvPr id="21" name="实际收益条件">
            <a:extLst xmlns:a="http://schemas.openxmlformats.org/drawingml/2006/main">
              <a:ext uri="{FF2B5EF4-FFF2-40B4-BE49-F238E27FC236}">
                <a16:creationId xmlns:a16="http://schemas.microsoft.com/office/drawing/2014/main" id="{1737DD1B-FFE9-444D-9B6F-EDC5EB3269C3}"/>
              </a:ext>
            </a:extLst>
          </p:cNvPr>
          <p:cNvSpPr>
            <a:spLocks xmlns:a="http://schemas.openxmlformats.org/drawingml/2006/main" noGrp="1"/>
          </p:cNvSpPr>
          <p:nvPr/>
        </p:nvSpPr>
        <p:spPr>
          <a:xfrm xmlns:a="http://schemas.openxmlformats.org/drawingml/2006/main">
            <a:off x="6172200" y="4467225"/>
            <a:ext cx="53149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875" b="1">
                <a:solidFill>
                  <a:srgbClr val="102A49"/>
                </a:solidFill>
                <a:latin typeface="Heiti TC"/>
                <a:ea typeface="Heiti TC"/>
                <a:cs typeface="Heiti TC"/>
              </a:defRPr>
            </a:pPr>
            <a:r>
              <a:rPr sz="1875" b="1">
                <a:solidFill>
                  <a:srgbClr val="102A49"/>
                </a:solidFill>
                <a:latin typeface="Heiti TC"/>
                <a:ea typeface="Heiti TC"/>
                <a:cs typeface="Heiti TC"/>
              </a:rPr>
              <a:t>以实际产生可分配收益为前提</a:t>
            </a:r>
          </a:p>
        </p:txBody>
      </p:sp>
      <p:sp>
        <p:nvSpPr>
          <p:cNvPr id="22" name="月报栏目">
            <a:extLst xmlns:a="http://schemas.openxmlformats.org/drawingml/2006/main">
              <a:ext uri="{FF2B5EF4-FFF2-40B4-BE49-F238E27FC236}">
                <a16:creationId xmlns:a16="http://schemas.microsoft.com/office/drawing/2014/main" id="{5A6A601E-C886-4C1F-B847-A4D0890392DC}"/>
              </a:ext>
            </a:extLst>
          </p:cNvPr>
          <p:cNvSpPr>
            <a:spLocks xmlns:a="http://schemas.openxmlformats.org/drawingml/2006/main" noGrp="1"/>
          </p:cNvSpPr>
          <p:nvPr/>
        </p:nvSpPr>
        <p:spPr>
          <a:xfrm xmlns:a="http://schemas.openxmlformats.org/drawingml/2006/main">
            <a:off x="704850" y="4962525"/>
            <a:ext cx="58102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拟按月汇总经营情况</a:t>
            </a:r>
          </a:p>
        </p:txBody>
      </p:sp>
      <p:sp>
        <p:nvSpPr>
          <p:cNvPr id="23" name="空白示例">
            <a:extLst xmlns:a="http://schemas.openxmlformats.org/drawingml/2006/main">
              <a:ext uri="{FF2B5EF4-FFF2-40B4-BE49-F238E27FC236}">
                <a16:creationId xmlns:a16="http://schemas.microsoft.com/office/drawing/2014/main" id="{55138E64-1C53-4977-89B4-51867D7C6119}"/>
              </a:ext>
            </a:extLst>
          </p:cNvPr>
          <p:cNvSpPr>
            <a:spLocks xmlns:a="http://schemas.openxmlformats.org/drawingml/2006/main" noGrp="1"/>
          </p:cNvSpPr>
          <p:nvPr/>
        </p:nvSpPr>
        <p:spPr>
          <a:xfrm xmlns:a="http://schemas.openxmlformats.org/drawingml/2006/main">
            <a:off x="8010525" y="5010150"/>
            <a:ext cx="3476625"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350" b="0">
                <a:solidFill>
                  <a:srgbClr val="687A8C"/>
                </a:solidFill>
                <a:latin typeface="Heiti TC"/>
                <a:ea typeface="Heiti TC"/>
                <a:cs typeface="Heiti TC"/>
              </a:defRPr>
            </a:pPr>
            <a:r>
              <a:rPr sz="1350" b="0">
                <a:solidFill>
                  <a:srgbClr val="687A8C"/>
                </a:solidFill>
                <a:latin typeface="Heiti TC"/>
                <a:ea typeface="Heiti TC"/>
                <a:cs typeface="Heiti TC"/>
              </a:rPr>
              <a:t>月报字段示意，数据留空</a:t>
            </a:r>
          </a:p>
        </p:txBody>
      </p:sp>
      <p:graphicFrame>
        <p:nvGraphicFramePr>
          <p:cNvPr id="50" name=""/>
          <p:cNvGraphicFramePr/>
          <p:nvPr/>
        </p:nvGraphicFramePr>
        <p:xfrm>
          <a:off xmlns:a="http://schemas.openxmlformats.org/drawingml/2006/main" x="704850" y="5305425"/>
          <a:ext xmlns:a="http://schemas.openxmlformats.org/drawingml/2006/main" cx="10782300" cy="609600"/>
        </p:xfrm>
        <a:graphic xmlns:a="http://schemas.openxmlformats.org/drawingml/2006/main">
          <a:graphicData uri="http://schemas.openxmlformats.org/drawingml/2006/table">
            <a:tbl>
              <a:tblPr firstRow="0" bandRow="0"/>
              <a:tblGrid>
                <a:gridCol w="1790700"/>
                <a:gridCol w="1790700"/>
                <a:gridCol w="1800225"/>
                <a:gridCol w="1800225"/>
                <a:gridCol w="1800225"/>
                <a:gridCol w="1800225"/>
              </a:tblGrid>
              <a:tr h="342900">
                <a:tc>
                  <a:txBody>
                    <a:bodyPr>
                      <a:noAutofit/>
                    </a:bodyPr>
                    <a:lstStyle/>
                    <a:p>
                      <a:pPr algn="ctr"/>
                      <a:r>
                        <a:rPr sz="1725" b="1">
                          <a:solidFill>
                            <a:srgbClr val="102A49"/>
                          </a:solidFill>
                          <a:latin typeface="Heiti TC"/>
                          <a:ea typeface="Heiti TC"/>
                          <a:cs typeface="Heiti TC"/>
                        </a:rPr>
                        <a:t>生产</a:t>
                      </a:r>
                    </a:p>
                  </a:txBody>
                  <a:tcPr marL="91440" marR="91440" marT="45720" marB="45720" anchor="ctr">
                    <a:solidFill>
                      <a:srgbClr val="F1F4F7"/>
                    </a:solidFill>
                  </a:tcPr>
                </a:tc>
                <a:tc>
                  <a:txBody>
                    <a:bodyPr>
                      <a:noAutofit/>
                    </a:bodyPr>
                    <a:lstStyle/>
                    <a:p>
                      <a:pPr algn="ctr"/>
                      <a:r>
                        <a:rPr sz="1725" b="1">
                          <a:solidFill>
                            <a:srgbClr val="102A49"/>
                          </a:solidFill>
                          <a:latin typeface="Heiti TC"/>
                          <a:ea typeface="Heiti TC"/>
                          <a:cs typeface="Heiti TC"/>
                        </a:rPr>
                        <a:t>出金</a:t>
                      </a:r>
                    </a:p>
                  </a:txBody>
                  <a:tcPr marL="91440" marR="91440" marT="45720" marB="45720" anchor="ctr">
                    <a:solidFill>
                      <a:srgbClr val="F1F4F7"/>
                    </a:solidFill>
                  </a:tcPr>
                </a:tc>
                <a:tc>
                  <a:txBody>
                    <a:bodyPr>
                      <a:noAutofit/>
                    </a:bodyPr>
                    <a:lstStyle/>
                    <a:p>
                      <a:pPr algn="ctr"/>
                      <a:r>
                        <a:rPr sz="1725" b="1">
                          <a:solidFill>
                            <a:srgbClr val="102A49"/>
                          </a:solidFill>
                          <a:latin typeface="Heiti TC"/>
                          <a:ea typeface="Heiti TC"/>
                          <a:cs typeface="Heiti TC"/>
                        </a:rPr>
                        <a:t>销售</a:t>
                      </a:r>
                    </a:p>
                  </a:txBody>
                  <a:tcPr marL="91440" marR="91440" marT="45720" marB="45720" anchor="ctr">
                    <a:solidFill>
                      <a:srgbClr val="F1F4F7"/>
                    </a:solidFill>
                  </a:tcPr>
                </a:tc>
                <a:tc>
                  <a:txBody>
                    <a:bodyPr>
                      <a:noAutofit/>
                    </a:bodyPr>
                    <a:lstStyle/>
                    <a:p>
                      <a:pPr algn="ctr"/>
                      <a:r>
                        <a:rPr sz="1725" b="1">
                          <a:solidFill>
                            <a:srgbClr val="102A49"/>
                          </a:solidFill>
                          <a:latin typeface="Heiti TC"/>
                          <a:ea typeface="Heiti TC"/>
                          <a:cs typeface="Heiti TC"/>
                        </a:rPr>
                        <a:t>回款</a:t>
                      </a:r>
                    </a:p>
                  </a:txBody>
                  <a:tcPr marL="91440" marR="91440" marT="45720" marB="45720" anchor="ctr">
                    <a:solidFill>
                      <a:srgbClr val="F1F4F7"/>
                    </a:solidFill>
                  </a:tcPr>
                </a:tc>
                <a:tc>
                  <a:txBody>
                    <a:bodyPr>
                      <a:noAutofit/>
                    </a:bodyPr>
                    <a:lstStyle/>
                    <a:p>
                      <a:pPr algn="ctr"/>
                      <a:r>
                        <a:rPr sz="1725" b="1">
                          <a:solidFill>
                            <a:srgbClr val="102A49"/>
                          </a:solidFill>
                          <a:latin typeface="Heiti TC"/>
                          <a:ea typeface="Heiti TC"/>
                          <a:cs typeface="Heiti TC"/>
                        </a:rPr>
                        <a:t>成本</a:t>
                      </a:r>
                    </a:p>
                  </a:txBody>
                  <a:tcPr marL="91440" marR="91440" marT="45720" marB="45720" anchor="ctr">
                    <a:solidFill>
                      <a:srgbClr val="F1F4F7"/>
                    </a:solidFill>
                  </a:tcPr>
                </a:tc>
                <a:tc>
                  <a:txBody>
                    <a:bodyPr>
                      <a:noAutofit/>
                    </a:bodyPr>
                    <a:lstStyle/>
                    <a:p>
                      <a:pPr algn="ctr"/>
                      <a:r>
                        <a:rPr sz="1725" b="1">
                          <a:solidFill>
                            <a:srgbClr val="102A49"/>
                          </a:solidFill>
                          <a:latin typeface="Heiti TC"/>
                          <a:ea typeface="Heiti TC"/>
                          <a:cs typeface="Heiti TC"/>
                        </a:rPr>
                        <a:t>累计分配</a:t>
                      </a:r>
                    </a:p>
                  </a:txBody>
                  <a:tcPr marL="91440" marR="91440" marT="45720" marB="45720" anchor="ctr">
                    <a:solidFill>
                      <a:srgbClr val="F1F4F7"/>
                    </a:solidFill>
                  </a:tcPr>
                </a:tc>
              </a:tr>
              <a:tr h="266700">
                <a:tc>
                  <a:txBody>
                    <a:bodyPr>
                      <a:noAutofit/>
                    </a:bodyPr>
                    <a:lstStyle/>
                    <a:p>
                      <a:r>
                        <a:rPr sz="1725" b="0">
                          <a:solidFill>
                            <a:srgbClr val="102A49"/>
                          </a:solidFill>
                          <a:latin typeface="Heiti TC"/>
                          <a:ea typeface="Heiti TC"/>
                          <a:cs typeface="Heiti TC"/>
                        </a:rPr>
                        <a:t/>
                      </a:r>
                    </a:p>
                  </a:txBody>
                  <a:tcPr marL="91440" marR="91440" marT="45720" marB="45720" anchor="ctr">
                    <a:solidFill>
                      <a:srgbClr val="FFFFFF"/>
                    </a:solidFill>
                  </a:tcPr>
                </a:tc>
                <a:tc>
                  <a:txBody>
                    <a:bodyPr>
                      <a:noAutofit/>
                    </a:bodyPr>
                    <a:lstStyle/>
                    <a:p>
                      <a:r>
                        <a:rPr sz="1725" b="0">
                          <a:solidFill>
                            <a:srgbClr val="102A49"/>
                          </a:solidFill>
                          <a:latin typeface="Heiti TC"/>
                          <a:ea typeface="Heiti TC"/>
                          <a:cs typeface="Heiti TC"/>
                        </a:rPr>
                        <a:t/>
                      </a:r>
                    </a:p>
                  </a:txBody>
                  <a:tcPr marL="91440" marR="91440" marT="45720" marB="45720" anchor="ctr">
                    <a:solidFill>
                      <a:srgbClr val="FFFFFF"/>
                    </a:solidFill>
                  </a:tcPr>
                </a:tc>
                <a:tc>
                  <a:txBody>
                    <a:bodyPr>
                      <a:noAutofit/>
                    </a:bodyPr>
                    <a:lstStyle/>
                    <a:p>
                      <a:r>
                        <a:rPr sz="1725" b="0">
                          <a:solidFill>
                            <a:srgbClr val="102A49"/>
                          </a:solidFill>
                          <a:latin typeface="Heiti TC"/>
                          <a:ea typeface="Heiti TC"/>
                          <a:cs typeface="Heiti TC"/>
                        </a:rPr>
                        <a:t/>
                      </a:r>
                    </a:p>
                  </a:txBody>
                  <a:tcPr marL="91440" marR="91440" marT="45720" marB="45720" anchor="ctr">
                    <a:solidFill>
                      <a:srgbClr val="FFFFFF"/>
                    </a:solidFill>
                  </a:tcPr>
                </a:tc>
                <a:tc>
                  <a:txBody>
                    <a:bodyPr>
                      <a:noAutofit/>
                    </a:bodyPr>
                    <a:lstStyle/>
                    <a:p>
                      <a:r>
                        <a:rPr sz="1725" b="0">
                          <a:solidFill>
                            <a:srgbClr val="102A49"/>
                          </a:solidFill>
                          <a:latin typeface="Heiti TC"/>
                          <a:ea typeface="Heiti TC"/>
                          <a:cs typeface="Heiti TC"/>
                        </a:rPr>
                        <a:t/>
                      </a:r>
                    </a:p>
                  </a:txBody>
                  <a:tcPr marL="91440" marR="91440" marT="45720" marB="45720" anchor="ctr">
                    <a:solidFill>
                      <a:srgbClr val="FFFFFF"/>
                    </a:solidFill>
                  </a:tcPr>
                </a:tc>
                <a:tc>
                  <a:txBody>
                    <a:bodyPr>
                      <a:noAutofit/>
                    </a:bodyPr>
                    <a:lstStyle/>
                    <a:p>
                      <a:r>
                        <a:rPr sz="1725" b="0">
                          <a:solidFill>
                            <a:srgbClr val="102A49"/>
                          </a:solidFill>
                          <a:latin typeface="Heiti TC"/>
                          <a:ea typeface="Heiti TC"/>
                          <a:cs typeface="Heiti TC"/>
                        </a:rPr>
                        <a:t/>
                      </a:r>
                    </a:p>
                  </a:txBody>
                  <a:tcPr marL="91440" marR="91440" marT="45720" marB="45720" anchor="ctr">
                    <a:solidFill>
                      <a:srgbClr val="FFFFFF"/>
                    </a:solidFill>
                  </a:tcPr>
                </a:tc>
                <a:tc>
                  <a:txBody>
                    <a:bodyPr>
                      <a:noAutofit/>
                    </a:bodyPr>
                    <a:lstStyle/>
                    <a:p>
                      <a:r>
                        <a:rPr sz="1725" b="0">
                          <a:solidFill>
                            <a:srgbClr val="102A49"/>
                          </a:solidFill>
                          <a:latin typeface="Heiti TC"/>
                          <a:ea typeface="Heiti TC"/>
                          <a:cs typeface="Heiti TC"/>
                        </a:rPr>
                        <a:t/>
                      </a:r>
                    </a:p>
                  </a:txBody>
                  <a:tcPr marL="91440" marR="91440" marT="45720" marB="45720" anchor="ctr">
                    <a:solidFill>
                      <a:srgbClr val="FFFFFF"/>
                    </a:solidFill>
                  </a:tcPr>
                </a:tc>
              </a:tr>
            </a:tbl>
          </a:graphicData>
        </a:graphic>
      </p:graphicFrame>
      <p:sp>
        <p:nvSpPr>
          <p:cNvPr id="25" name="时间边界底带">
            <a:extLst xmlns:a="http://schemas.openxmlformats.org/drawingml/2006/main">
              <a:ext uri="{FF2B5EF4-FFF2-40B4-BE49-F238E27FC236}">
                <a16:creationId xmlns:a16="http://schemas.microsoft.com/office/drawing/2014/main" id="{D6BD0B66-1B0A-4D0C-A119-39DEA38820A9}"/>
              </a:ext>
            </a:extLst>
          </p:cNvPr>
          <p:cNvSpPr>
            <a:spLocks xmlns:a="http://schemas.openxmlformats.org/drawingml/2006/main" noGrp="1"/>
          </p:cNvSpPr>
          <p:nvPr/>
        </p:nvSpPr>
        <p:spPr>
          <a:xfrm xmlns:a="http://schemas.openxmlformats.org/drawingml/2006/main">
            <a:off x="704850" y="6191250"/>
            <a:ext cx="10782300" cy="409575"/>
          </a:xfrm>
          <a:prstGeom xmlns:a="http://schemas.openxmlformats.org/drawingml/2006/main" prst="roundRect">
            <a:avLst>
              <a:gd name="adj" fmla="val 18605"/>
            </a:avLst>
          </a:prstGeom>
          <a:solidFill xmlns:a="http://schemas.openxmlformats.org/drawingml/2006/main">
            <a:srgbClr val="102A49"/>
          </a:solidFill>
          <a:ln xmlns:a="http://schemas.openxmlformats.org/drawingml/2006/main" w="0">
            <a:noFill/>
          </a:ln>
        </p:spPr>
      </p:sp>
      <p:sp>
        <p:nvSpPr>
          <p:cNvPr id="26" name="时间边界">
            <a:extLst xmlns:a="http://schemas.openxmlformats.org/drawingml/2006/main">
              <a:ext uri="{FF2B5EF4-FFF2-40B4-BE49-F238E27FC236}">
                <a16:creationId xmlns:a16="http://schemas.microsoft.com/office/drawing/2014/main" id="{A5057E0A-7E20-4A1A-8FB6-BCDD40A61685}"/>
              </a:ext>
            </a:extLst>
          </p:cNvPr>
          <p:cNvSpPr>
            <a:spLocks xmlns:a="http://schemas.openxmlformats.org/drawingml/2006/main" noGrp="1"/>
          </p:cNvSpPr>
          <p:nvPr/>
        </p:nvSpPr>
        <p:spPr>
          <a:xfrm xmlns:a="http://schemas.openxmlformats.org/drawingml/2006/main">
            <a:off x="895350" y="6238875"/>
            <a:ext cx="10401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1">
                <a:solidFill>
                  <a:srgbClr val="FFFFFF"/>
                </a:solidFill>
                <a:latin typeface="Heiti TC"/>
                <a:ea typeface="Heiti TC"/>
                <a:cs typeface="Heiti TC"/>
              </a:defRPr>
            </a:pPr>
            <a:r>
              <a:rPr sz="1650" b="1">
                <a:solidFill>
                  <a:srgbClr val="FFFFFF"/>
                </a:solidFill>
                <a:latin typeface="Heiti TC"/>
                <a:ea typeface="Heiti TC"/>
                <a:cs typeface="Heiti TC"/>
              </a:rPr>
              <a:t>第4个月的起算点由协议明确，18个月为运营目标，不是固定回本日或收益保证</a:t>
            </a:r>
          </a:p>
        </p:txBody>
      </p:sp>
    </p:spTree>
    <p:extLst>
      <p:ext uri="{BB962C8B-B14F-4D97-AF65-F5344CB8AC3E}">
        <p14:creationId xmlns:p14="http://schemas.microsoft.com/office/powerpoint/2010/main" val="45926614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页眉金线">
            <a:extLst xmlns:a="http://schemas.openxmlformats.org/drawingml/2006/main">
              <a:ext uri="{FF2B5EF4-FFF2-40B4-BE49-F238E27FC236}">
                <a16:creationId xmlns:a16="http://schemas.microsoft.com/office/drawing/2014/main" id="{ADD579FE-485A-4D1E-994C-CFA47ED5FDA0}"/>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2EB68733-C8A4-417D-B4FA-55A7A2E26467}"/>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1F68A146-39F1-4C7F-8A34-A57DCD15FB41}"/>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渠道支持</a:t>
            </a:r>
          </a:p>
        </p:txBody>
      </p:sp>
      <p:sp>
        <p:nvSpPr>
          <p:cNvPr id="4" name="页码">
            <a:extLst xmlns:a="http://schemas.openxmlformats.org/drawingml/2006/main">
              <a:ext uri="{FF2B5EF4-FFF2-40B4-BE49-F238E27FC236}">
                <a16:creationId xmlns:a16="http://schemas.microsoft.com/office/drawing/2014/main" id="{C5E204B7-1362-4D9A-B170-446F83F160FC}"/>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17</a:t>
            </a:r>
          </a:p>
        </p:txBody>
      </p:sp>
      <p:sp>
        <p:nvSpPr>
          <p:cNvPr id="5" name="标题">
            <a:extLst xmlns:a="http://schemas.openxmlformats.org/drawingml/2006/main">
              <a:ext uri="{FF2B5EF4-FFF2-40B4-BE49-F238E27FC236}">
                <a16:creationId xmlns:a16="http://schemas.microsoft.com/office/drawing/2014/main" id="{A6A617DA-97B7-4EF2-9F0B-06F1BF1887EC}"/>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公司向居间人提供的业务支持</a:t>
            </a:r>
          </a:p>
        </p:txBody>
      </p:sp>
      <p:sp>
        <p:nvSpPr>
          <p:cNvPr id="6" name="标题分界">
            <a:extLst xmlns:a="http://schemas.openxmlformats.org/drawingml/2006/main">
              <a:ext uri="{FF2B5EF4-FFF2-40B4-BE49-F238E27FC236}">
                <a16:creationId xmlns:a16="http://schemas.microsoft.com/office/drawing/2014/main" id="{8E7CD9F4-C072-46FB-9DF4-001AC06155F2}"/>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支持安排性质">
            <a:extLst xmlns:a="http://schemas.openxmlformats.org/drawingml/2006/main">
              <a:ext uri="{FF2B5EF4-FFF2-40B4-BE49-F238E27FC236}">
                <a16:creationId xmlns:a16="http://schemas.microsoft.com/office/drawing/2014/main" id="{BDE5F1BC-D4BD-47FB-90CD-32E8E2F8381A}"/>
              </a:ext>
            </a:extLst>
          </p:cNvPr>
          <p:cNvSpPr>
            <a:spLocks xmlns:a="http://schemas.openxmlformats.org/drawingml/2006/main" noGrp="1"/>
          </p:cNvSpPr>
          <p:nvPr/>
        </p:nvSpPr>
        <p:spPr>
          <a:xfrm xmlns:a="http://schemas.openxmlformats.org/drawingml/2006/main">
            <a:off x="704850" y="1905000"/>
            <a:ext cx="10782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687A8C"/>
                </a:solidFill>
                <a:latin typeface="Heiti TC"/>
                <a:ea typeface="Heiti TC"/>
                <a:cs typeface="Heiti TC"/>
              </a:defRPr>
            </a:pPr>
            <a:r>
              <a:rPr sz="1875" b="0">
                <a:solidFill>
                  <a:srgbClr val="687A8C"/>
                </a:solidFill>
                <a:latin typeface="Heiti TC"/>
                <a:ea typeface="Heiti TC"/>
                <a:cs typeface="Heiti TC"/>
              </a:rPr>
              <a:t>拟按客户推进阶段配置资料、讲解及业务对接支持</a:t>
            </a:r>
          </a:p>
        </p:txBody>
      </p:sp>
      <p:graphicFrame>
        <p:nvGraphicFramePr>
          <p:cNvPr id="22" name=""/>
          <p:cNvGraphicFramePr/>
          <p:nvPr/>
        </p:nvGraphicFramePr>
        <p:xfrm>
          <a:off xmlns:a="http://schemas.openxmlformats.org/drawingml/2006/main" x="704850" y="2438400"/>
          <a:ext xmlns:a="http://schemas.openxmlformats.org/drawingml/2006/main" cx="10782300" cy="3086100"/>
        </p:xfrm>
        <a:graphic xmlns:a="http://schemas.openxmlformats.org/drawingml/2006/main">
          <a:graphicData uri="http://schemas.openxmlformats.org/drawingml/2006/table">
            <a:tbl>
              <a:tblPr firstRow="0" bandRow="0"/>
              <a:tblGrid>
                <a:gridCol w="2438400"/>
                <a:gridCol w="8343900"/>
              </a:tblGrid>
              <a:tr h="514350">
                <a:tc>
                  <a:txBody>
                    <a:bodyPr>
                      <a:noAutofit/>
                    </a:bodyPr>
                    <a:lstStyle/>
                    <a:p>
                      <a:pPr algn="ctr"/>
                      <a:r>
                        <a:rPr sz="2025" b="1">
                          <a:solidFill>
                            <a:srgbClr val="FFFFFF"/>
                          </a:solidFill>
                          <a:latin typeface="Heiti TC"/>
                          <a:ea typeface="Heiti TC"/>
                          <a:cs typeface="Heiti TC"/>
                        </a:rPr>
                        <a:t>客户推进阶段</a:t>
                      </a:r>
                    </a:p>
                  </a:txBody>
                  <a:tcPr marL="91440" marR="91440" marT="45720" marB="45720" anchor="ctr">
                    <a:solidFill>
                      <a:srgbClr val="102A49"/>
                    </a:solidFill>
                  </a:tcPr>
                </a:tc>
                <a:tc>
                  <a:txBody>
                    <a:bodyPr>
                      <a:noAutofit/>
                    </a:bodyPr>
                    <a:lstStyle/>
                    <a:p>
                      <a:pPr algn="ctr"/>
                      <a:r>
                        <a:rPr sz="2025" b="1">
                          <a:solidFill>
                            <a:srgbClr val="FFFFFF"/>
                          </a:solidFill>
                          <a:latin typeface="Heiti TC"/>
                          <a:ea typeface="Heiti TC"/>
                          <a:cs typeface="Heiti TC"/>
                        </a:rPr>
                        <a:t>公司拟提供的支持</a:t>
                      </a:r>
                    </a:p>
                  </a:txBody>
                  <a:tcPr marL="91440" marR="91440" marT="45720" marB="45720" anchor="ctr">
                    <a:solidFill>
                      <a:srgbClr val="102A49"/>
                    </a:solidFill>
                  </a:tcPr>
                </a:tc>
              </a:tr>
              <a:tr h="514350">
                <a:tc>
                  <a:txBody>
                    <a:bodyPr>
                      <a:noAutofit/>
                    </a:bodyPr>
                    <a:lstStyle/>
                    <a:p>
                      <a:pPr algn="ctr"/>
                      <a:r>
                        <a:rPr sz="1950" b="1">
                          <a:solidFill>
                            <a:srgbClr val="102A49"/>
                          </a:solidFill>
                          <a:latin typeface="Heiti TC"/>
                          <a:ea typeface="Heiti TC"/>
                          <a:cs typeface="Heiti TC"/>
                        </a:rPr>
                        <a:t>初次沟通</a:t>
                      </a:r>
                    </a:p>
                  </a:txBody>
                  <a:tcPr marL="91440" marR="91440" marT="45720" marB="45720" anchor="ctr">
                    <a:solidFill>
                      <a:srgbClr val="FAF7EF"/>
                    </a:solidFill>
                  </a:tcPr>
                </a:tc>
                <a:tc>
                  <a:txBody>
                    <a:bodyPr>
                      <a:noAutofit/>
                    </a:bodyPr>
                    <a:lstStyle/>
                    <a:p>
                      <a:pPr algn="l"/>
                      <a:r>
                        <a:rPr sz="1875" b="0">
                          <a:solidFill>
                            <a:srgbClr val="102A49"/>
                          </a:solidFill>
                          <a:latin typeface="Heiti TC"/>
                          <a:ea typeface="Heiti TC"/>
                          <a:cs typeface="Heiti TC"/>
                        </a:rPr>
                        <a:t>统一项目简版、标准权益说明、常见问题回答</a:t>
                      </a:r>
                    </a:p>
                  </a:txBody>
                  <a:tcPr marL="91440" marR="91440" marT="45720" marB="45720" anchor="ctr">
                    <a:solidFill>
                      <a:srgbClr val="FFFFFF"/>
                    </a:solidFill>
                  </a:tcPr>
                </a:tc>
              </a:tr>
              <a:tr h="514350">
                <a:tc>
                  <a:txBody>
                    <a:bodyPr>
                      <a:noAutofit/>
                    </a:bodyPr>
                    <a:lstStyle/>
                    <a:p>
                      <a:pPr algn="ctr"/>
                      <a:r>
                        <a:rPr sz="1950" b="1">
                          <a:solidFill>
                            <a:srgbClr val="102A49"/>
                          </a:solidFill>
                          <a:latin typeface="Heiti TC"/>
                          <a:ea typeface="Heiti TC"/>
                          <a:cs typeface="Heiti TC"/>
                        </a:rPr>
                        <a:t>深入了解</a:t>
                      </a:r>
                    </a:p>
                  </a:txBody>
                  <a:tcPr marL="91440" marR="91440" marT="45720" marB="45720" anchor="ctr">
                    <a:solidFill>
                      <a:srgbClr val="FAF7EF"/>
                    </a:solidFill>
                  </a:tcPr>
                </a:tc>
                <a:tc>
                  <a:txBody>
                    <a:bodyPr>
                      <a:noAutofit/>
                    </a:bodyPr>
                    <a:lstStyle/>
                    <a:p>
                      <a:pPr algn="l"/>
                      <a:r>
                        <a:rPr sz="1875" b="0">
                          <a:solidFill>
                            <a:srgbClr val="102A49"/>
                          </a:solidFill>
                          <a:latin typeface="Heiti TC"/>
                          <a:ea typeface="Heiti TC"/>
                          <a:cs typeface="Heiti TC"/>
                        </a:rPr>
                        <a:t>公司项目讲解、资料核阅、技术与财务问题对接</a:t>
                      </a:r>
                    </a:p>
                  </a:txBody>
                  <a:tcPr marL="91440" marR="91440" marT="45720" marB="45720" anchor="ctr">
                    <a:solidFill>
                      <a:srgbClr val="F5F7F9"/>
                    </a:solidFill>
                  </a:tcPr>
                </a:tc>
              </a:tr>
              <a:tr h="514350">
                <a:tc>
                  <a:txBody>
                    <a:bodyPr>
                      <a:noAutofit/>
                    </a:bodyPr>
                    <a:lstStyle/>
                    <a:p>
                      <a:pPr algn="ctr"/>
                      <a:r>
                        <a:rPr sz="1950" b="1">
                          <a:solidFill>
                            <a:srgbClr val="102A49"/>
                          </a:solidFill>
                          <a:latin typeface="Heiti TC"/>
                          <a:ea typeface="Heiti TC"/>
                          <a:cs typeface="Heiti TC"/>
                        </a:rPr>
                        <a:t>现场交流</a:t>
                      </a:r>
                    </a:p>
                  </a:txBody>
                  <a:tcPr marL="91440" marR="91440" marT="45720" marB="45720" anchor="ctr">
                    <a:solidFill>
                      <a:srgbClr val="FAF7EF"/>
                    </a:solidFill>
                  </a:tcPr>
                </a:tc>
                <a:tc>
                  <a:txBody>
                    <a:bodyPr>
                      <a:noAutofit/>
                    </a:bodyPr>
                    <a:lstStyle/>
                    <a:p>
                      <a:pPr algn="l"/>
                      <a:r>
                        <a:rPr sz="1875" b="0">
                          <a:solidFill>
                            <a:srgbClr val="102A49"/>
                          </a:solidFill>
                          <a:latin typeface="Heiti TC"/>
                          <a:ea typeface="Heiti TC"/>
                          <a:cs typeface="Heiti TC"/>
                        </a:rPr>
                        <a:t>按实际条件安排矿源或加工设施考察及负责人交流</a:t>
                      </a:r>
                    </a:p>
                  </a:txBody>
                  <a:tcPr marL="91440" marR="91440" marT="45720" marB="45720" anchor="ctr">
                    <a:solidFill>
                      <a:srgbClr val="FFFFFF"/>
                    </a:solidFill>
                  </a:tcPr>
                </a:tc>
              </a:tr>
              <a:tr h="514350">
                <a:tc>
                  <a:txBody>
                    <a:bodyPr>
                      <a:noAutofit/>
                    </a:bodyPr>
                    <a:lstStyle/>
                    <a:p>
                      <a:pPr algn="ctr"/>
                      <a:r>
                        <a:rPr sz="1950" b="1">
                          <a:solidFill>
                            <a:srgbClr val="102A49"/>
                          </a:solidFill>
                          <a:latin typeface="Heiti TC"/>
                          <a:ea typeface="Heiti TC"/>
                          <a:cs typeface="Heiti TC"/>
                        </a:rPr>
                        <a:t>方案确认</a:t>
                      </a:r>
                    </a:p>
                  </a:txBody>
                  <a:tcPr marL="91440" marR="91440" marT="45720" marB="45720" anchor="ctr">
                    <a:solidFill>
                      <a:srgbClr val="FAF7EF"/>
                    </a:solidFill>
                  </a:tcPr>
                </a:tc>
                <a:tc>
                  <a:txBody>
                    <a:bodyPr>
                      <a:noAutofit/>
                    </a:bodyPr>
                    <a:lstStyle/>
                    <a:p>
                      <a:pPr algn="l"/>
                      <a:r>
                        <a:rPr sz="1875" b="0">
                          <a:solidFill>
                            <a:srgbClr val="102A49"/>
                          </a:solidFill>
                          <a:latin typeface="Heiti TC"/>
                          <a:ea typeface="Heiti TC"/>
                          <a:cs typeface="Heiti TC"/>
                        </a:rPr>
                        <a:t>参与方案、专项条款、签约及收款信息说明</a:t>
                      </a:r>
                    </a:p>
                  </a:txBody>
                  <a:tcPr marL="91440" marR="91440" marT="45720" marB="45720" anchor="ctr">
                    <a:solidFill>
                      <a:srgbClr val="F5F7F9"/>
                    </a:solidFill>
                  </a:tcPr>
                </a:tc>
              </a:tr>
              <a:tr h="514350">
                <a:tc>
                  <a:txBody>
                    <a:bodyPr>
                      <a:noAutofit/>
                    </a:bodyPr>
                    <a:lstStyle/>
                    <a:p>
                      <a:pPr algn="ctr"/>
                      <a:r>
                        <a:rPr sz="1950" b="1">
                          <a:solidFill>
                            <a:srgbClr val="102A49"/>
                          </a:solidFill>
                          <a:latin typeface="Heiti TC"/>
                          <a:ea typeface="Heiti TC"/>
                          <a:cs typeface="Heiti TC"/>
                        </a:rPr>
                        <a:t>投资后服务</a:t>
                      </a:r>
                    </a:p>
                  </a:txBody>
                  <a:tcPr marL="91440" marR="91440" marT="45720" marB="45720" anchor="ctr">
                    <a:solidFill>
                      <a:srgbClr val="FAF7EF"/>
                    </a:solidFill>
                  </a:tcPr>
                </a:tc>
                <a:tc>
                  <a:txBody>
                    <a:bodyPr>
                      <a:noAutofit/>
                    </a:bodyPr>
                    <a:lstStyle/>
                    <a:p>
                      <a:pPr algn="l"/>
                      <a:r>
                        <a:rPr sz="1875" b="0">
                          <a:solidFill>
                            <a:srgbClr val="102A49"/>
                          </a:solidFill>
                          <a:latin typeface="Heiti TC"/>
                          <a:ea typeface="Heiti TC"/>
                          <a:cs typeface="Heiti TC"/>
                        </a:rPr>
                        <a:t>项目进度、月度报告、分配记录和重大事项沟通</a:t>
                      </a:r>
                    </a:p>
                  </a:txBody>
                  <a:tcPr marL="91440" marR="91440" marT="45720" marB="45720" anchor="ctr">
                    <a:solidFill>
                      <a:srgbClr val="FFFFFF"/>
                    </a:solidFill>
                  </a:tcPr>
                </a:tc>
              </a:tr>
            </a:tbl>
          </a:graphicData>
        </a:graphic>
      </p:graphicFrame>
      <p:sp>
        <p:nvSpPr>
          <p:cNvPr id="9" name="拟设岗位底带">
            <a:extLst xmlns:a="http://schemas.openxmlformats.org/drawingml/2006/main">
              <a:ext uri="{FF2B5EF4-FFF2-40B4-BE49-F238E27FC236}">
                <a16:creationId xmlns:a16="http://schemas.microsoft.com/office/drawing/2014/main" id="{AEC3B118-F770-4FBB-B88F-42BB4085AE41}"/>
              </a:ext>
            </a:extLst>
          </p:cNvPr>
          <p:cNvSpPr>
            <a:spLocks xmlns:a="http://schemas.openxmlformats.org/drawingml/2006/main" noGrp="1"/>
          </p:cNvSpPr>
          <p:nvPr/>
        </p:nvSpPr>
        <p:spPr>
          <a:xfrm xmlns:a="http://schemas.openxmlformats.org/drawingml/2006/main">
            <a:off x="704850" y="5886450"/>
            <a:ext cx="10782300" cy="409575"/>
          </a:xfrm>
          <a:prstGeom xmlns:a="http://schemas.openxmlformats.org/drawingml/2006/main" prst="roundRect">
            <a:avLst>
              <a:gd name="adj" fmla="val 18605"/>
            </a:avLst>
          </a:prstGeom>
          <a:solidFill xmlns:a="http://schemas.openxmlformats.org/drawingml/2006/main">
            <a:srgbClr val="102A49"/>
          </a:solidFill>
          <a:ln xmlns:a="http://schemas.openxmlformats.org/drawingml/2006/main" w="0">
            <a:noFill/>
          </a:ln>
        </p:spPr>
      </p:sp>
      <p:sp>
        <p:nvSpPr>
          <p:cNvPr id="10" name="岗位说明">
            <a:extLst xmlns:a="http://schemas.openxmlformats.org/drawingml/2006/main">
              <a:ext uri="{FF2B5EF4-FFF2-40B4-BE49-F238E27FC236}">
                <a16:creationId xmlns:a16="http://schemas.microsoft.com/office/drawing/2014/main" id="{2D3DA591-0A47-4B1D-BBF5-385A5741ED58}"/>
              </a:ext>
            </a:extLst>
          </p:cNvPr>
          <p:cNvSpPr>
            <a:spLocks xmlns:a="http://schemas.openxmlformats.org/drawingml/2006/main" noGrp="1"/>
          </p:cNvSpPr>
          <p:nvPr/>
        </p:nvSpPr>
        <p:spPr>
          <a:xfrm xmlns:a="http://schemas.openxmlformats.org/drawingml/2006/main">
            <a:off x="914400" y="5943600"/>
            <a:ext cx="22193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1">
                <a:solidFill>
                  <a:srgbClr val="D8B66A"/>
                </a:solidFill>
                <a:latin typeface="Heiti TC"/>
                <a:ea typeface="Heiti TC"/>
                <a:cs typeface="Heiti TC"/>
              </a:defRPr>
            </a:pPr>
            <a:r>
              <a:rPr sz="1725" b="1">
                <a:solidFill>
                  <a:srgbClr val="D8B66A"/>
                </a:solidFill>
                <a:latin typeface="Heiti TC"/>
                <a:ea typeface="Heiti TC"/>
                <a:cs typeface="Heiti TC"/>
              </a:rPr>
              <a:t>拟设对接岗位</a:t>
            </a:r>
          </a:p>
        </p:txBody>
      </p:sp>
      <p:sp>
        <p:nvSpPr>
          <p:cNvPr id="11" name="商务岗位">
            <a:extLst xmlns:a="http://schemas.openxmlformats.org/drawingml/2006/main">
              <a:ext uri="{FF2B5EF4-FFF2-40B4-BE49-F238E27FC236}">
                <a16:creationId xmlns:a16="http://schemas.microsoft.com/office/drawing/2014/main" id="{6EFBD1AE-5F82-470B-982A-924986B5834C}"/>
              </a:ext>
            </a:extLst>
          </p:cNvPr>
          <p:cNvSpPr>
            <a:spLocks xmlns:a="http://schemas.openxmlformats.org/drawingml/2006/main" noGrp="1"/>
          </p:cNvSpPr>
          <p:nvPr/>
        </p:nvSpPr>
        <p:spPr>
          <a:xfrm xmlns:a="http://schemas.openxmlformats.org/drawingml/2006/main">
            <a:off x="3705225" y="5943600"/>
            <a:ext cx="19335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FFFFFF"/>
                </a:solidFill>
                <a:latin typeface="Heiti TC"/>
                <a:ea typeface="Heiti TC"/>
                <a:cs typeface="Heiti TC"/>
              </a:defRPr>
            </a:pPr>
            <a:r>
              <a:rPr sz="1800" b="1">
                <a:solidFill>
                  <a:srgbClr val="FFFFFF"/>
                </a:solidFill>
                <a:latin typeface="Heiti TC"/>
                <a:ea typeface="Heiti TC"/>
                <a:cs typeface="Heiti TC"/>
              </a:rPr>
              <a:t>公司商务</a:t>
            </a:r>
          </a:p>
        </p:txBody>
      </p:sp>
      <p:sp>
        <p:nvSpPr>
          <p:cNvPr id="12" name="项目岗位">
            <a:extLst xmlns:a="http://schemas.openxmlformats.org/drawingml/2006/main">
              <a:ext uri="{FF2B5EF4-FFF2-40B4-BE49-F238E27FC236}">
                <a16:creationId xmlns:a16="http://schemas.microsoft.com/office/drawing/2014/main" id="{D4FE55E6-41CA-48EE-B03A-008E17F9BD13}"/>
              </a:ext>
            </a:extLst>
          </p:cNvPr>
          <p:cNvSpPr>
            <a:spLocks xmlns:a="http://schemas.openxmlformats.org/drawingml/2006/main" noGrp="1"/>
          </p:cNvSpPr>
          <p:nvPr/>
        </p:nvSpPr>
        <p:spPr>
          <a:xfrm xmlns:a="http://schemas.openxmlformats.org/drawingml/2006/main">
            <a:off x="6667500" y="5943600"/>
            <a:ext cx="19335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FFFFFF"/>
                </a:solidFill>
                <a:latin typeface="Heiti TC"/>
                <a:ea typeface="Heiti TC"/>
                <a:cs typeface="Heiti TC"/>
              </a:defRPr>
            </a:pPr>
            <a:r>
              <a:rPr sz="1800" b="1">
                <a:solidFill>
                  <a:srgbClr val="FFFFFF"/>
                </a:solidFill>
                <a:latin typeface="Heiti TC"/>
                <a:ea typeface="Heiti TC"/>
                <a:cs typeface="Heiti TC"/>
              </a:rPr>
              <a:t>项目对接</a:t>
            </a:r>
          </a:p>
        </p:txBody>
      </p:sp>
      <p:sp>
        <p:nvSpPr>
          <p:cNvPr id="13" name="财务岗位">
            <a:extLst xmlns:a="http://schemas.openxmlformats.org/drawingml/2006/main">
              <a:ext uri="{FF2B5EF4-FFF2-40B4-BE49-F238E27FC236}">
                <a16:creationId xmlns:a16="http://schemas.microsoft.com/office/drawing/2014/main" id="{E7595FD8-3846-4CE9-85E3-4D4529318C7D}"/>
              </a:ext>
            </a:extLst>
          </p:cNvPr>
          <p:cNvSpPr>
            <a:spLocks xmlns:a="http://schemas.openxmlformats.org/drawingml/2006/main" noGrp="1"/>
          </p:cNvSpPr>
          <p:nvPr/>
        </p:nvSpPr>
        <p:spPr>
          <a:xfrm xmlns:a="http://schemas.openxmlformats.org/drawingml/2006/main">
            <a:off x="9467850" y="5943600"/>
            <a:ext cx="181927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FFFFFF"/>
                </a:solidFill>
                <a:latin typeface="Heiti TC"/>
                <a:ea typeface="Heiti TC"/>
                <a:cs typeface="Heiti TC"/>
              </a:defRPr>
            </a:pPr>
            <a:r>
              <a:rPr sz="1800" b="1">
                <a:solidFill>
                  <a:srgbClr val="FFFFFF"/>
                </a:solidFill>
                <a:latin typeface="Heiti TC"/>
                <a:ea typeface="Heiti TC"/>
                <a:cs typeface="Heiti TC"/>
              </a:rPr>
              <a:t>财务对接</a:t>
            </a:r>
          </a:p>
        </p:txBody>
      </p:sp>
      <p:sp>
        <p:nvSpPr>
          <p:cNvPr id="14" name="实际配置边界">
            <a:extLst xmlns:a="http://schemas.openxmlformats.org/drawingml/2006/main">
              <a:ext uri="{FF2B5EF4-FFF2-40B4-BE49-F238E27FC236}">
                <a16:creationId xmlns:a16="http://schemas.microsoft.com/office/drawing/2014/main" id="{872BA001-5768-4038-8FB1-638D79BEC466}"/>
              </a:ext>
            </a:extLst>
          </p:cNvPr>
          <p:cNvSpPr>
            <a:spLocks xmlns:a="http://schemas.openxmlformats.org/drawingml/2006/main" noGrp="1"/>
          </p:cNvSpPr>
          <p:nvPr/>
        </p:nvSpPr>
        <p:spPr>
          <a:xfrm xmlns:a="http://schemas.openxmlformats.org/drawingml/2006/main">
            <a:off x="704850" y="6410325"/>
            <a:ext cx="107823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687A8C"/>
                </a:solidFill>
                <a:latin typeface="Heiti TC"/>
                <a:ea typeface="Heiti TC"/>
                <a:cs typeface="Heiti TC"/>
              </a:defRPr>
            </a:pPr>
            <a:r>
              <a:rPr sz="1500" b="0">
                <a:solidFill>
                  <a:srgbClr val="687A8C"/>
                </a:solidFill>
                <a:latin typeface="Heiti TC"/>
                <a:ea typeface="Heiti TC"/>
                <a:cs typeface="Heiti TC"/>
              </a:rPr>
              <a:t>客户版材料、对接人员及开放参观时间等需实际配置，具体安排以公司确认为准</a:t>
            </a:r>
          </a:p>
        </p:txBody>
      </p:sp>
    </p:spTree>
    <p:extLst>
      <p:ext uri="{BB962C8B-B14F-4D97-AF65-F5344CB8AC3E}">
        <p14:creationId xmlns:p14="http://schemas.microsoft.com/office/powerpoint/2010/main" val="184290701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2" name="页眉金线">
            <a:extLst xmlns:a="http://schemas.openxmlformats.org/drawingml/2006/main">
              <a:ext uri="{FF2B5EF4-FFF2-40B4-BE49-F238E27FC236}">
                <a16:creationId xmlns:a16="http://schemas.microsoft.com/office/drawing/2014/main" id="{ECA05D6C-2F78-49B5-824E-923C5707A8AD}"/>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0D2A8663-6B0A-4283-8E56-EB1059C08FFA}"/>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58AD09FC-DDCE-4E6F-9A28-0CFE7AC3A541}"/>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联合推进</a:t>
            </a:r>
          </a:p>
        </p:txBody>
      </p:sp>
      <p:sp>
        <p:nvSpPr>
          <p:cNvPr id="4" name="页码">
            <a:extLst xmlns:a="http://schemas.openxmlformats.org/drawingml/2006/main">
              <a:ext uri="{FF2B5EF4-FFF2-40B4-BE49-F238E27FC236}">
                <a16:creationId xmlns:a16="http://schemas.microsoft.com/office/drawing/2014/main" id="{23B1667C-F4FD-48AC-8F93-C71C2DC6FB7A}"/>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18</a:t>
            </a:r>
          </a:p>
        </p:txBody>
      </p:sp>
      <p:sp>
        <p:nvSpPr>
          <p:cNvPr id="5" name="标题">
            <a:extLst xmlns:a="http://schemas.openxmlformats.org/drawingml/2006/main">
              <a:ext uri="{FF2B5EF4-FFF2-40B4-BE49-F238E27FC236}">
                <a16:creationId xmlns:a16="http://schemas.microsoft.com/office/drawing/2014/main" id="{0D1A409C-9C21-4A39-B5DC-7AEA53BEBBAA}"/>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客户报备与联合推进流程</a:t>
            </a:r>
          </a:p>
        </p:txBody>
      </p:sp>
      <p:sp>
        <p:nvSpPr>
          <p:cNvPr id="6" name="标题分界">
            <a:extLst xmlns:a="http://schemas.openxmlformats.org/drawingml/2006/main">
              <a:ext uri="{FF2B5EF4-FFF2-40B4-BE49-F238E27FC236}">
                <a16:creationId xmlns:a16="http://schemas.microsoft.com/office/drawing/2014/main" id="{EE092E97-8E37-4EC3-8330-BC671E681BA3}"/>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流程性质">
            <a:extLst xmlns:a="http://schemas.openxmlformats.org/drawingml/2006/main">
              <a:ext uri="{FF2B5EF4-FFF2-40B4-BE49-F238E27FC236}">
                <a16:creationId xmlns:a16="http://schemas.microsoft.com/office/drawing/2014/main" id="{84346EE1-05C2-4A1D-8131-941495D75417}"/>
              </a:ext>
            </a:extLst>
          </p:cNvPr>
          <p:cNvSpPr>
            <a:spLocks xmlns:a="http://schemas.openxmlformats.org/drawingml/2006/main" noGrp="1"/>
          </p:cNvSpPr>
          <p:nvPr/>
        </p:nvSpPr>
        <p:spPr>
          <a:xfrm xmlns:a="http://schemas.openxmlformats.org/drawingml/2006/main">
            <a:off x="704850" y="1885950"/>
            <a:ext cx="10782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687A8C"/>
                </a:solidFill>
                <a:latin typeface="Heiti TC"/>
                <a:ea typeface="Heiti TC"/>
                <a:cs typeface="Heiti TC"/>
              </a:defRPr>
            </a:pPr>
            <a:r>
              <a:rPr sz="1875" b="0">
                <a:solidFill>
                  <a:srgbClr val="687A8C"/>
                </a:solidFill>
                <a:latin typeface="Heiti TC"/>
                <a:ea typeface="Heiti TC"/>
                <a:cs typeface="Heiti TC"/>
              </a:rPr>
              <a:t>建议工作流程，公司拟提供统一客户进度表与对接窗口</a:t>
            </a:r>
          </a:p>
        </p:txBody>
      </p:sp>
      <p:sp>
        <p:nvSpPr>
          <p:cNvPr id="8" name="节点编号底1">
            <a:extLst xmlns:a="http://schemas.openxmlformats.org/drawingml/2006/main">
              <a:ext uri="{FF2B5EF4-FFF2-40B4-BE49-F238E27FC236}">
                <a16:creationId xmlns:a16="http://schemas.microsoft.com/office/drawing/2014/main" id="{EDA239E0-A320-43E5-8D70-B91D8F8532E5}"/>
              </a:ext>
            </a:extLst>
          </p:cNvPr>
          <p:cNvSpPr>
            <a:spLocks xmlns:a="http://schemas.openxmlformats.org/drawingml/2006/main" noGrp="1"/>
          </p:cNvSpPr>
          <p:nvPr/>
        </p:nvSpPr>
        <p:spPr>
          <a:xfrm xmlns:a="http://schemas.openxmlformats.org/drawingml/2006/main">
            <a:off x="704850" y="2476500"/>
            <a:ext cx="371475" cy="371475"/>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9" name="节点编号1">
            <a:extLst xmlns:a="http://schemas.openxmlformats.org/drawingml/2006/main">
              <a:ext uri="{FF2B5EF4-FFF2-40B4-BE49-F238E27FC236}">
                <a16:creationId xmlns:a16="http://schemas.microsoft.com/office/drawing/2014/main" id="{5CF522C0-5775-4F37-994A-CCF5C6081860}"/>
              </a:ext>
            </a:extLst>
          </p:cNvPr>
          <p:cNvSpPr>
            <a:spLocks xmlns:a="http://schemas.openxmlformats.org/drawingml/2006/main" noGrp="1"/>
          </p:cNvSpPr>
          <p:nvPr/>
        </p:nvSpPr>
        <p:spPr>
          <a:xfrm xmlns:a="http://schemas.openxmlformats.org/drawingml/2006/main">
            <a:off x="704850" y="2476500"/>
            <a:ext cx="3714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01</a:t>
            </a:r>
          </a:p>
        </p:txBody>
      </p:sp>
      <p:sp>
        <p:nvSpPr>
          <p:cNvPr id="10" name="阶段名称1">
            <a:extLst xmlns:a="http://schemas.openxmlformats.org/drawingml/2006/main">
              <a:ext uri="{FF2B5EF4-FFF2-40B4-BE49-F238E27FC236}">
                <a16:creationId xmlns:a16="http://schemas.microsoft.com/office/drawing/2014/main" id="{FF765B6E-5451-40F5-B1E6-1E441B834ED2}"/>
              </a:ext>
            </a:extLst>
          </p:cNvPr>
          <p:cNvSpPr>
            <a:spLocks xmlns:a="http://schemas.openxmlformats.org/drawingml/2006/main" noGrp="1"/>
          </p:cNvSpPr>
          <p:nvPr/>
        </p:nvSpPr>
        <p:spPr>
          <a:xfrm xmlns:a="http://schemas.openxmlformats.org/drawingml/2006/main">
            <a:off x="1219200" y="2466975"/>
            <a:ext cx="26479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确认合作</a:t>
            </a:r>
          </a:p>
        </p:txBody>
      </p:sp>
      <p:sp>
        <p:nvSpPr>
          <p:cNvPr id="11" name="阶段说明1-0">
            <a:extLst xmlns:a="http://schemas.openxmlformats.org/drawingml/2006/main">
              <a:ext uri="{FF2B5EF4-FFF2-40B4-BE49-F238E27FC236}">
                <a16:creationId xmlns:a16="http://schemas.microsoft.com/office/drawing/2014/main" id="{DB069729-BC63-4597-86BB-8700EB777504}"/>
              </a:ext>
            </a:extLst>
          </p:cNvPr>
          <p:cNvSpPr>
            <a:spLocks xmlns:a="http://schemas.openxmlformats.org/drawingml/2006/main" noGrp="1"/>
          </p:cNvSpPr>
          <p:nvPr/>
        </p:nvSpPr>
        <p:spPr>
          <a:xfrm xmlns:a="http://schemas.openxmlformats.org/drawingml/2006/main">
            <a:off x="704850" y="293370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公司与居间人确认</a:t>
            </a:r>
          </a:p>
        </p:txBody>
      </p:sp>
      <p:sp>
        <p:nvSpPr>
          <p:cNvPr id="12" name="阶段说明1-1">
            <a:extLst xmlns:a="http://schemas.openxmlformats.org/drawingml/2006/main">
              <a:ext uri="{FF2B5EF4-FFF2-40B4-BE49-F238E27FC236}">
                <a16:creationId xmlns:a16="http://schemas.microsoft.com/office/drawing/2014/main" id="{5D923AB2-491C-4FE8-AF31-B3CBB32A05C6}"/>
              </a:ext>
            </a:extLst>
          </p:cNvPr>
          <p:cNvSpPr>
            <a:spLocks xmlns:a="http://schemas.openxmlformats.org/drawingml/2006/main" noGrp="1"/>
          </p:cNvSpPr>
          <p:nvPr/>
        </p:nvSpPr>
        <p:spPr>
          <a:xfrm xmlns:a="http://schemas.openxmlformats.org/drawingml/2006/main">
            <a:off x="704850" y="321945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合作范围及商务条款</a:t>
            </a:r>
          </a:p>
        </p:txBody>
      </p:sp>
      <p:sp>
        <p:nvSpPr>
          <p:cNvPr id="13" name="节点编号底2">
            <a:extLst xmlns:a="http://schemas.openxmlformats.org/drawingml/2006/main">
              <a:ext uri="{FF2B5EF4-FFF2-40B4-BE49-F238E27FC236}">
                <a16:creationId xmlns:a16="http://schemas.microsoft.com/office/drawing/2014/main" id="{0C61B918-0A84-4B92-850B-ADC8B22480EF}"/>
              </a:ext>
            </a:extLst>
          </p:cNvPr>
          <p:cNvSpPr>
            <a:spLocks xmlns:a="http://schemas.openxmlformats.org/drawingml/2006/main" noGrp="1"/>
          </p:cNvSpPr>
          <p:nvPr/>
        </p:nvSpPr>
        <p:spPr>
          <a:xfrm xmlns:a="http://schemas.openxmlformats.org/drawingml/2006/main">
            <a:off x="4476750" y="2476500"/>
            <a:ext cx="371475" cy="371475"/>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14" name="节点编号2">
            <a:extLst xmlns:a="http://schemas.openxmlformats.org/drawingml/2006/main">
              <a:ext uri="{FF2B5EF4-FFF2-40B4-BE49-F238E27FC236}">
                <a16:creationId xmlns:a16="http://schemas.microsoft.com/office/drawing/2014/main" id="{82FD8212-80C3-4968-AB69-41E562A9BC79}"/>
              </a:ext>
            </a:extLst>
          </p:cNvPr>
          <p:cNvSpPr>
            <a:spLocks xmlns:a="http://schemas.openxmlformats.org/drawingml/2006/main" noGrp="1"/>
          </p:cNvSpPr>
          <p:nvPr/>
        </p:nvSpPr>
        <p:spPr>
          <a:xfrm xmlns:a="http://schemas.openxmlformats.org/drawingml/2006/main">
            <a:off x="4476750" y="2476500"/>
            <a:ext cx="3714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02</a:t>
            </a:r>
          </a:p>
        </p:txBody>
      </p:sp>
      <p:sp>
        <p:nvSpPr>
          <p:cNvPr id="15" name="阶段名称2">
            <a:extLst xmlns:a="http://schemas.openxmlformats.org/drawingml/2006/main">
              <a:ext uri="{FF2B5EF4-FFF2-40B4-BE49-F238E27FC236}">
                <a16:creationId xmlns:a16="http://schemas.microsoft.com/office/drawing/2014/main" id="{1F50D447-296F-4A26-ACAA-500FD6FAF1FD}"/>
              </a:ext>
            </a:extLst>
          </p:cNvPr>
          <p:cNvSpPr>
            <a:spLocks xmlns:a="http://schemas.openxmlformats.org/drawingml/2006/main" noGrp="1"/>
          </p:cNvSpPr>
          <p:nvPr/>
        </p:nvSpPr>
        <p:spPr>
          <a:xfrm xmlns:a="http://schemas.openxmlformats.org/drawingml/2006/main">
            <a:off x="4991100" y="2466975"/>
            <a:ext cx="26479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客户报备</a:t>
            </a:r>
          </a:p>
        </p:txBody>
      </p:sp>
      <p:sp>
        <p:nvSpPr>
          <p:cNvPr id="16" name="阶段说明2-0">
            <a:extLst xmlns:a="http://schemas.openxmlformats.org/drawingml/2006/main">
              <a:ext uri="{FF2B5EF4-FFF2-40B4-BE49-F238E27FC236}">
                <a16:creationId xmlns:a16="http://schemas.microsoft.com/office/drawing/2014/main" id="{8B40CD24-6AA9-4604-94A0-69A6C681AA62}"/>
              </a:ext>
            </a:extLst>
          </p:cNvPr>
          <p:cNvSpPr>
            <a:spLocks xmlns:a="http://schemas.openxmlformats.org/drawingml/2006/main" noGrp="1"/>
          </p:cNvSpPr>
          <p:nvPr/>
        </p:nvSpPr>
        <p:spPr>
          <a:xfrm xmlns:a="http://schemas.openxmlformats.org/drawingml/2006/main">
            <a:off x="4476750" y="293370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按约定完成客户报备</a:t>
            </a:r>
          </a:p>
        </p:txBody>
      </p:sp>
      <p:sp>
        <p:nvSpPr>
          <p:cNvPr id="17" name="阶段说明2-1">
            <a:extLst xmlns:a="http://schemas.openxmlformats.org/drawingml/2006/main">
              <a:ext uri="{FF2B5EF4-FFF2-40B4-BE49-F238E27FC236}">
                <a16:creationId xmlns:a16="http://schemas.microsoft.com/office/drawing/2014/main" id="{A3EC6885-D24F-4D61-A5EB-232566A59C05}"/>
              </a:ext>
            </a:extLst>
          </p:cNvPr>
          <p:cNvSpPr>
            <a:spLocks xmlns:a="http://schemas.openxmlformats.org/drawingml/2006/main" noGrp="1"/>
          </p:cNvSpPr>
          <p:nvPr/>
        </p:nvSpPr>
        <p:spPr>
          <a:xfrm xmlns:a="http://schemas.openxmlformats.org/drawingml/2006/main">
            <a:off x="4476750" y="321945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及需求匹配</a:t>
            </a:r>
          </a:p>
        </p:txBody>
      </p:sp>
      <p:sp>
        <p:nvSpPr>
          <p:cNvPr id="18" name="节点编号底3">
            <a:extLst xmlns:a="http://schemas.openxmlformats.org/drawingml/2006/main">
              <a:ext uri="{FF2B5EF4-FFF2-40B4-BE49-F238E27FC236}">
                <a16:creationId xmlns:a16="http://schemas.microsoft.com/office/drawing/2014/main" id="{DA2FD37D-CE86-40B3-9092-8D89A7757546}"/>
              </a:ext>
            </a:extLst>
          </p:cNvPr>
          <p:cNvSpPr>
            <a:spLocks xmlns:a="http://schemas.openxmlformats.org/drawingml/2006/main" noGrp="1"/>
          </p:cNvSpPr>
          <p:nvPr/>
        </p:nvSpPr>
        <p:spPr>
          <a:xfrm xmlns:a="http://schemas.openxmlformats.org/drawingml/2006/main">
            <a:off x="8248650" y="2476500"/>
            <a:ext cx="371475" cy="371475"/>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19" name="节点编号3">
            <a:extLst xmlns:a="http://schemas.openxmlformats.org/drawingml/2006/main">
              <a:ext uri="{FF2B5EF4-FFF2-40B4-BE49-F238E27FC236}">
                <a16:creationId xmlns:a16="http://schemas.microsoft.com/office/drawing/2014/main" id="{A04B874C-295E-4B4F-BA02-802F563A5880}"/>
              </a:ext>
            </a:extLst>
          </p:cNvPr>
          <p:cNvSpPr>
            <a:spLocks xmlns:a="http://schemas.openxmlformats.org/drawingml/2006/main" noGrp="1"/>
          </p:cNvSpPr>
          <p:nvPr/>
        </p:nvSpPr>
        <p:spPr>
          <a:xfrm xmlns:a="http://schemas.openxmlformats.org/drawingml/2006/main">
            <a:off x="8248650" y="2476500"/>
            <a:ext cx="3714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03</a:t>
            </a:r>
          </a:p>
        </p:txBody>
      </p:sp>
      <p:sp>
        <p:nvSpPr>
          <p:cNvPr id="20" name="阶段名称3">
            <a:extLst xmlns:a="http://schemas.openxmlformats.org/drawingml/2006/main">
              <a:ext uri="{FF2B5EF4-FFF2-40B4-BE49-F238E27FC236}">
                <a16:creationId xmlns:a16="http://schemas.microsoft.com/office/drawing/2014/main" id="{847EDDB6-3C4B-481F-965C-278C049CA1C1}"/>
              </a:ext>
            </a:extLst>
          </p:cNvPr>
          <p:cNvSpPr>
            <a:spLocks xmlns:a="http://schemas.openxmlformats.org/drawingml/2006/main" noGrp="1"/>
          </p:cNvSpPr>
          <p:nvPr/>
        </p:nvSpPr>
        <p:spPr>
          <a:xfrm xmlns:a="http://schemas.openxmlformats.org/drawingml/2006/main">
            <a:off x="8763000" y="2466975"/>
            <a:ext cx="26479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联合推进</a:t>
            </a:r>
          </a:p>
        </p:txBody>
      </p:sp>
      <p:sp>
        <p:nvSpPr>
          <p:cNvPr id="21" name="阶段说明3-0">
            <a:extLst xmlns:a="http://schemas.openxmlformats.org/drawingml/2006/main">
              <a:ext uri="{FF2B5EF4-FFF2-40B4-BE49-F238E27FC236}">
                <a16:creationId xmlns:a16="http://schemas.microsoft.com/office/drawing/2014/main" id="{A96DC922-89FA-4F09-B3CB-7BC71D5C42BD}"/>
              </a:ext>
            </a:extLst>
          </p:cNvPr>
          <p:cNvSpPr>
            <a:spLocks xmlns:a="http://schemas.openxmlformats.org/drawingml/2006/main" noGrp="1"/>
          </p:cNvSpPr>
          <p:nvPr/>
        </p:nvSpPr>
        <p:spPr>
          <a:xfrm xmlns:a="http://schemas.openxmlformats.org/drawingml/2006/main">
            <a:off x="8248650" y="293370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共同开展项目介绍、</a:t>
            </a:r>
          </a:p>
        </p:txBody>
      </p:sp>
      <p:sp>
        <p:nvSpPr>
          <p:cNvPr id="22" name="阶段说明3-1">
            <a:extLst xmlns:a="http://schemas.openxmlformats.org/drawingml/2006/main">
              <a:ext uri="{FF2B5EF4-FFF2-40B4-BE49-F238E27FC236}">
                <a16:creationId xmlns:a16="http://schemas.microsoft.com/office/drawing/2014/main" id="{208BF9B2-94BF-4C7A-B150-6C1871A32B28}"/>
              </a:ext>
            </a:extLst>
          </p:cNvPr>
          <p:cNvSpPr>
            <a:spLocks xmlns:a="http://schemas.openxmlformats.org/drawingml/2006/main" noGrp="1"/>
          </p:cNvSpPr>
          <p:nvPr/>
        </p:nvSpPr>
        <p:spPr>
          <a:xfrm xmlns:a="http://schemas.openxmlformats.org/drawingml/2006/main">
            <a:off x="8248650" y="321945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资料核阅及必要考察</a:t>
            </a:r>
          </a:p>
        </p:txBody>
      </p:sp>
      <p:sp>
        <p:nvSpPr>
          <p:cNvPr id="23" name="节点编号底4">
            <a:extLst xmlns:a="http://schemas.openxmlformats.org/drawingml/2006/main">
              <a:ext uri="{FF2B5EF4-FFF2-40B4-BE49-F238E27FC236}">
                <a16:creationId xmlns:a16="http://schemas.microsoft.com/office/drawing/2014/main" id="{5F977145-866C-4231-8948-048E1A6559E4}"/>
              </a:ext>
            </a:extLst>
          </p:cNvPr>
          <p:cNvSpPr>
            <a:spLocks xmlns:a="http://schemas.openxmlformats.org/drawingml/2006/main" noGrp="1"/>
          </p:cNvSpPr>
          <p:nvPr/>
        </p:nvSpPr>
        <p:spPr>
          <a:xfrm xmlns:a="http://schemas.openxmlformats.org/drawingml/2006/main">
            <a:off x="8248650" y="3962400"/>
            <a:ext cx="371475" cy="371475"/>
          </a:xfrm>
          <a:prstGeom xmlns:a="http://schemas.openxmlformats.org/drawingml/2006/main" prst="ellipse">
            <a:avLst/>
          </a:prstGeom>
          <a:solidFill xmlns:a="http://schemas.openxmlformats.org/drawingml/2006/main">
            <a:srgbClr val="B58A32"/>
          </a:solidFill>
          <a:ln xmlns:a="http://schemas.openxmlformats.org/drawingml/2006/main" w="0">
            <a:noFill/>
          </a:ln>
        </p:spPr>
      </p:sp>
      <p:sp>
        <p:nvSpPr>
          <p:cNvPr id="24" name="节点编号4">
            <a:extLst xmlns:a="http://schemas.openxmlformats.org/drawingml/2006/main">
              <a:ext uri="{FF2B5EF4-FFF2-40B4-BE49-F238E27FC236}">
                <a16:creationId xmlns:a16="http://schemas.microsoft.com/office/drawing/2014/main" id="{91CC3629-6CA8-48FE-B4F7-1FE4F64F693E}"/>
              </a:ext>
            </a:extLst>
          </p:cNvPr>
          <p:cNvSpPr>
            <a:spLocks xmlns:a="http://schemas.openxmlformats.org/drawingml/2006/main" noGrp="1"/>
          </p:cNvSpPr>
          <p:nvPr/>
        </p:nvSpPr>
        <p:spPr>
          <a:xfrm xmlns:a="http://schemas.openxmlformats.org/drawingml/2006/main">
            <a:off x="8248650" y="3962400"/>
            <a:ext cx="3714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04</a:t>
            </a:r>
          </a:p>
        </p:txBody>
      </p:sp>
      <p:sp>
        <p:nvSpPr>
          <p:cNvPr id="25" name="阶段名称4">
            <a:extLst xmlns:a="http://schemas.openxmlformats.org/drawingml/2006/main">
              <a:ext uri="{FF2B5EF4-FFF2-40B4-BE49-F238E27FC236}">
                <a16:creationId xmlns:a16="http://schemas.microsoft.com/office/drawing/2014/main" id="{F372A9A1-0DF5-495C-AB18-857F4FA765F3}"/>
              </a:ext>
            </a:extLst>
          </p:cNvPr>
          <p:cNvSpPr>
            <a:spLocks xmlns:a="http://schemas.openxmlformats.org/drawingml/2006/main" noGrp="1"/>
          </p:cNvSpPr>
          <p:nvPr/>
        </p:nvSpPr>
        <p:spPr>
          <a:xfrm xmlns:a="http://schemas.openxmlformats.org/drawingml/2006/main">
            <a:off x="8763000" y="3952875"/>
            <a:ext cx="26479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58A32"/>
                </a:solidFill>
                <a:latin typeface="Heiti TC"/>
                <a:ea typeface="Heiti TC"/>
                <a:cs typeface="Heiti TC"/>
              </a:defRPr>
            </a:pPr>
            <a:r>
              <a:rPr sz="2175" b="1">
                <a:solidFill>
                  <a:srgbClr val="B58A32"/>
                </a:solidFill>
                <a:latin typeface="Heiti TC"/>
                <a:ea typeface="Heiti TC"/>
                <a:cs typeface="Heiti TC"/>
              </a:rPr>
              <a:t>公司签约</a:t>
            </a:r>
          </a:p>
        </p:txBody>
      </p:sp>
      <p:sp>
        <p:nvSpPr>
          <p:cNvPr id="26" name="阶段说明4-0">
            <a:extLst xmlns:a="http://schemas.openxmlformats.org/drawingml/2006/main">
              <a:ext uri="{FF2B5EF4-FFF2-40B4-BE49-F238E27FC236}">
                <a16:creationId xmlns:a16="http://schemas.microsoft.com/office/drawing/2014/main" id="{0C137CAD-89CA-40D0-A99F-05D4373A3290}"/>
              </a:ext>
            </a:extLst>
          </p:cNvPr>
          <p:cNvSpPr>
            <a:spLocks xmlns:a="http://schemas.openxmlformats.org/drawingml/2006/main" noGrp="1"/>
          </p:cNvSpPr>
          <p:nvPr/>
        </p:nvSpPr>
        <p:spPr>
          <a:xfrm xmlns:a="http://schemas.openxmlformats.org/drawingml/2006/main">
            <a:off x="8248650" y="441960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投资人与公司确认方案</a:t>
            </a:r>
          </a:p>
        </p:txBody>
      </p:sp>
      <p:sp>
        <p:nvSpPr>
          <p:cNvPr id="27" name="阶段说明4-1">
            <a:extLst xmlns:a="http://schemas.openxmlformats.org/drawingml/2006/main">
              <a:ext uri="{FF2B5EF4-FFF2-40B4-BE49-F238E27FC236}">
                <a16:creationId xmlns:a16="http://schemas.microsoft.com/office/drawing/2014/main" id="{80ACE50B-45EE-4920-9F88-FBDD3BDD9811}"/>
              </a:ext>
            </a:extLst>
          </p:cNvPr>
          <p:cNvSpPr>
            <a:spLocks xmlns:a="http://schemas.openxmlformats.org/drawingml/2006/main" noGrp="1"/>
          </p:cNvSpPr>
          <p:nvPr/>
        </p:nvSpPr>
        <p:spPr>
          <a:xfrm xmlns:a="http://schemas.openxmlformats.org/drawingml/2006/main">
            <a:off x="8248650" y="470535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并签署正式协议</a:t>
            </a:r>
          </a:p>
        </p:txBody>
      </p:sp>
      <p:sp>
        <p:nvSpPr>
          <p:cNvPr id="28" name="节点编号底5">
            <a:extLst xmlns:a="http://schemas.openxmlformats.org/drawingml/2006/main">
              <a:ext uri="{FF2B5EF4-FFF2-40B4-BE49-F238E27FC236}">
                <a16:creationId xmlns:a16="http://schemas.microsoft.com/office/drawing/2014/main" id="{6AE93EFE-E2E9-41AA-8816-6C8AC5BFA90C}"/>
              </a:ext>
            </a:extLst>
          </p:cNvPr>
          <p:cNvSpPr>
            <a:spLocks xmlns:a="http://schemas.openxmlformats.org/drawingml/2006/main" noGrp="1"/>
          </p:cNvSpPr>
          <p:nvPr/>
        </p:nvSpPr>
        <p:spPr>
          <a:xfrm xmlns:a="http://schemas.openxmlformats.org/drawingml/2006/main">
            <a:off x="4476750" y="3962400"/>
            <a:ext cx="371475" cy="371475"/>
          </a:xfrm>
          <a:prstGeom xmlns:a="http://schemas.openxmlformats.org/drawingml/2006/main" prst="ellipse">
            <a:avLst/>
          </a:prstGeom>
          <a:solidFill xmlns:a="http://schemas.openxmlformats.org/drawingml/2006/main">
            <a:srgbClr val="B58A32"/>
          </a:solidFill>
          <a:ln xmlns:a="http://schemas.openxmlformats.org/drawingml/2006/main" w="0">
            <a:noFill/>
          </a:ln>
        </p:spPr>
      </p:sp>
      <p:sp>
        <p:nvSpPr>
          <p:cNvPr id="29" name="节点编号5">
            <a:extLst xmlns:a="http://schemas.openxmlformats.org/drawingml/2006/main">
              <a:ext uri="{FF2B5EF4-FFF2-40B4-BE49-F238E27FC236}">
                <a16:creationId xmlns:a16="http://schemas.microsoft.com/office/drawing/2014/main" id="{6FEBB556-DCF4-4F47-9134-883E6050E2E3}"/>
              </a:ext>
            </a:extLst>
          </p:cNvPr>
          <p:cNvSpPr>
            <a:spLocks xmlns:a="http://schemas.openxmlformats.org/drawingml/2006/main" noGrp="1"/>
          </p:cNvSpPr>
          <p:nvPr/>
        </p:nvSpPr>
        <p:spPr>
          <a:xfrm xmlns:a="http://schemas.openxmlformats.org/drawingml/2006/main">
            <a:off x="4476750" y="3962400"/>
            <a:ext cx="3714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05</a:t>
            </a:r>
          </a:p>
        </p:txBody>
      </p:sp>
      <p:sp>
        <p:nvSpPr>
          <p:cNvPr id="30" name="阶段名称5">
            <a:extLst xmlns:a="http://schemas.openxmlformats.org/drawingml/2006/main">
              <a:ext uri="{FF2B5EF4-FFF2-40B4-BE49-F238E27FC236}">
                <a16:creationId xmlns:a16="http://schemas.microsoft.com/office/drawing/2014/main" id="{C816EEDB-2979-47DF-AC94-F9F56C50217F}"/>
              </a:ext>
            </a:extLst>
          </p:cNvPr>
          <p:cNvSpPr>
            <a:spLocks xmlns:a="http://schemas.openxmlformats.org/drawingml/2006/main" noGrp="1"/>
          </p:cNvSpPr>
          <p:nvPr/>
        </p:nvSpPr>
        <p:spPr>
          <a:xfrm xmlns:a="http://schemas.openxmlformats.org/drawingml/2006/main">
            <a:off x="4991100" y="3952875"/>
            <a:ext cx="26479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B58A32"/>
                </a:solidFill>
                <a:latin typeface="Heiti TC"/>
                <a:ea typeface="Heiti TC"/>
                <a:cs typeface="Heiti TC"/>
              </a:defRPr>
            </a:pPr>
            <a:r>
              <a:rPr sz="2175" b="1">
                <a:solidFill>
                  <a:srgbClr val="B58A32"/>
                </a:solidFill>
                <a:latin typeface="Heiti TC"/>
                <a:ea typeface="Heiti TC"/>
                <a:cs typeface="Heiti TC"/>
              </a:rPr>
              <a:t>公司收款</a:t>
            </a:r>
          </a:p>
        </p:txBody>
      </p:sp>
      <p:sp>
        <p:nvSpPr>
          <p:cNvPr id="31" name="阶段说明5-0">
            <a:extLst xmlns:a="http://schemas.openxmlformats.org/drawingml/2006/main">
              <a:ext uri="{FF2B5EF4-FFF2-40B4-BE49-F238E27FC236}">
                <a16:creationId xmlns:a16="http://schemas.microsoft.com/office/drawing/2014/main" id="{0BA1B33B-BB35-4673-BC5C-09F6CD90A505}"/>
              </a:ext>
            </a:extLst>
          </p:cNvPr>
          <p:cNvSpPr>
            <a:spLocks xmlns:a="http://schemas.openxmlformats.org/drawingml/2006/main" noGrp="1"/>
          </p:cNvSpPr>
          <p:nvPr/>
        </p:nvSpPr>
        <p:spPr>
          <a:xfrm xmlns:a="http://schemas.openxmlformats.org/drawingml/2006/main">
            <a:off x="4476750" y="441960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投资款按协议直接进入</a:t>
            </a:r>
          </a:p>
        </p:txBody>
      </p:sp>
      <p:sp>
        <p:nvSpPr>
          <p:cNvPr id="32" name="阶段说明5-1">
            <a:extLst xmlns:a="http://schemas.openxmlformats.org/drawingml/2006/main">
              <a:ext uri="{FF2B5EF4-FFF2-40B4-BE49-F238E27FC236}">
                <a16:creationId xmlns:a16="http://schemas.microsoft.com/office/drawing/2014/main" id="{C1B8A0AE-BBD2-4A74-B94F-717A4982672B}"/>
              </a:ext>
            </a:extLst>
          </p:cNvPr>
          <p:cNvSpPr>
            <a:spLocks xmlns:a="http://schemas.openxmlformats.org/drawingml/2006/main" noGrp="1"/>
          </p:cNvSpPr>
          <p:nvPr/>
        </p:nvSpPr>
        <p:spPr>
          <a:xfrm xmlns:a="http://schemas.openxmlformats.org/drawingml/2006/main">
            <a:off x="4476750" y="470535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公司指定账户</a:t>
            </a:r>
          </a:p>
        </p:txBody>
      </p:sp>
      <p:sp>
        <p:nvSpPr>
          <p:cNvPr id="33" name="节点编号底6">
            <a:extLst xmlns:a="http://schemas.openxmlformats.org/drawingml/2006/main">
              <a:ext uri="{FF2B5EF4-FFF2-40B4-BE49-F238E27FC236}">
                <a16:creationId xmlns:a16="http://schemas.microsoft.com/office/drawing/2014/main" id="{7AF88A7C-C7F4-437E-B203-E7CE3A0D0BEB}"/>
              </a:ext>
            </a:extLst>
          </p:cNvPr>
          <p:cNvSpPr>
            <a:spLocks xmlns:a="http://schemas.openxmlformats.org/drawingml/2006/main" noGrp="1"/>
          </p:cNvSpPr>
          <p:nvPr/>
        </p:nvSpPr>
        <p:spPr>
          <a:xfrm xmlns:a="http://schemas.openxmlformats.org/drawingml/2006/main">
            <a:off x="704850" y="3962400"/>
            <a:ext cx="371475" cy="371475"/>
          </a:xfrm>
          <a:prstGeom xmlns:a="http://schemas.openxmlformats.org/drawingml/2006/main" prst="ellipse">
            <a:avLst/>
          </a:prstGeom>
          <a:solidFill xmlns:a="http://schemas.openxmlformats.org/drawingml/2006/main">
            <a:srgbClr val="102A49"/>
          </a:solidFill>
          <a:ln xmlns:a="http://schemas.openxmlformats.org/drawingml/2006/main" w="0">
            <a:noFill/>
          </a:ln>
        </p:spPr>
      </p:sp>
      <p:sp>
        <p:nvSpPr>
          <p:cNvPr id="34" name="节点编号6">
            <a:extLst xmlns:a="http://schemas.openxmlformats.org/drawingml/2006/main">
              <a:ext uri="{FF2B5EF4-FFF2-40B4-BE49-F238E27FC236}">
                <a16:creationId xmlns:a16="http://schemas.microsoft.com/office/drawing/2014/main" id="{59458B42-3E51-447F-9A27-BAC0E080C945}"/>
              </a:ext>
            </a:extLst>
          </p:cNvPr>
          <p:cNvSpPr>
            <a:spLocks xmlns:a="http://schemas.openxmlformats.org/drawingml/2006/main" noGrp="1"/>
          </p:cNvSpPr>
          <p:nvPr/>
        </p:nvSpPr>
        <p:spPr>
          <a:xfrm xmlns:a="http://schemas.openxmlformats.org/drawingml/2006/main">
            <a:off x="704850" y="3962400"/>
            <a:ext cx="3714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FFFFFF"/>
                </a:solidFill>
                <a:latin typeface="Arial"/>
                <a:ea typeface="Arial"/>
                <a:cs typeface="Arial"/>
              </a:defRPr>
            </a:pPr>
            <a:r>
              <a:rPr sz="1425" b="1">
                <a:solidFill>
                  <a:srgbClr val="FFFFFF"/>
                </a:solidFill>
                <a:latin typeface="Arial"/>
                <a:ea typeface="Arial"/>
                <a:cs typeface="Arial"/>
              </a:rPr>
              <a:t>06</a:t>
            </a:r>
          </a:p>
        </p:txBody>
      </p:sp>
      <p:sp>
        <p:nvSpPr>
          <p:cNvPr id="35" name="阶段名称6">
            <a:extLst xmlns:a="http://schemas.openxmlformats.org/drawingml/2006/main">
              <a:ext uri="{FF2B5EF4-FFF2-40B4-BE49-F238E27FC236}">
                <a16:creationId xmlns:a16="http://schemas.microsoft.com/office/drawing/2014/main" id="{BEB66030-6E9C-41E3-8A9E-C9D5D7687365}"/>
              </a:ext>
            </a:extLst>
          </p:cNvPr>
          <p:cNvSpPr>
            <a:spLocks xmlns:a="http://schemas.openxmlformats.org/drawingml/2006/main" noGrp="1"/>
          </p:cNvSpPr>
          <p:nvPr/>
        </p:nvSpPr>
        <p:spPr>
          <a:xfrm xmlns:a="http://schemas.openxmlformats.org/drawingml/2006/main">
            <a:off x="1219200" y="3952875"/>
            <a:ext cx="26479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75" b="1">
                <a:solidFill>
                  <a:srgbClr val="102A49"/>
                </a:solidFill>
                <a:latin typeface="Heiti TC"/>
                <a:ea typeface="Heiti TC"/>
                <a:cs typeface="Heiti TC"/>
              </a:defRPr>
            </a:pPr>
            <a:r>
              <a:rPr sz="2175" b="1">
                <a:solidFill>
                  <a:srgbClr val="102A49"/>
                </a:solidFill>
                <a:latin typeface="Heiti TC"/>
                <a:ea typeface="Heiti TC"/>
                <a:cs typeface="Heiti TC"/>
              </a:rPr>
              <a:t>确认与处理</a:t>
            </a:r>
          </a:p>
        </p:txBody>
      </p:sp>
      <p:sp>
        <p:nvSpPr>
          <p:cNvPr id="36" name="阶段说明6-0">
            <a:extLst xmlns:a="http://schemas.openxmlformats.org/drawingml/2006/main">
              <a:ext uri="{FF2B5EF4-FFF2-40B4-BE49-F238E27FC236}">
                <a16:creationId xmlns:a16="http://schemas.microsoft.com/office/drawing/2014/main" id="{17E98D6D-4B8F-4857-8DDF-296C1CBB6AA0}"/>
              </a:ext>
            </a:extLst>
          </p:cNvPr>
          <p:cNvSpPr>
            <a:spLocks xmlns:a="http://schemas.openxmlformats.org/drawingml/2006/main" noGrp="1"/>
          </p:cNvSpPr>
          <p:nvPr/>
        </p:nvSpPr>
        <p:spPr>
          <a:xfrm xmlns:a="http://schemas.openxmlformats.org/drawingml/2006/main">
            <a:off x="704850" y="441960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确认到账、启动及结算条件</a:t>
            </a:r>
          </a:p>
        </p:txBody>
      </p:sp>
      <p:sp>
        <p:nvSpPr>
          <p:cNvPr id="37" name="阶段说明6-1">
            <a:extLst xmlns:a="http://schemas.openxmlformats.org/drawingml/2006/main">
              <a:ext uri="{FF2B5EF4-FFF2-40B4-BE49-F238E27FC236}">
                <a16:creationId xmlns:a16="http://schemas.microsoft.com/office/drawing/2014/main" id="{B7C64AF7-DC10-4020-B23C-8A95B14D50E9}"/>
              </a:ext>
            </a:extLst>
          </p:cNvPr>
          <p:cNvSpPr>
            <a:spLocks xmlns:a="http://schemas.openxmlformats.org/drawingml/2006/main" noGrp="1"/>
          </p:cNvSpPr>
          <p:nvPr/>
        </p:nvSpPr>
        <p:spPr>
          <a:xfrm xmlns:a="http://schemas.openxmlformats.org/drawingml/2006/main">
            <a:off x="704850" y="470535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分别处理投资权益</a:t>
            </a:r>
          </a:p>
        </p:txBody>
      </p:sp>
      <p:sp>
        <p:nvSpPr>
          <p:cNvPr id="38" name="阶段说明6-2">
            <a:extLst xmlns:a="http://schemas.openxmlformats.org/drawingml/2006/main">
              <a:ext uri="{FF2B5EF4-FFF2-40B4-BE49-F238E27FC236}">
                <a16:creationId xmlns:a16="http://schemas.microsoft.com/office/drawing/2014/main" id="{3715A66E-9972-4DD8-A416-9AF2E4DDB058}"/>
              </a:ext>
            </a:extLst>
          </p:cNvPr>
          <p:cNvSpPr>
            <a:spLocks xmlns:a="http://schemas.openxmlformats.org/drawingml/2006/main" noGrp="1"/>
          </p:cNvSpPr>
          <p:nvPr/>
        </p:nvSpPr>
        <p:spPr>
          <a:xfrm xmlns:a="http://schemas.openxmlformats.org/drawingml/2006/main">
            <a:off x="704850" y="4991100"/>
            <a:ext cx="3238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和居间回报</a:t>
            </a:r>
          </a:p>
        </p:txBody>
      </p:sp>
      <p:sp>
        <p:nvSpPr>
          <p:cNvPr id="39" name="一至二">
            <a:extLst xmlns:a="http://schemas.openxmlformats.org/drawingml/2006/main">
              <a:ext uri="{FF2B5EF4-FFF2-40B4-BE49-F238E27FC236}">
                <a16:creationId xmlns:a16="http://schemas.microsoft.com/office/drawing/2014/main" id="{C1232928-887B-4B6C-9584-A62A88292DAE}"/>
              </a:ext>
            </a:extLst>
          </p:cNvPr>
          <p:cNvSpPr>
            <a:spLocks xmlns:a="http://schemas.openxmlformats.org/drawingml/2006/main" noGrp="1"/>
          </p:cNvSpPr>
          <p:nvPr/>
        </p:nvSpPr>
        <p:spPr>
          <a:xfrm xmlns:a="http://schemas.openxmlformats.org/drawingml/2006/main">
            <a:off x="4029075" y="2581275"/>
            <a:ext cx="276225" cy="161925"/>
          </a:xfrm>
          <a:prstGeom xmlns:a="http://schemas.openxmlformats.org/drawingml/2006/main" prst="rightArrow">
            <a:avLst/>
          </a:prstGeom>
          <a:solidFill xmlns:a="http://schemas.openxmlformats.org/drawingml/2006/main">
            <a:srgbClr val="8D9DAD"/>
          </a:solidFill>
          <a:ln xmlns:a="http://schemas.openxmlformats.org/drawingml/2006/main" w="0">
            <a:noFill/>
          </a:ln>
        </p:spPr>
      </p:sp>
      <p:sp>
        <p:nvSpPr>
          <p:cNvPr id="40" name="二至三">
            <a:extLst xmlns:a="http://schemas.openxmlformats.org/drawingml/2006/main">
              <a:ext uri="{FF2B5EF4-FFF2-40B4-BE49-F238E27FC236}">
                <a16:creationId xmlns:a16="http://schemas.microsoft.com/office/drawing/2014/main" id="{6DC4C3A7-3F2B-46B2-AFF6-BBE2CB507284}"/>
              </a:ext>
            </a:extLst>
          </p:cNvPr>
          <p:cNvSpPr>
            <a:spLocks xmlns:a="http://schemas.openxmlformats.org/drawingml/2006/main" noGrp="1"/>
          </p:cNvSpPr>
          <p:nvPr/>
        </p:nvSpPr>
        <p:spPr>
          <a:xfrm xmlns:a="http://schemas.openxmlformats.org/drawingml/2006/main">
            <a:off x="7800975" y="2581275"/>
            <a:ext cx="276225" cy="161925"/>
          </a:xfrm>
          <a:prstGeom xmlns:a="http://schemas.openxmlformats.org/drawingml/2006/main" prst="rightArrow">
            <a:avLst/>
          </a:prstGeom>
          <a:solidFill xmlns:a="http://schemas.openxmlformats.org/drawingml/2006/main">
            <a:srgbClr val="8D9DAD"/>
          </a:solidFill>
          <a:ln xmlns:a="http://schemas.openxmlformats.org/drawingml/2006/main" w="0">
            <a:noFill/>
          </a:ln>
        </p:spPr>
      </p:sp>
      <p:sp>
        <p:nvSpPr>
          <p:cNvPr id="41" name="三至四">
            <a:extLst xmlns:a="http://schemas.openxmlformats.org/drawingml/2006/main">
              <a:ext uri="{FF2B5EF4-FFF2-40B4-BE49-F238E27FC236}">
                <a16:creationId xmlns:a16="http://schemas.microsoft.com/office/drawing/2014/main" id="{39EF8629-3A40-4107-962C-137DA92F0DFD}"/>
              </a:ext>
            </a:extLst>
          </p:cNvPr>
          <p:cNvSpPr>
            <a:spLocks xmlns:a="http://schemas.openxmlformats.org/drawingml/2006/main" noGrp="1"/>
          </p:cNvSpPr>
          <p:nvPr/>
        </p:nvSpPr>
        <p:spPr>
          <a:xfrm xmlns:a="http://schemas.openxmlformats.org/drawingml/2006/main">
            <a:off x="9686925" y="3514725"/>
            <a:ext cx="190500" cy="276225"/>
          </a:xfrm>
          <a:prstGeom xmlns:a="http://schemas.openxmlformats.org/drawingml/2006/main" prst="downArrow">
            <a:avLst/>
          </a:prstGeom>
          <a:solidFill xmlns:a="http://schemas.openxmlformats.org/drawingml/2006/main">
            <a:srgbClr val="8D9DAD"/>
          </a:solidFill>
          <a:ln xmlns:a="http://schemas.openxmlformats.org/drawingml/2006/main" w="0">
            <a:noFill/>
          </a:ln>
        </p:spPr>
      </p:sp>
      <p:sp>
        <p:nvSpPr>
          <p:cNvPr id="42" name="四至五">
            <a:extLst xmlns:a="http://schemas.openxmlformats.org/drawingml/2006/main">
              <a:ext uri="{FF2B5EF4-FFF2-40B4-BE49-F238E27FC236}">
                <a16:creationId xmlns:a16="http://schemas.microsoft.com/office/drawing/2014/main" id="{7D6681E3-AE72-4042-BA3A-4870BDA0ECB5}"/>
              </a:ext>
            </a:extLst>
          </p:cNvPr>
          <p:cNvSpPr>
            <a:spLocks xmlns:a="http://schemas.openxmlformats.org/drawingml/2006/main" noGrp="1"/>
          </p:cNvSpPr>
          <p:nvPr/>
        </p:nvSpPr>
        <p:spPr>
          <a:xfrm xmlns:a="http://schemas.openxmlformats.org/drawingml/2006/main">
            <a:off x="7800975" y="4067175"/>
            <a:ext cx="276225" cy="161925"/>
          </a:xfrm>
          <a:prstGeom xmlns:a="http://schemas.openxmlformats.org/drawingml/2006/main" prst="leftArrow">
            <a:avLst/>
          </a:prstGeom>
          <a:solidFill xmlns:a="http://schemas.openxmlformats.org/drawingml/2006/main">
            <a:srgbClr val="B58A32"/>
          </a:solidFill>
          <a:ln xmlns:a="http://schemas.openxmlformats.org/drawingml/2006/main" w="0">
            <a:noFill/>
          </a:ln>
        </p:spPr>
      </p:sp>
      <p:sp>
        <p:nvSpPr>
          <p:cNvPr id="43" name="五至六">
            <a:extLst xmlns:a="http://schemas.openxmlformats.org/drawingml/2006/main">
              <a:ext uri="{FF2B5EF4-FFF2-40B4-BE49-F238E27FC236}">
                <a16:creationId xmlns:a16="http://schemas.microsoft.com/office/drawing/2014/main" id="{8E6F3F94-1737-4D3F-9E24-544DBC501BC4}"/>
              </a:ext>
            </a:extLst>
          </p:cNvPr>
          <p:cNvSpPr>
            <a:spLocks xmlns:a="http://schemas.openxmlformats.org/drawingml/2006/main" noGrp="1"/>
          </p:cNvSpPr>
          <p:nvPr/>
        </p:nvSpPr>
        <p:spPr>
          <a:xfrm xmlns:a="http://schemas.openxmlformats.org/drawingml/2006/main">
            <a:off x="4029075" y="4067175"/>
            <a:ext cx="276225" cy="161925"/>
          </a:xfrm>
          <a:prstGeom xmlns:a="http://schemas.openxmlformats.org/drawingml/2006/main" prst="leftArrow">
            <a:avLst/>
          </a:prstGeom>
          <a:solidFill xmlns:a="http://schemas.openxmlformats.org/drawingml/2006/main">
            <a:srgbClr val="8D9DAD"/>
          </a:solidFill>
          <a:ln xmlns:a="http://schemas.openxmlformats.org/drawingml/2006/main" w="0">
            <a:noFill/>
          </a:ln>
        </p:spPr>
      </p:sp>
      <p:sp>
        <p:nvSpPr>
          <p:cNvPr id="44" name="关键说明分界">
            <a:extLst xmlns:a="http://schemas.openxmlformats.org/drawingml/2006/main">
              <a:ext uri="{FF2B5EF4-FFF2-40B4-BE49-F238E27FC236}">
                <a16:creationId xmlns:a16="http://schemas.microsoft.com/office/drawing/2014/main" id="{7A73ADFE-784C-453B-85A2-30FB808952BD}"/>
              </a:ext>
            </a:extLst>
          </p:cNvPr>
          <p:cNvSpPr>
            <a:spLocks xmlns:a="http://schemas.openxmlformats.org/drawingml/2006/main" noGrp="1"/>
          </p:cNvSpPr>
          <p:nvPr/>
        </p:nvSpPr>
        <p:spPr>
          <a:xfrm xmlns:a="http://schemas.openxmlformats.org/drawingml/2006/main">
            <a:off x="704850" y="5457825"/>
            <a:ext cx="107823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45" name="收款说明标题">
            <a:extLst xmlns:a="http://schemas.openxmlformats.org/drawingml/2006/main">
              <a:ext uri="{FF2B5EF4-FFF2-40B4-BE49-F238E27FC236}">
                <a16:creationId xmlns:a16="http://schemas.microsoft.com/office/drawing/2014/main" id="{9676ACA0-12FB-4D31-BD2F-9B8E076D16B4}"/>
              </a:ext>
            </a:extLst>
          </p:cNvPr>
          <p:cNvSpPr>
            <a:spLocks xmlns:a="http://schemas.openxmlformats.org/drawingml/2006/main" noGrp="1"/>
          </p:cNvSpPr>
          <p:nvPr/>
        </p:nvSpPr>
        <p:spPr>
          <a:xfrm xmlns:a="http://schemas.openxmlformats.org/drawingml/2006/main">
            <a:off x="704850" y="5638800"/>
            <a:ext cx="48482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B58A32"/>
                </a:solidFill>
                <a:latin typeface="Heiti TC"/>
                <a:ea typeface="Heiti TC"/>
                <a:cs typeface="Heiti TC"/>
              </a:defRPr>
            </a:pPr>
            <a:r>
              <a:rPr sz="1875" b="1">
                <a:solidFill>
                  <a:srgbClr val="B58A32"/>
                </a:solidFill>
                <a:latin typeface="Heiti TC"/>
                <a:ea typeface="Heiti TC"/>
                <a:cs typeface="Heiti TC"/>
              </a:rPr>
              <a:t>公司直接收款</a:t>
            </a:r>
          </a:p>
        </p:txBody>
      </p:sp>
      <p:sp>
        <p:nvSpPr>
          <p:cNvPr id="46" name="收款说明">
            <a:extLst xmlns:a="http://schemas.openxmlformats.org/drawingml/2006/main">
              <a:ext uri="{FF2B5EF4-FFF2-40B4-BE49-F238E27FC236}">
                <a16:creationId xmlns:a16="http://schemas.microsoft.com/office/drawing/2014/main" id="{F821C84D-BE30-4520-8E92-5399BF42EEFD}"/>
              </a:ext>
            </a:extLst>
          </p:cNvPr>
          <p:cNvSpPr>
            <a:spLocks xmlns:a="http://schemas.openxmlformats.org/drawingml/2006/main" noGrp="1"/>
          </p:cNvSpPr>
          <p:nvPr/>
        </p:nvSpPr>
        <p:spPr>
          <a:xfrm xmlns:a="http://schemas.openxmlformats.org/drawingml/2006/main">
            <a:off x="704850" y="5991225"/>
            <a:ext cx="4953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投资款直接进入公司指定账户</a:t>
            </a:r>
          </a:p>
        </p:txBody>
      </p:sp>
      <p:sp>
        <p:nvSpPr>
          <p:cNvPr id="47" name="居间边界">
            <a:extLst xmlns:a="http://schemas.openxmlformats.org/drawingml/2006/main">
              <a:ext uri="{FF2B5EF4-FFF2-40B4-BE49-F238E27FC236}">
                <a16:creationId xmlns:a16="http://schemas.microsoft.com/office/drawing/2014/main" id="{ECAB155C-F686-4964-BD8F-217DD283DDED}"/>
              </a:ext>
            </a:extLst>
          </p:cNvPr>
          <p:cNvSpPr>
            <a:spLocks xmlns:a="http://schemas.openxmlformats.org/drawingml/2006/main" noGrp="1"/>
          </p:cNvSpPr>
          <p:nvPr/>
        </p:nvSpPr>
        <p:spPr>
          <a:xfrm xmlns:a="http://schemas.openxmlformats.org/drawingml/2006/main">
            <a:off x="704850" y="6286500"/>
            <a:ext cx="4953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居间人仅负责介绍与服务</a:t>
            </a:r>
          </a:p>
        </p:txBody>
      </p:sp>
      <p:sp>
        <p:nvSpPr>
          <p:cNvPr id="48" name="关键说明中线">
            <a:extLst xmlns:a="http://schemas.openxmlformats.org/drawingml/2006/main">
              <a:ext uri="{FF2B5EF4-FFF2-40B4-BE49-F238E27FC236}">
                <a16:creationId xmlns:a16="http://schemas.microsoft.com/office/drawing/2014/main" id="{05B660F5-DE26-40EB-A422-39CD32ED6EDA}"/>
              </a:ext>
            </a:extLst>
          </p:cNvPr>
          <p:cNvSpPr>
            <a:spLocks xmlns:a="http://schemas.openxmlformats.org/drawingml/2006/main" noGrp="1"/>
          </p:cNvSpPr>
          <p:nvPr/>
        </p:nvSpPr>
        <p:spPr>
          <a:xfrm xmlns:a="http://schemas.openxmlformats.org/drawingml/2006/main">
            <a:off x="5905500" y="5667375"/>
            <a:ext cx="0" cy="87630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49" name="归属说明标题">
            <a:extLst xmlns:a="http://schemas.openxmlformats.org/drawingml/2006/main">
              <a:ext uri="{FF2B5EF4-FFF2-40B4-BE49-F238E27FC236}">
                <a16:creationId xmlns:a16="http://schemas.microsoft.com/office/drawing/2014/main" id="{83B53A37-337F-4CE7-9C1F-462A448CD200}"/>
              </a:ext>
            </a:extLst>
          </p:cNvPr>
          <p:cNvSpPr>
            <a:spLocks xmlns:a="http://schemas.openxmlformats.org/drawingml/2006/main" noGrp="1"/>
          </p:cNvSpPr>
          <p:nvPr/>
        </p:nvSpPr>
        <p:spPr>
          <a:xfrm xmlns:a="http://schemas.openxmlformats.org/drawingml/2006/main">
            <a:off x="6305550" y="5638800"/>
            <a:ext cx="51816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102A49"/>
                </a:solidFill>
                <a:latin typeface="Heiti TC"/>
                <a:ea typeface="Heiti TC"/>
                <a:cs typeface="Heiti TC"/>
              </a:defRPr>
            </a:pPr>
            <a:r>
              <a:rPr sz="1875" b="1">
                <a:solidFill>
                  <a:srgbClr val="102A49"/>
                </a:solidFill>
                <a:latin typeface="Heiti TC"/>
                <a:ea typeface="Heiti TC"/>
                <a:cs typeface="Heiti TC"/>
              </a:rPr>
              <a:t>客户归属与协作</a:t>
            </a:r>
          </a:p>
        </p:txBody>
      </p:sp>
      <p:sp>
        <p:nvSpPr>
          <p:cNvPr id="50" name="归属说明">
            <a:extLst xmlns:a="http://schemas.openxmlformats.org/drawingml/2006/main">
              <a:ext uri="{FF2B5EF4-FFF2-40B4-BE49-F238E27FC236}">
                <a16:creationId xmlns:a16="http://schemas.microsoft.com/office/drawing/2014/main" id="{BEB084DF-A68F-4E2D-A1E2-4658DFF8AD74}"/>
              </a:ext>
            </a:extLst>
          </p:cNvPr>
          <p:cNvSpPr>
            <a:spLocks xmlns:a="http://schemas.openxmlformats.org/drawingml/2006/main" noGrp="1"/>
          </p:cNvSpPr>
          <p:nvPr/>
        </p:nvSpPr>
        <p:spPr>
          <a:xfrm xmlns:a="http://schemas.openxmlformats.org/drawingml/2006/main">
            <a:off x="6305550" y="5991225"/>
            <a:ext cx="51816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客户归属、共同介绍及跨团队协作规则</a:t>
            </a:r>
          </a:p>
        </p:txBody>
      </p:sp>
      <p:sp>
        <p:nvSpPr>
          <p:cNvPr id="51" name="规则落实">
            <a:extLst xmlns:a="http://schemas.openxmlformats.org/drawingml/2006/main">
              <a:ext uri="{FF2B5EF4-FFF2-40B4-BE49-F238E27FC236}">
                <a16:creationId xmlns:a16="http://schemas.microsoft.com/office/drawing/2014/main" id="{B4F878FB-4F5C-4A3E-B1B1-D69C8025D352}"/>
              </a:ext>
            </a:extLst>
          </p:cNvPr>
          <p:cNvSpPr>
            <a:spLocks xmlns:a="http://schemas.openxmlformats.org/drawingml/2006/main" noGrp="1"/>
          </p:cNvSpPr>
          <p:nvPr/>
        </p:nvSpPr>
        <p:spPr>
          <a:xfrm xmlns:a="http://schemas.openxmlformats.org/drawingml/2006/main">
            <a:off x="6305550" y="6286500"/>
            <a:ext cx="51816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687A8C"/>
                </a:solidFill>
                <a:latin typeface="Heiti TC"/>
                <a:ea typeface="Heiti TC"/>
                <a:cs typeface="Heiti TC"/>
              </a:defRPr>
            </a:pPr>
            <a:r>
              <a:rPr sz="1725" b="0">
                <a:solidFill>
                  <a:srgbClr val="687A8C"/>
                </a:solidFill>
                <a:latin typeface="Heiti TC"/>
                <a:ea typeface="Heiti TC"/>
                <a:cs typeface="Heiti TC"/>
              </a:rPr>
              <a:t>在合作协议中明确</a:t>
            </a:r>
          </a:p>
        </p:txBody>
      </p:sp>
    </p:spTree>
    <p:extLst>
      <p:ext uri="{BB962C8B-B14F-4D97-AF65-F5344CB8AC3E}">
        <p14:creationId xmlns:p14="http://schemas.microsoft.com/office/powerpoint/2010/main" val="124242846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页眉金线">
            <a:extLst xmlns:a="http://schemas.openxmlformats.org/drawingml/2006/main">
              <a:ext uri="{FF2B5EF4-FFF2-40B4-BE49-F238E27FC236}">
                <a16:creationId xmlns:a16="http://schemas.microsoft.com/office/drawing/2014/main" id="{09713213-76D4-4140-A0F1-B52A32724102}"/>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CB1D78E4-D01D-4848-9547-EC848AF4C7CC}"/>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B2C0682D-85E6-428F-9363-6777119E0D91}"/>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商务条款</a:t>
            </a:r>
          </a:p>
        </p:txBody>
      </p:sp>
      <p:sp>
        <p:nvSpPr>
          <p:cNvPr id="4" name="页码">
            <a:extLst xmlns:a="http://schemas.openxmlformats.org/drawingml/2006/main">
              <a:ext uri="{FF2B5EF4-FFF2-40B4-BE49-F238E27FC236}">
                <a16:creationId xmlns:a16="http://schemas.microsoft.com/office/drawing/2014/main" id="{FBBD150E-7529-4281-84A1-14F78BEAEEA3}"/>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19</a:t>
            </a:r>
          </a:p>
        </p:txBody>
      </p:sp>
      <p:sp>
        <p:nvSpPr>
          <p:cNvPr id="5" name="标题">
            <a:extLst xmlns:a="http://schemas.openxmlformats.org/drawingml/2006/main">
              <a:ext uri="{FF2B5EF4-FFF2-40B4-BE49-F238E27FC236}">
                <a16:creationId xmlns:a16="http://schemas.microsoft.com/office/drawing/2014/main" id="{069F2FB3-2C24-4906-BD18-D40DCF9CB169}"/>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商务合作条款与结算确认</a:t>
            </a:r>
          </a:p>
        </p:txBody>
      </p:sp>
      <p:sp>
        <p:nvSpPr>
          <p:cNvPr id="6" name="标题分界">
            <a:extLst xmlns:a="http://schemas.openxmlformats.org/drawingml/2006/main">
              <a:ext uri="{FF2B5EF4-FFF2-40B4-BE49-F238E27FC236}">
                <a16:creationId xmlns:a16="http://schemas.microsoft.com/office/drawing/2014/main" id="{C301257A-0D88-4F63-97C6-AD6F90992BA5}"/>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待明确性质">
            <a:extLst xmlns:a="http://schemas.openxmlformats.org/drawingml/2006/main">
              <a:ext uri="{FF2B5EF4-FFF2-40B4-BE49-F238E27FC236}">
                <a16:creationId xmlns:a16="http://schemas.microsoft.com/office/drawing/2014/main" id="{F9792DB6-C3F6-47F7-845B-45A28DEBE863}"/>
              </a:ext>
            </a:extLst>
          </p:cNvPr>
          <p:cNvSpPr>
            <a:spLocks xmlns:a="http://schemas.openxmlformats.org/drawingml/2006/main" noGrp="1"/>
          </p:cNvSpPr>
          <p:nvPr/>
        </p:nvSpPr>
        <p:spPr>
          <a:xfrm xmlns:a="http://schemas.openxmlformats.org/drawingml/2006/main">
            <a:off x="704850" y="1905000"/>
            <a:ext cx="10782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0">
                <a:solidFill>
                  <a:srgbClr val="687A8C"/>
                </a:solidFill>
                <a:latin typeface="Heiti TC"/>
                <a:ea typeface="Heiti TC"/>
                <a:cs typeface="Heiti TC"/>
              </a:defRPr>
            </a:pPr>
            <a:r>
              <a:rPr sz="1875" b="0">
                <a:solidFill>
                  <a:srgbClr val="687A8C"/>
                </a:solidFill>
                <a:latin typeface="Heiti TC"/>
                <a:ea typeface="Heiti TC"/>
                <a:cs typeface="Heiti TC"/>
              </a:rPr>
              <a:t>以下为待协议明确的事项，供公司与居间人逐项确认</a:t>
            </a:r>
          </a:p>
        </p:txBody>
      </p:sp>
      <p:sp>
        <p:nvSpPr>
          <p:cNvPr id="8" name="左栏标题">
            <a:extLst xmlns:a="http://schemas.openxmlformats.org/drawingml/2006/main">
              <a:ext uri="{FF2B5EF4-FFF2-40B4-BE49-F238E27FC236}">
                <a16:creationId xmlns:a16="http://schemas.microsoft.com/office/drawing/2014/main" id="{62E11B7C-4BDA-41A6-A2F1-FC2177923EEE}"/>
              </a:ext>
            </a:extLst>
          </p:cNvPr>
          <p:cNvSpPr>
            <a:spLocks xmlns:a="http://schemas.openxmlformats.org/drawingml/2006/main" noGrp="1"/>
          </p:cNvSpPr>
          <p:nvPr/>
        </p:nvSpPr>
        <p:spPr>
          <a:xfrm xmlns:a="http://schemas.openxmlformats.org/drawingml/2006/main">
            <a:off x="704850" y="2495550"/>
            <a:ext cx="4876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102A49"/>
                </a:solidFill>
                <a:latin typeface="Heiti TC"/>
                <a:ea typeface="Heiti TC"/>
                <a:cs typeface="Heiti TC"/>
              </a:defRPr>
            </a:pPr>
            <a:r>
              <a:rPr sz="2250" b="1">
                <a:solidFill>
                  <a:srgbClr val="102A49"/>
                </a:solidFill>
                <a:latin typeface="Heiti TC"/>
                <a:ea typeface="Heiti TC"/>
                <a:cs typeface="Heiti TC"/>
              </a:rPr>
              <a:t>现金与项目权益</a:t>
            </a:r>
          </a:p>
        </p:txBody>
      </p:sp>
      <p:sp>
        <p:nvSpPr>
          <p:cNvPr id="9" name="右栏标题">
            <a:extLst xmlns:a="http://schemas.openxmlformats.org/drawingml/2006/main">
              <a:ext uri="{FF2B5EF4-FFF2-40B4-BE49-F238E27FC236}">
                <a16:creationId xmlns:a16="http://schemas.microsoft.com/office/drawing/2014/main" id="{20E8C097-79D5-4702-BA01-1BDA2D6C5C2E}"/>
              </a:ext>
            </a:extLst>
          </p:cNvPr>
          <p:cNvSpPr>
            <a:spLocks xmlns:a="http://schemas.openxmlformats.org/drawingml/2006/main" noGrp="1"/>
          </p:cNvSpPr>
          <p:nvPr/>
        </p:nvSpPr>
        <p:spPr>
          <a:xfrm xmlns:a="http://schemas.openxmlformats.org/drawingml/2006/main">
            <a:off x="6553200" y="2495550"/>
            <a:ext cx="49339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250" b="1">
                <a:solidFill>
                  <a:srgbClr val="102A49"/>
                </a:solidFill>
                <a:latin typeface="Heiti TC"/>
                <a:ea typeface="Heiti TC"/>
                <a:cs typeface="Heiti TC"/>
              </a:defRPr>
            </a:pPr>
            <a:r>
              <a:rPr sz="2250" b="1">
                <a:solidFill>
                  <a:srgbClr val="102A49"/>
                </a:solidFill>
                <a:latin typeface="Heiti TC"/>
                <a:ea typeface="Heiti TC"/>
                <a:cs typeface="Heiti TC"/>
              </a:rPr>
              <a:t>客户协作与服务安排</a:t>
            </a:r>
          </a:p>
        </p:txBody>
      </p:sp>
      <p:sp>
        <p:nvSpPr>
          <p:cNvPr id="10" name="左栏标题分隔">
            <a:extLst xmlns:a="http://schemas.openxmlformats.org/drawingml/2006/main">
              <a:ext uri="{FF2B5EF4-FFF2-40B4-BE49-F238E27FC236}">
                <a16:creationId xmlns:a16="http://schemas.microsoft.com/office/drawing/2014/main" id="{8414D387-2F7B-4042-8684-194414EDEA5A}"/>
              </a:ext>
            </a:extLst>
          </p:cNvPr>
          <p:cNvSpPr>
            <a:spLocks xmlns:a="http://schemas.openxmlformats.org/drawingml/2006/main" noGrp="1"/>
          </p:cNvSpPr>
          <p:nvPr/>
        </p:nvSpPr>
        <p:spPr>
          <a:xfrm xmlns:a="http://schemas.openxmlformats.org/drawingml/2006/main">
            <a:off x="704850" y="3000375"/>
            <a:ext cx="4876800" cy="0"/>
          </a:xfrm>
          <a:prstGeom xmlns:a="http://schemas.openxmlformats.org/drawingml/2006/main" prst="line">
            <a:avLst/>
          </a:prstGeom>
          <a:noFill xmlns:a="http://schemas.openxmlformats.org/drawingml/2006/main"/>
          <a:ln xmlns:a="http://schemas.openxmlformats.org/drawingml/2006/main" w="14288">
            <a:solidFill>
              <a:srgbClr val="B58A32"/>
            </a:solidFill>
          </a:ln>
        </p:spPr>
      </p:sp>
      <p:sp>
        <p:nvSpPr>
          <p:cNvPr id="11" name="右栏标题分隔">
            <a:extLst xmlns:a="http://schemas.openxmlformats.org/drawingml/2006/main">
              <a:ext uri="{FF2B5EF4-FFF2-40B4-BE49-F238E27FC236}">
                <a16:creationId xmlns:a16="http://schemas.microsoft.com/office/drawing/2014/main" id="{761FD109-74B8-425E-82DB-2D382ABBF0E3}"/>
              </a:ext>
            </a:extLst>
          </p:cNvPr>
          <p:cNvSpPr>
            <a:spLocks xmlns:a="http://schemas.openxmlformats.org/drawingml/2006/main" noGrp="1"/>
          </p:cNvSpPr>
          <p:nvPr/>
        </p:nvSpPr>
        <p:spPr>
          <a:xfrm xmlns:a="http://schemas.openxmlformats.org/drawingml/2006/main">
            <a:off x="6553200" y="3000375"/>
            <a:ext cx="4933950" cy="0"/>
          </a:xfrm>
          <a:prstGeom xmlns:a="http://schemas.openxmlformats.org/drawingml/2006/main" prst="line">
            <a:avLst/>
          </a:prstGeom>
          <a:noFill xmlns:a="http://schemas.openxmlformats.org/drawingml/2006/main"/>
          <a:ln xmlns:a="http://schemas.openxmlformats.org/drawingml/2006/main" w="14288">
            <a:solidFill>
              <a:srgbClr val="B58A32"/>
            </a:solidFill>
          </a:ln>
        </p:spPr>
      </p:sp>
      <p:sp>
        <p:nvSpPr>
          <p:cNvPr id="12" name="左右栏分界">
            <a:extLst xmlns:a="http://schemas.openxmlformats.org/drawingml/2006/main">
              <a:ext uri="{FF2B5EF4-FFF2-40B4-BE49-F238E27FC236}">
                <a16:creationId xmlns:a16="http://schemas.microsoft.com/office/drawing/2014/main" id="{7B5A0796-557E-4D8C-B3AD-E2B8D4E2FA38}"/>
              </a:ext>
            </a:extLst>
          </p:cNvPr>
          <p:cNvSpPr>
            <a:spLocks xmlns:a="http://schemas.openxmlformats.org/drawingml/2006/main" noGrp="1"/>
          </p:cNvSpPr>
          <p:nvPr/>
        </p:nvSpPr>
        <p:spPr>
          <a:xfrm xmlns:a="http://schemas.openxmlformats.org/drawingml/2006/main">
            <a:off x="6057900" y="2562225"/>
            <a:ext cx="0" cy="327660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13" name="条款名称0">
            <a:extLst xmlns:a="http://schemas.openxmlformats.org/drawingml/2006/main">
              <a:ext uri="{FF2B5EF4-FFF2-40B4-BE49-F238E27FC236}">
                <a16:creationId xmlns:a16="http://schemas.microsoft.com/office/drawing/2014/main" id="{96F0C2A6-8DD0-45E0-8F6E-C054E74B0FC6}"/>
              </a:ext>
            </a:extLst>
          </p:cNvPr>
          <p:cNvSpPr>
            <a:spLocks xmlns:a="http://schemas.openxmlformats.org/drawingml/2006/main" noGrp="1"/>
          </p:cNvSpPr>
          <p:nvPr/>
        </p:nvSpPr>
        <p:spPr>
          <a:xfrm xmlns:a="http://schemas.openxmlformats.org/drawingml/2006/main">
            <a:off x="704850" y="3133725"/>
            <a:ext cx="4857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58A32"/>
                </a:solidFill>
                <a:latin typeface="Heiti TC"/>
                <a:ea typeface="Heiti TC"/>
                <a:cs typeface="Heiti TC"/>
              </a:defRPr>
            </a:pPr>
            <a:r>
              <a:rPr sz="1950" b="1">
                <a:solidFill>
                  <a:srgbClr val="B58A32"/>
                </a:solidFill>
                <a:latin typeface="Heiti TC"/>
                <a:ea typeface="Heiti TC"/>
                <a:cs typeface="Heiti TC"/>
              </a:rPr>
              <a:t>合作范围</a:t>
            </a:r>
          </a:p>
        </p:txBody>
      </p:sp>
      <p:sp>
        <p:nvSpPr>
          <p:cNvPr id="14" name="条款内容0">
            <a:extLst xmlns:a="http://schemas.openxmlformats.org/drawingml/2006/main">
              <a:ext uri="{FF2B5EF4-FFF2-40B4-BE49-F238E27FC236}">
                <a16:creationId xmlns:a16="http://schemas.microsoft.com/office/drawing/2014/main" id="{04D50EFE-1FDA-4FED-ADD7-503F3AA8E54E}"/>
              </a:ext>
            </a:extLst>
          </p:cNvPr>
          <p:cNvSpPr>
            <a:spLocks xmlns:a="http://schemas.openxmlformats.org/drawingml/2006/main" noGrp="1"/>
          </p:cNvSpPr>
          <p:nvPr/>
        </p:nvSpPr>
        <p:spPr>
          <a:xfrm xmlns:a="http://schemas.openxmlformats.org/drawingml/2006/main">
            <a:off x="704850" y="349567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本次合同矿量、募集规模及服务内容</a:t>
            </a:r>
          </a:p>
        </p:txBody>
      </p:sp>
      <p:sp>
        <p:nvSpPr>
          <p:cNvPr id="15" name="条款名称1">
            <a:extLst xmlns:a="http://schemas.openxmlformats.org/drawingml/2006/main">
              <a:ext uri="{FF2B5EF4-FFF2-40B4-BE49-F238E27FC236}">
                <a16:creationId xmlns:a16="http://schemas.microsoft.com/office/drawing/2014/main" id="{AF49015F-6933-4D0A-82C7-C2B730479396}"/>
              </a:ext>
            </a:extLst>
          </p:cNvPr>
          <p:cNvSpPr>
            <a:spLocks xmlns:a="http://schemas.openxmlformats.org/drawingml/2006/main" noGrp="1"/>
          </p:cNvSpPr>
          <p:nvPr/>
        </p:nvSpPr>
        <p:spPr>
          <a:xfrm xmlns:a="http://schemas.openxmlformats.org/drawingml/2006/main">
            <a:off x="704850" y="4181475"/>
            <a:ext cx="4857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58A32"/>
                </a:solidFill>
                <a:latin typeface="Heiti TC"/>
                <a:ea typeface="Heiti TC"/>
                <a:cs typeface="Heiti TC"/>
              </a:defRPr>
            </a:pPr>
            <a:r>
              <a:rPr sz="1950" b="1">
                <a:solidFill>
                  <a:srgbClr val="B58A32"/>
                </a:solidFill>
                <a:latin typeface="Heiti TC"/>
                <a:ea typeface="Heiti TC"/>
                <a:cs typeface="Heiti TC"/>
              </a:rPr>
              <a:t>现金结算</a:t>
            </a:r>
          </a:p>
        </p:txBody>
      </p:sp>
      <p:sp>
        <p:nvSpPr>
          <p:cNvPr id="16" name="条款内容1">
            <a:extLst xmlns:a="http://schemas.openxmlformats.org/drawingml/2006/main">
              <a:ext uri="{FF2B5EF4-FFF2-40B4-BE49-F238E27FC236}">
                <a16:creationId xmlns:a16="http://schemas.microsoft.com/office/drawing/2014/main" id="{F725655F-29DE-4CA2-9064-004C7A887526}"/>
              </a:ext>
            </a:extLst>
          </p:cNvPr>
          <p:cNvSpPr>
            <a:spLocks xmlns:a="http://schemas.openxmlformats.org/drawingml/2006/main" noGrp="1"/>
          </p:cNvSpPr>
          <p:nvPr/>
        </p:nvSpPr>
        <p:spPr>
          <a:xfrm xmlns:a="http://schemas.openxmlformats.org/drawingml/2006/main">
            <a:off x="704850" y="454342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实际佣金比例、到账确认方式、收款方</a:t>
            </a:r>
          </a:p>
        </p:txBody>
      </p:sp>
      <p:sp>
        <p:nvSpPr>
          <p:cNvPr id="17" name="条款续行1">
            <a:extLst xmlns:a="http://schemas.openxmlformats.org/drawingml/2006/main">
              <a:ext uri="{FF2B5EF4-FFF2-40B4-BE49-F238E27FC236}">
                <a16:creationId xmlns:a16="http://schemas.microsoft.com/office/drawing/2014/main" id="{7BBBCCCB-E081-449C-8CD9-DBFF99B19F83}"/>
              </a:ext>
            </a:extLst>
          </p:cNvPr>
          <p:cNvSpPr>
            <a:spLocks xmlns:a="http://schemas.openxmlformats.org/drawingml/2006/main" noGrp="1"/>
          </p:cNvSpPr>
          <p:nvPr/>
        </p:nvSpPr>
        <p:spPr>
          <a:xfrm xmlns:a="http://schemas.openxmlformats.org/drawingml/2006/main">
            <a:off x="704850" y="482917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支付节点及税费</a:t>
            </a:r>
          </a:p>
        </p:txBody>
      </p:sp>
      <p:sp>
        <p:nvSpPr>
          <p:cNvPr id="18" name="条款名称2">
            <a:extLst xmlns:a="http://schemas.openxmlformats.org/drawingml/2006/main">
              <a:ext uri="{FF2B5EF4-FFF2-40B4-BE49-F238E27FC236}">
                <a16:creationId xmlns:a16="http://schemas.microsoft.com/office/drawing/2014/main" id="{0C8484F4-D7C9-43A4-B040-C72873BD22AA}"/>
              </a:ext>
            </a:extLst>
          </p:cNvPr>
          <p:cNvSpPr>
            <a:spLocks xmlns:a="http://schemas.openxmlformats.org/drawingml/2006/main" noGrp="1"/>
          </p:cNvSpPr>
          <p:nvPr/>
        </p:nvSpPr>
        <p:spPr>
          <a:xfrm xmlns:a="http://schemas.openxmlformats.org/drawingml/2006/main">
            <a:off x="704850" y="5229225"/>
            <a:ext cx="4857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58A32"/>
                </a:solidFill>
                <a:latin typeface="Heiti TC"/>
                <a:ea typeface="Heiti TC"/>
                <a:cs typeface="Heiti TC"/>
              </a:defRPr>
            </a:pPr>
            <a:r>
              <a:rPr sz="1950" b="1">
                <a:solidFill>
                  <a:srgbClr val="B58A32"/>
                </a:solidFill>
                <a:latin typeface="Heiti TC"/>
                <a:ea typeface="Heiti TC"/>
                <a:cs typeface="Heiti TC"/>
              </a:rPr>
              <a:t>权益落实</a:t>
            </a:r>
          </a:p>
        </p:txBody>
      </p:sp>
      <p:sp>
        <p:nvSpPr>
          <p:cNvPr id="19" name="条款内容2">
            <a:extLst xmlns:a="http://schemas.openxmlformats.org/drawingml/2006/main">
              <a:ext uri="{FF2B5EF4-FFF2-40B4-BE49-F238E27FC236}">
                <a16:creationId xmlns:a16="http://schemas.microsoft.com/office/drawing/2014/main" id="{5206AFAF-99A2-4A2A-90F5-A76B4DC80B68}"/>
              </a:ext>
            </a:extLst>
          </p:cNvPr>
          <p:cNvSpPr>
            <a:spLocks xmlns:a="http://schemas.openxmlformats.org/drawingml/2006/main" noGrp="1"/>
          </p:cNvSpPr>
          <p:nvPr/>
        </p:nvSpPr>
        <p:spPr>
          <a:xfrm xmlns:a="http://schemas.openxmlformats.org/drawingml/2006/main">
            <a:off x="704850" y="559117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5%权益持有人、触发条件</a:t>
            </a:r>
          </a:p>
        </p:txBody>
      </p:sp>
      <p:sp>
        <p:nvSpPr>
          <p:cNvPr id="20" name="条款续行2">
            <a:extLst xmlns:a="http://schemas.openxmlformats.org/drawingml/2006/main">
              <a:ext uri="{FF2B5EF4-FFF2-40B4-BE49-F238E27FC236}">
                <a16:creationId xmlns:a16="http://schemas.microsoft.com/office/drawing/2014/main" id="{14352DDD-58AF-4C54-9889-BBABCAD08B35}"/>
              </a:ext>
            </a:extLst>
          </p:cNvPr>
          <p:cNvSpPr>
            <a:spLocks xmlns:a="http://schemas.openxmlformats.org/drawingml/2006/main" noGrp="1"/>
          </p:cNvSpPr>
          <p:nvPr/>
        </p:nvSpPr>
        <p:spPr>
          <a:xfrm xmlns:a="http://schemas.openxmlformats.org/drawingml/2006/main">
            <a:off x="704850" y="587692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利润口径及支付方式</a:t>
            </a:r>
          </a:p>
        </p:txBody>
      </p:sp>
      <p:sp>
        <p:nvSpPr>
          <p:cNvPr id="21" name="条款名称3">
            <a:extLst xmlns:a="http://schemas.openxmlformats.org/drawingml/2006/main">
              <a:ext uri="{FF2B5EF4-FFF2-40B4-BE49-F238E27FC236}">
                <a16:creationId xmlns:a16="http://schemas.microsoft.com/office/drawing/2014/main" id="{DD5A0F77-8427-4837-AE38-857DF18EA110}"/>
              </a:ext>
            </a:extLst>
          </p:cNvPr>
          <p:cNvSpPr>
            <a:spLocks xmlns:a="http://schemas.openxmlformats.org/drawingml/2006/main" noGrp="1"/>
          </p:cNvSpPr>
          <p:nvPr/>
        </p:nvSpPr>
        <p:spPr>
          <a:xfrm xmlns:a="http://schemas.openxmlformats.org/drawingml/2006/main">
            <a:off x="6553200" y="3133725"/>
            <a:ext cx="4857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58A32"/>
                </a:solidFill>
                <a:latin typeface="Heiti TC"/>
                <a:ea typeface="Heiti TC"/>
                <a:cs typeface="Heiti TC"/>
              </a:defRPr>
            </a:pPr>
            <a:r>
              <a:rPr sz="1950" b="1">
                <a:solidFill>
                  <a:srgbClr val="B58A32"/>
                </a:solidFill>
                <a:latin typeface="Heiti TC"/>
                <a:ea typeface="Heiti TC"/>
                <a:cs typeface="Heiti TC"/>
              </a:rPr>
              <a:t>客户协作</a:t>
            </a:r>
          </a:p>
        </p:txBody>
      </p:sp>
      <p:sp>
        <p:nvSpPr>
          <p:cNvPr id="22" name="条款内容3">
            <a:extLst xmlns:a="http://schemas.openxmlformats.org/drawingml/2006/main">
              <a:ext uri="{FF2B5EF4-FFF2-40B4-BE49-F238E27FC236}">
                <a16:creationId xmlns:a16="http://schemas.microsoft.com/office/drawing/2014/main" id="{1F2DF1AA-A408-4019-8AB0-F31A8D610161}"/>
              </a:ext>
            </a:extLst>
          </p:cNvPr>
          <p:cNvSpPr>
            <a:spLocks xmlns:a="http://schemas.openxmlformats.org/drawingml/2006/main" noGrp="1"/>
          </p:cNvSpPr>
          <p:nvPr/>
        </p:nvSpPr>
        <p:spPr>
          <a:xfrm xmlns:a="http://schemas.openxmlformats.org/drawingml/2006/main">
            <a:off x="6553200" y="349567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客户报备、重复客户、共同介绍</a:t>
            </a:r>
          </a:p>
        </p:txBody>
      </p:sp>
      <p:sp>
        <p:nvSpPr>
          <p:cNvPr id="23" name="条款续行3">
            <a:extLst xmlns:a="http://schemas.openxmlformats.org/drawingml/2006/main">
              <a:ext uri="{FF2B5EF4-FFF2-40B4-BE49-F238E27FC236}">
                <a16:creationId xmlns:a16="http://schemas.microsoft.com/office/drawing/2014/main" id="{7C4B0A12-1DEF-4B36-A892-474AF287D193}"/>
              </a:ext>
            </a:extLst>
          </p:cNvPr>
          <p:cNvSpPr>
            <a:spLocks xmlns:a="http://schemas.openxmlformats.org/drawingml/2006/main" noGrp="1"/>
          </p:cNvSpPr>
          <p:nvPr/>
        </p:nvSpPr>
        <p:spPr>
          <a:xfrm xmlns:a="http://schemas.openxmlformats.org/drawingml/2006/main">
            <a:off x="6553200" y="378142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及团队内分配</a:t>
            </a:r>
          </a:p>
        </p:txBody>
      </p:sp>
      <p:sp>
        <p:nvSpPr>
          <p:cNvPr id="24" name="条款名称4">
            <a:extLst xmlns:a="http://schemas.openxmlformats.org/drawingml/2006/main">
              <a:ext uri="{FF2B5EF4-FFF2-40B4-BE49-F238E27FC236}">
                <a16:creationId xmlns:a16="http://schemas.microsoft.com/office/drawing/2014/main" id="{88C22CFB-81B5-4442-9BB2-471616FAD6EC}"/>
              </a:ext>
            </a:extLst>
          </p:cNvPr>
          <p:cNvSpPr>
            <a:spLocks xmlns:a="http://schemas.openxmlformats.org/drawingml/2006/main" noGrp="1"/>
          </p:cNvSpPr>
          <p:nvPr/>
        </p:nvSpPr>
        <p:spPr>
          <a:xfrm xmlns:a="http://schemas.openxmlformats.org/drawingml/2006/main">
            <a:off x="6553200" y="4181475"/>
            <a:ext cx="4857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58A32"/>
                </a:solidFill>
                <a:latin typeface="Heiti TC"/>
                <a:ea typeface="Heiti TC"/>
                <a:cs typeface="Heiti TC"/>
              </a:defRPr>
            </a:pPr>
            <a:r>
              <a:rPr sz="1950" b="1">
                <a:solidFill>
                  <a:srgbClr val="B58A32"/>
                </a:solidFill>
                <a:latin typeface="Heiti TC"/>
                <a:ea typeface="Heiti TC"/>
                <a:cs typeface="Heiti TC"/>
              </a:rPr>
              <a:t>信息服务</a:t>
            </a:r>
          </a:p>
        </p:txBody>
      </p:sp>
      <p:sp>
        <p:nvSpPr>
          <p:cNvPr id="25" name="条款内容4">
            <a:extLst xmlns:a="http://schemas.openxmlformats.org/drawingml/2006/main">
              <a:ext uri="{FF2B5EF4-FFF2-40B4-BE49-F238E27FC236}">
                <a16:creationId xmlns:a16="http://schemas.microsoft.com/office/drawing/2014/main" id="{A3865F67-89CF-4492-92F8-914992C91C85}"/>
              </a:ext>
            </a:extLst>
          </p:cNvPr>
          <p:cNvSpPr>
            <a:spLocks xmlns:a="http://schemas.openxmlformats.org/drawingml/2006/main" noGrp="1"/>
          </p:cNvSpPr>
          <p:nvPr/>
        </p:nvSpPr>
        <p:spPr>
          <a:xfrm xmlns:a="http://schemas.openxmlformats.org/drawingml/2006/main">
            <a:off x="6553200" y="454342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公司提供的资料、经营披露</a:t>
            </a:r>
          </a:p>
        </p:txBody>
      </p:sp>
      <p:sp>
        <p:nvSpPr>
          <p:cNvPr id="26" name="条款续行4">
            <a:extLst xmlns:a="http://schemas.openxmlformats.org/drawingml/2006/main">
              <a:ext uri="{FF2B5EF4-FFF2-40B4-BE49-F238E27FC236}">
                <a16:creationId xmlns:a16="http://schemas.microsoft.com/office/drawing/2014/main" id="{571228D8-50C6-4E26-AC04-C0788BF8853C}"/>
              </a:ext>
            </a:extLst>
          </p:cNvPr>
          <p:cNvSpPr>
            <a:spLocks xmlns:a="http://schemas.openxmlformats.org/drawingml/2006/main" noGrp="1"/>
          </p:cNvSpPr>
          <p:nvPr/>
        </p:nvSpPr>
        <p:spPr>
          <a:xfrm xmlns:a="http://schemas.openxmlformats.org/drawingml/2006/main">
            <a:off x="6553200" y="482917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及居间服务边界</a:t>
            </a:r>
          </a:p>
        </p:txBody>
      </p:sp>
      <p:sp>
        <p:nvSpPr>
          <p:cNvPr id="27" name="条款名称5">
            <a:extLst xmlns:a="http://schemas.openxmlformats.org/drawingml/2006/main">
              <a:ext uri="{FF2B5EF4-FFF2-40B4-BE49-F238E27FC236}">
                <a16:creationId xmlns:a16="http://schemas.microsoft.com/office/drawing/2014/main" id="{E679E3CA-B73E-4E40-9750-9E21EBD87EA3}"/>
              </a:ext>
            </a:extLst>
          </p:cNvPr>
          <p:cNvSpPr>
            <a:spLocks xmlns:a="http://schemas.openxmlformats.org/drawingml/2006/main" noGrp="1"/>
          </p:cNvSpPr>
          <p:nvPr/>
        </p:nvSpPr>
        <p:spPr>
          <a:xfrm xmlns:a="http://schemas.openxmlformats.org/drawingml/2006/main">
            <a:off x="6553200" y="5229225"/>
            <a:ext cx="4857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1">
                <a:solidFill>
                  <a:srgbClr val="B58A32"/>
                </a:solidFill>
                <a:latin typeface="Heiti TC"/>
                <a:ea typeface="Heiti TC"/>
                <a:cs typeface="Heiti TC"/>
              </a:defRPr>
            </a:pPr>
            <a:r>
              <a:rPr sz="1950" b="1">
                <a:solidFill>
                  <a:srgbClr val="B58A32"/>
                </a:solidFill>
                <a:latin typeface="Heiti TC"/>
                <a:ea typeface="Heiti TC"/>
                <a:cs typeface="Heiti TC"/>
              </a:rPr>
              <a:t>资金变动</a:t>
            </a:r>
          </a:p>
        </p:txBody>
      </p:sp>
      <p:sp>
        <p:nvSpPr>
          <p:cNvPr id="28" name="条款内容5">
            <a:extLst xmlns:a="http://schemas.openxmlformats.org/drawingml/2006/main">
              <a:ext uri="{FF2B5EF4-FFF2-40B4-BE49-F238E27FC236}">
                <a16:creationId xmlns:a16="http://schemas.microsoft.com/office/drawing/2014/main" id="{0F9D3B04-1C0E-4087-A7F4-4309C08EBB50}"/>
              </a:ext>
            </a:extLst>
          </p:cNvPr>
          <p:cNvSpPr>
            <a:spLocks xmlns:a="http://schemas.openxmlformats.org/drawingml/2006/main" noGrp="1"/>
          </p:cNvSpPr>
          <p:nvPr/>
        </p:nvSpPr>
        <p:spPr>
          <a:xfrm xmlns:a="http://schemas.openxmlformats.org/drawingml/2006/main">
            <a:off x="6553200" y="559117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募集未完成、退款</a:t>
            </a:r>
          </a:p>
        </p:txBody>
      </p:sp>
      <p:sp>
        <p:nvSpPr>
          <p:cNvPr id="29" name="条款续行5">
            <a:extLst xmlns:a="http://schemas.openxmlformats.org/drawingml/2006/main">
              <a:ext uri="{FF2B5EF4-FFF2-40B4-BE49-F238E27FC236}">
                <a16:creationId xmlns:a16="http://schemas.microsoft.com/office/drawing/2014/main" id="{34504133-9B3A-410D-9B89-6C6AC9B0707B}"/>
              </a:ext>
            </a:extLst>
          </p:cNvPr>
          <p:cNvSpPr>
            <a:spLocks xmlns:a="http://schemas.openxmlformats.org/drawingml/2006/main" noGrp="1"/>
          </p:cNvSpPr>
          <p:nvPr/>
        </p:nvSpPr>
        <p:spPr>
          <a:xfrm xmlns:a="http://schemas.openxmlformats.org/drawingml/2006/main">
            <a:off x="6553200" y="5876925"/>
            <a:ext cx="49339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102A49"/>
                </a:solidFill>
                <a:latin typeface="Heiti TC"/>
                <a:ea typeface="Heiti TC"/>
                <a:cs typeface="Heiti TC"/>
              </a:defRPr>
            </a:pPr>
            <a:r>
              <a:rPr sz="1725" b="0">
                <a:solidFill>
                  <a:srgbClr val="102A49"/>
                </a:solidFill>
                <a:latin typeface="Heiti TC"/>
                <a:ea typeface="Heiti TC"/>
                <a:cs typeface="Heiti TC"/>
              </a:rPr>
              <a:t>及相关商务费用的处理方式</a:t>
            </a:r>
          </a:p>
        </p:txBody>
      </p:sp>
      <p:sp>
        <p:nvSpPr>
          <p:cNvPr id="30" name="协议说明底带">
            <a:extLst xmlns:a="http://schemas.openxmlformats.org/drawingml/2006/main">
              <a:ext uri="{FF2B5EF4-FFF2-40B4-BE49-F238E27FC236}">
                <a16:creationId xmlns:a16="http://schemas.microsoft.com/office/drawing/2014/main" id="{78E9C346-C49B-49E1-81C5-828A60565E8F}"/>
              </a:ext>
            </a:extLst>
          </p:cNvPr>
          <p:cNvSpPr>
            <a:spLocks xmlns:a="http://schemas.openxmlformats.org/drawingml/2006/main" noGrp="1"/>
          </p:cNvSpPr>
          <p:nvPr/>
        </p:nvSpPr>
        <p:spPr>
          <a:xfrm xmlns:a="http://schemas.openxmlformats.org/drawingml/2006/main">
            <a:off x="704850" y="6267450"/>
            <a:ext cx="10782300" cy="361950"/>
          </a:xfrm>
          <a:prstGeom xmlns:a="http://schemas.openxmlformats.org/drawingml/2006/main" prst="roundRect">
            <a:avLst>
              <a:gd name="adj" fmla="val 21053"/>
            </a:avLst>
          </a:prstGeom>
          <a:solidFill xmlns:a="http://schemas.openxmlformats.org/drawingml/2006/main">
            <a:srgbClr val="102A49"/>
          </a:solidFill>
          <a:ln xmlns:a="http://schemas.openxmlformats.org/drawingml/2006/main" w="0">
            <a:noFill/>
          </a:ln>
        </p:spPr>
      </p:sp>
      <p:sp>
        <p:nvSpPr>
          <p:cNvPr id="31" name="协议边界">
            <a:extLst xmlns:a="http://schemas.openxmlformats.org/drawingml/2006/main">
              <a:ext uri="{FF2B5EF4-FFF2-40B4-BE49-F238E27FC236}">
                <a16:creationId xmlns:a16="http://schemas.microsoft.com/office/drawing/2014/main" id="{DF7D5397-6ED8-411F-BB89-6D524F0DFC9D}"/>
              </a:ext>
            </a:extLst>
          </p:cNvPr>
          <p:cNvSpPr>
            <a:spLocks xmlns:a="http://schemas.openxmlformats.org/drawingml/2006/main" noGrp="1"/>
          </p:cNvSpPr>
          <p:nvPr/>
        </p:nvSpPr>
        <p:spPr>
          <a:xfrm xmlns:a="http://schemas.openxmlformats.org/drawingml/2006/main">
            <a:off x="895350" y="6305550"/>
            <a:ext cx="10401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1">
                <a:solidFill>
                  <a:srgbClr val="FFFFFF"/>
                </a:solidFill>
                <a:latin typeface="Heiti TC"/>
                <a:ea typeface="Heiti TC"/>
                <a:cs typeface="Heiti TC"/>
              </a:defRPr>
            </a:pPr>
            <a:r>
              <a:rPr sz="1650" b="1">
                <a:solidFill>
                  <a:srgbClr val="FFFFFF"/>
                </a:solidFill>
                <a:latin typeface="Heiti TC"/>
                <a:ea typeface="Heiti TC"/>
                <a:cs typeface="Heiti TC"/>
              </a:rPr>
              <a:t>本页为待协议化事项清单，具体商务条件以双方正式协议为准</a:t>
            </a:r>
          </a:p>
        </p:txBody>
      </p:sp>
    </p:spTree>
    <p:extLst>
      <p:ext uri="{BB962C8B-B14F-4D97-AF65-F5344CB8AC3E}">
        <p14:creationId xmlns:p14="http://schemas.microsoft.com/office/powerpoint/2010/main" val="53014317"/>
      </p:ext>
    </p:extLst>
  </p:cSld>
</p:sld>
</file>

<file path=ppt/slides/slide20.xml><?xml version="1.0" encoding="utf-8"?>
<p:sld xmlns:p="http://schemas.openxmlformats.org/presentationml/2006/main">
  <p:cSld>
    <p:bg>
      <p:bgPr>
        <a:solidFill xmlns:a="http://schemas.openxmlformats.org/drawingml/2006/main">
          <a:srgbClr val="071C30"/>
        </a:solidFill>
      </p:bgPr>
    </p:bg>
    <p:spTree>
      <p:nvGrpSpPr>
        <p:cNvPr id="1" name=""/>
        <p:cNvGrpSpPr/>
        <p:nvPr/>
      </p:nvGrpSpPr>
      <p:grpSpPr>
        <a:xfrm xmlns:a="http://schemas.openxmlformats.org/drawingml/2006/main"/>
      </p:grpSpPr>
      <p:sp>
        <p:nvSpPr>
          <p:cNvPr id="34" name="页眉金线">
            <a:extLst xmlns:a="http://schemas.openxmlformats.org/drawingml/2006/main">
              <a:ext uri="{FF2B5EF4-FFF2-40B4-BE49-F238E27FC236}">
                <a16:creationId xmlns:a16="http://schemas.microsoft.com/office/drawing/2014/main" id="{9048B5CE-E2EE-4739-8E26-6C8188788476}"/>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D8B66A"/>
            </a:solidFill>
          </a:ln>
        </p:spPr>
      </p:sp>
      <p:sp>
        <p:nvSpPr>
          <p:cNvPr id="2" name="页眉尾线">
            <a:extLst xmlns:a="http://schemas.openxmlformats.org/drawingml/2006/main">
              <a:ext uri="{FF2B5EF4-FFF2-40B4-BE49-F238E27FC236}">
                <a16:creationId xmlns:a16="http://schemas.microsoft.com/office/drawing/2014/main" id="{1DF31F8F-0324-4228-BA98-E2DC7A5B0211}"/>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5D7387"/>
            </a:solidFill>
          </a:ln>
        </p:spPr>
      </p:sp>
      <p:sp>
        <p:nvSpPr>
          <p:cNvPr id="3" name="章节">
            <a:extLst xmlns:a="http://schemas.openxmlformats.org/drawingml/2006/main">
              <a:ext uri="{FF2B5EF4-FFF2-40B4-BE49-F238E27FC236}">
                <a16:creationId xmlns:a16="http://schemas.microsoft.com/office/drawing/2014/main" id="{2FDDE843-7A79-45B4-BB5C-24F2AC471527}"/>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D8B66A"/>
                </a:solidFill>
                <a:latin typeface="Heiti TC"/>
                <a:ea typeface="Heiti TC"/>
                <a:cs typeface="Heiti TC"/>
              </a:defRPr>
            </a:pPr>
            <a:r>
              <a:rPr sz="1200" b="1">
                <a:solidFill>
                  <a:srgbClr val="D8B66A"/>
                </a:solidFill>
                <a:latin typeface="Heiti TC"/>
                <a:ea typeface="Heiti TC"/>
                <a:cs typeface="Heiti TC"/>
              </a:rPr>
              <a:t>黄金资本</a:t>
            </a:r>
          </a:p>
        </p:txBody>
      </p:sp>
      <p:sp>
        <p:nvSpPr>
          <p:cNvPr id="4" name="页码">
            <a:extLst xmlns:a="http://schemas.openxmlformats.org/drawingml/2006/main">
              <a:ext uri="{FF2B5EF4-FFF2-40B4-BE49-F238E27FC236}">
                <a16:creationId xmlns:a16="http://schemas.microsoft.com/office/drawing/2014/main" id="{ED30D985-A782-45B2-9EB5-A642EFB104EF}"/>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D8B66A"/>
                </a:solidFill>
                <a:latin typeface="Arial"/>
                <a:ea typeface="Arial"/>
                <a:cs typeface="Arial"/>
              </a:defRPr>
            </a:pPr>
            <a:r>
              <a:rPr sz="1575" b="0">
                <a:solidFill>
                  <a:srgbClr val="D8B66A"/>
                </a:solidFill>
                <a:latin typeface="Arial"/>
                <a:ea typeface="Arial"/>
                <a:cs typeface="Arial"/>
              </a:rPr>
              <a:t>20</a:t>
            </a:r>
          </a:p>
        </p:txBody>
      </p:sp>
      <p:sp>
        <p:nvSpPr>
          <p:cNvPr id="5" name="标题">
            <a:extLst xmlns:a="http://schemas.openxmlformats.org/drawingml/2006/main">
              <a:ext uri="{FF2B5EF4-FFF2-40B4-BE49-F238E27FC236}">
                <a16:creationId xmlns:a16="http://schemas.microsoft.com/office/drawing/2014/main" id="{3B489177-3735-470F-ACE5-3B8D308A7B9A}"/>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F8FAFC"/>
                </a:solidFill>
                <a:latin typeface="Heiti TC"/>
                <a:ea typeface="Heiti TC"/>
                <a:cs typeface="Heiti TC"/>
              </a:defRPr>
            </a:pPr>
            <a:r>
              <a:rPr sz="3375" b="1">
                <a:solidFill>
                  <a:srgbClr val="F8FAFC"/>
                </a:solidFill>
                <a:latin typeface="Heiti TC"/>
                <a:ea typeface="Heiti TC"/>
                <a:cs typeface="Heiti TC"/>
              </a:rPr>
              <a:t>下一步合作安排</a:t>
            </a:r>
          </a:p>
        </p:txBody>
      </p:sp>
      <p:sp>
        <p:nvSpPr>
          <p:cNvPr id="6" name="标题分界">
            <a:extLst xmlns:a="http://schemas.openxmlformats.org/drawingml/2006/main">
              <a:ext uri="{FF2B5EF4-FFF2-40B4-BE49-F238E27FC236}">
                <a16:creationId xmlns:a16="http://schemas.microsoft.com/office/drawing/2014/main" id="{9A532B5F-4D50-49B3-ACD8-81ED36987D98}"/>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32485C"/>
            </a:solidFill>
          </a:ln>
        </p:spPr>
      </p:sp>
      <p:sp>
        <p:nvSpPr>
          <p:cNvPr id="7" name="项目名称">
            <a:extLst xmlns:a="http://schemas.openxmlformats.org/drawingml/2006/main">
              <a:ext uri="{FF2B5EF4-FFF2-40B4-BE49-F238E27FC236}">
                <a16:creationId xmlns:a16="http://schemas.microsoft.com/office/drawing/2014/main" id="{CE5FB8A1-C4D0-4CD6-BF5F-593F9727252E}"/>
              </a:ext>
            </a:extLst>
          </p:cNvPr>
          <p:cNvSpPr>
            <a:spLocks xmlns:a="http://schemas.openxmlformats.org/drawingml/2006/main" noGrp="1"/>
          </p:cNvSpPr>
          <p:nvPr/>
        </p:nvSpPr>
        <p:spPr>
          <a:xfrm xmlns:a="http://schemas.openxmlformats.org/drawingml/2006/main">
            <a:off x="704850" y="2419350"/>
            <a:ext cx="4905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925" b="1">
                <a:solidFill>
                  <a:srgbClr val="F8FAFC"/>
                </a:solidFill>
                <a:latin typeface="Heiti TC"/>
                <a:ea typeface="Heiti TC"/>
                <a:cs typeface="Heiti TC"/>
              </a:defRPr>
            </a:pPr>
            <a:r>
              <a:rPr sz="2925" b="1">
                <a:solidFill>
                  <a:srgbClr val="F8FAFC"/>
                </a:solidFill>
                <a:latin typeface="Heiti TC"/>
                <a:ea typeface="Heiti TC"/>
                <a:cs typeface="Heiti TC"/>
              </a:rPr>
              <a:t>2号黄金尾矿项目</a:t>
            </a:r>
          </a:p>
        </p:txBody>
      </p:sp>
      <p:sp>
        <p:nvSpPr>
          <p:cNvPr id="8" name="合作名称">
            <a:extLst xmlns:a="http://schemas.openxmlformats.org/drawingml/2006/main">
              <a:ext uri="{FF2B5EF4-FFF2-40B4-BE49-F238E27FC236}">
                <a16:creationId xmlns:a16="http://schemas.microsoft.com/office/drawing/2014/main" id="{EB408BE3-DB17-4A6E-9216-DFF5894EDD1C}"/>
              </a:ext>
            </a:extLst>
          </p:cNvPr>
          <p:cNvSpPr>
            <a:spLocks xmlns:a="http://schemas.openxmlformats.org/drawingml/2006/main" noGrp="1"/>
          </p:cNvSpPr>
          <p:nvPr/>
        </p:nvSpPr>
        <p:spPr>
          <a:xfrm xmlns:a="http://schemas.openxmlformats.org/drawingml/2006/main">
            <a:off x="704850" y="3057525"/>
            <a:ext cx="4714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0">
                <a:solidFill>
                  <a:srgbClr val="B6C4D1"/>
                </a:solidFill>
                <a:latin typeface="Heiti TC"/>
                <a:ea typeface="Heiti TC"/>
                <a:cs typeface="Heiti TC"/>
              </a:defRPr>
            </a:pPr>
            <a:r>
              <a:rPr sz="2100" b="0">
                <a:solidFill>
                  <a:srgbClr val="B6C4D1"/>
                </a:solidFill>
                <a:latin typeface="Heiti TC"/>
                <a:ea typeface="Heiti TC"/>
                <a:cs typeface="Heiti TC"/>
              </a:rPr>
              <a:t>融资居间合作</a:t>
            </a:r>
          </a:p>
        </p:txBody>
      </p:sp>
      <p:sp>
        <p:nvSpPr>
          <p:cNvPr id="9" name="目标标签">
            <a:extLst xmlns:a="http://schemas.openxmlformats.org/drawingml/2006/main">
              <a:ext uri="{FF2B5EF4-FFF2-40B4-BE49-F238E27FC236}">
                <a16:creationId xmlns:a16="http://schemas.microsoft.com/office/drawing/2014/main" id="{2D745F9D-4EB0-4AE4-9BC1-3A7F106C4233}"/>
              </a:ext>
            </a:extLst>
          </p:cNvPr>
          <p:cNvSpPr>
            <a:spLocks xmlns:a="http://schemas.openxmlformats.org/drawingml/2006/main" noGrp="1"/>
          </p:cNvSpPr>
          <p:nvPr/>
        </p:nvSpPr>
        <p:spPr>
          <a:xfrm xmlns:a="http://schemas.openxmlformats.org/drawingml/2006/main">
            <a:off x="704850" y="3848100"/>
            <a:ext cx="4857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B6C4D1"/>
                </a:solidFill>
                <a:latin typeface="Heiti TC"/>
                <a:ea typeface="Heiti TC"/>
                <a:cs typeface="Heiti TC"/>
              </a:defRPr>
            </a:pPr>
            <a:r>
              <a:rPr sz="1725" b="0">
                <a:solidFill>
                  <a:srgbClr val="B6C4D1"/>
                </a:solidFill>
                <a:latin typeface="Heiti TC"/>
                <a:ea typeface="Heiti TC"/>
                <a:cs typeface="Heiti TC"/>
              </a:rPr>
              <a:t>本次合作募集目标（人民币）</a:t>
            </a:r>
          </a:p>
        </p:txBody>
      </p:sp>
      <p:sp>
        <p:nvSpPr>
          <p:cNvPr id="10" name="目标金额">
            <a:extLst xmlns:a="http://schemas.openxmlformats.org/drawingml/2006/main">
              <a:ext uri="{FF2B5EF4-FFF2-40B4-BE49-F238E27FC236}">
                <a16:creationId xmlns:a16="http://schemas.microsoft.com/office/drawing/2014/main" id="{FEA3DB46-C63C-4E52-8308-F6FC4FCF3A20}"/>
              </a:ext>
            </a:extLst>
          </p:cNvPr>
          <p:cNvSpPr>
            <a:spLocks xmlns:a="http://schemas.openxmlformats.org/drawingml/2006/main" noGrp="1"/>
          </p:cNvSpPr>
          <p:nvPr/>
        </p:nvSpPr>
        <p:spPr>
          <a:xfrm xmlns:a="http://schemas.openxmlformats.org/drawingml/2006/main">
            <a:off x="666750" y="4238625"/>
            <a:ext cx="3209925"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6000" b="0">
                <a:solidFill>
                  <a:srgbClr val="D8B66A"/>
                </a:solidFill>
                <a:latin typeface="Arial"/>
                <a:ea typeface="Arial"/>
                <a:cs typeface="Arial"/>
              </a:defRPr>
            </a:pPr>
            <a:r>
              <a:rPr sz="6000" b="0">
                <a:solidFill>
                  <a:srgbClr val="D8B66A"/>
                </a:solidFill>
                <a:latin typeface="Arial"/>
                <a:ea typeface="Arial"/>
                <a:cs typeface="Arial"/>
              </a:rPr>
              <a:t>4,000</a:t>
            </a:r>
          </a:p>
        </p:txBody>
      </p:sp>
      <p:sp>
        <p:nvSpPr>
          <p:cNvPr id="11" name="金额单位">
            <a:extLst xmlns:a="http://schemas.openxmlformats.org/drawingml/2006/main">
              <a:ext uri="{FF2B5EF4-FFF2-40B4-BE49-F238E27FC236}">
                <a16:creationId xmlns:a16="http://schemas.microsoft.com/office/drawing/2014/main" id="{C96AE562-94A2-45B8-AF7D-6194734CAC8B}"/>
              </a:ext>
            </a:extLst>
          </p:cNvPr>
          <p:cNvSpPr>
            <a:spLocks xmlns:a="http://schemas.openxmlformats.org/drawingml/2006/main" noGrp="1"/>
          </p:cNvSpPr>
          <p:nvPr/>
        </p:nvSpPr>
        <p:spPr>
          <a:xfrm xmlns:a="http://schemas.openxmlformats.org/drawingml/2006/main">
            <a:off x="3943350" y="4572000"/>
            <a:ext cx="1238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550" b="1">
                <a:solidFill>
                  <a:srgbClr val="D8B66A"/>
                </a:solidFill>
                <a:latin typeface="Heiti TC"/>
                <a:ea typeface="Heiti TC"/>
                <a:cs typeface="Heiti TC"/>
              </a:defRPr>
            </a:pPr>
            <a:r>
              <a:rPr sz="2550" b="1">
                <a:solidFill>
                  <a:srgbClr val="D8B66A"/>
                </a:solidFill>
                <a:latin typeface="Heiti TC"/>
                <a:ea typeface="Heiti TC"/>
                <a:cs typeface="Heiti TC"/>
              </a:rPr>
              <a:t>万元</a:t>
            </a:r>
          </a:p>
        </p:txBody>
      </p:sp>
      <p:sp>
        <p:nvSpPr>
          <p:cNvPr id="12" name="材料用途">
            <a:extLst xmlns:a="http://schemas.openxmlformats.org/drawingml/2006/main">
              <a:ext uri="{FF2B5EF4-FFF2-40B4-BE49-F238E27FC236}">
                <a16:creationId xmlns:a16="http://schemas.microsoft.com/office/drawing/2014/main" id="{2B17F3A4-6275-4DAC-AF2F-466E7DABCCF5}"/>
              </a:ext>
            </a:extLst>
          </p:cNvPr>
          <p:cNvSpPr>
            <a:spLocks xmlns:a="http://schemas.openxmlformats.org/drawingml/2006/main" noGrp="1"/>
          </p:cNvSpPr>
          <p:nvPr/>
        </p:nvSpPr>
        <p:spPr>
          <a:xfrm xmlns:a="http://schemas.openxmlformats.org/drawingml/2006/main">
            <a:off x="704850" y="5334000"/>
            <a:ext cx="49149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B6C4D1"/>
                </a:solidFill>
                <a:latin typeface="Heiti TC"/>
                <a:ea typeface="Heiti TC"/>
                <a:cs typeface="Heiti TC"/>
              </a:defRPr>
            </a:pPr>
            <a:r>
              <a:rPr sz="1575" b="0">
                <a:solidFill>
                  <a:srgbClr val="B6C4D1"/>
                </a:solidFill>
                <a:latin typeface="Heiti TC"/>
                <a:ea typeface="Heiti TC"/>
                <a:cs typeface="Heiti TC"/>
              </a:rPr>
              <a:t>面向居间合作方的定向沟通材料</a:t>
            </a:r>
          </a:p>
        </p:txBody>
      </p:sp>
      <p:sp>
        <p:nvSpPr>
          <p:cNvPr id="13" name="左右分界">
            <a:extLst xmlns:a="http://schemas.openxmlformats.org/drawingml/2006/main">
              <a:ext uri="{FF2B5EF4-FFF2-40B4-BE49-F238E27FC236}">
                <a16:creationId xmlns:a16="http://schemas.microsoft.com/office/drawing/2014/main" id="{89985268-7A00-4DFE-9ABA-72D0D408A971}"/>
              </a:ext>
            </a:extLst>
          </p:cNvPr>
          <p:cNvSpPr>
            <a:spLocks xmlns:a="http://schemas.openxmlformats.org/drawingml/2006/main" noGrp="1"/>
          </p:cNvSpPr>
          <p:nvPr/>
        </p:nvSpPr>
        <p:spPr>
          <a:xfrm xmlns:a="http://schemas.openxmlformats.org/drawingml/2006/main">
            <a:off x="5915025" y="2095500"/>
            <a:ext cx="0" cy="3514725"/>
          </a:xfrm>
          <a:prstGeom xmlns:a="http://schemas.openxmlformats.org/drawingml/2006/main" prst="line">
            <a:avLst/>
          </a:prstGeom>
          <a:noFill xmlns:a="http://schemas.openxmlformats.org/drawingml/2006/main"/>
          <a:ln xmlns:a="http://schemas.openxmlformats.org/drawingml/2006/main" w="9525">
            <a:solidFill>
              <a:srgbClr val="32485C"/>
            </a:solidFill>
          </a:ln>
        </p:spPr>
      </p:sp>
      <p:sp>
        <p:nvSpPr>
          <p:cNvPr id="14" name="步骤编号01">
            <a:extLst xmlns:a="http://schemas.openxmlformats.org/drawingml/2006/main">
              <a:ext uri="{FF2B5EF4-FFF2-40B4-BE49-F238E27FC236}">
                <a16:creationId xmlns:a16="http://schemas.microsoft.com/office/drawing/2014/main" id="{0A2605EB-66FF-460C-9CD9-14822FAC21B4}"/>
              </a:ext>
            </a:extLst>
          </p:cNvPr>
          <p:cNvSpPr>
            <a:spLocks xmlns:a="http://schemas.openxmlformats.org/drawingml/2006/main" noGrp="1"/>
          </p:cNvSpPr>
          <p:nvPr/>
        </p:nvSpPr>
        <p:spPr>
          <a:xfrm xmlns:a="http://schemas.openxmlformats.org/drawingml/2006/main">
            <a:off x="6419850" y="2085975"/>
            <a:ext cx="533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D8B66A"/>
                </a:solidFill>
                <a:latin typeface="Arial"/>
                <a:ea typeface="Arial"/>
                <a:cs typeface="Arial"/>
              </a:defRPr>
            </a:pPr>
            <a:r>
              <a:rPr sz="1875" b="1">
                <a:solidFill>
                  <a:srgbClr val="D8B66A"/>
                </a:solidFill>
                <a:latin typeface="Arial"/>
                <a:ea typeface="Arial"/>
                <a:cs typeface="Arial"/>
              </a:rPr>
              <a:t>01</a:t>
            </a:r>
          </a:p>
        </p:txBody>
      </p:sp>
      <p:sp>
        <p:nvSpPr>
          <p:cNvPr id="15" name="动作标题01">
            <a:extLst xmlns:a="http://schemas.openxmlformats.org/drawingml/2006/main">
              <a:ext uri="{FF2B5EF4-FFF2-40B4-BE49-F238E27FC236}">
                <a16:creationId xmlns:a16="http://schemas.microsoft.com/office/drawing/2014/main" id="{11BE7458-139C-4B28-87F1-4792A77C7AAF}"/>
              </a:ext>
            </a:extLst>
          </p:cNvPr>
          <p:cNvSpPr>
            <a:spLocks xmlns:a="http://schemas.openxmlformats.org/drawingml/2006/main" noGrp="1"/>
          </p:cNvSpPr>
          <p:nvPr/>
        </p:nvSpPr>
        <p:spPr>
          <a:xfrm xmlns:a="http://schemas.openxmlformats.org/drawingml/2006/main">
            <a:off x="7067550" y="2076450"/>
            <a:ext cx="44196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F8FAFC"/>
                </a:solidFill>
                <a:latin typeface="Heiti TC"/>
                <a:ea typeface="Heiti TC"/>
                <a:cs typeface="Heiti TC"/>
              </a:defRPr>
            </a:pPr>
            <a:r>
              <a:rPr sz="2100" b="1">
                <a:solidFill>
                  <a:srgbClr val="F8FAFC"/>
                </a:solidFill>
                <a:latin typeface="Heiti TC"/>
                <a:ea typeface="Heiti TC"/>
                <a:cs typeface="Heiti TC"/>
              </a:rPr>
              <a:t>确认合作方</a:t>
            </a:r>
          </a:p>
        </p:txBody>
      </p:sp>
      <p:sp>
        <p:nvSpPr>
          <p:cNvPr id="16" name="动作说明01">
            <a:extLst xmlns:a="http://schemas.openxmlformats.org/drawingml/2006/main">
              <a:ext uri="{FF2B5EF4-FFF2-40B4-BE49-F238E27FC236}">
                <a16:creationId xmlns:a16="http://schemas.microsoft.com/office/drawing/2014/main" id="{7226F942-B974-4246-A5B3-ED50E82D0E44}"/>
              </a:ext>
            </a:extLst>
          </p:cNvPr>
          <p:cNvSpPr>
            <a:spLocks xmlns:a="http://schemas.openxmlformats.org/drawingml/2006/main" noGrp="1"/>
          </p:cNvSpPr>
          <p:nvPr/>
        </p:nvSpPr>
        <p:spPr>
          <a:xfrm xmlns:a="http://schemas.openxmlformats.org/drawingml/2006/main">
            <a:off x="7067550" y="2457450"/>
            <a:ext cx="44196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确认拟合作居间方、团队分工</a:t>
            </a:r>
          </a:p>
        </p:txBody>
      </p:sp>
      <p:sp>
        <p:nvSpPr>
          <p:cNvPr id="17" name="动作续行01">
            <a:extLst xmlns:a="http://schemas.openxmlformats.org/drawingml/2006/main">
              <a:ext uri="{FF2B5EF4-FFF2-40B4-BE49-F238E27FC236}">
                <a16:creationId xmlns:a16="http://schemas.microsoft.com/office/drawing/2014/main" id="{0131B692-DE2B-4AFA-9DAD-CD0E43C7152A}"/>
              </a:ext>
            </a:extLst>
          </p:cNvPr>
          <p:cNvSpPr>
            <a:spLocks xmlns:a="http://schemas.openxmlformats.org/drawingml/2006/main" noGrp="1"/>
          </p:cNvSpPr>
          <p:nvPr/>
        </p:nvSpPr>
        <p:spPr>
          <a:xfrm xmlns:a="http://schemas.openxmlformats.org/drawingml/2006/main">
            <a:off x="7067550" y="2733675"/>
            <a:ext cx="441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及客户匹配方向</a:t>
            </a:r>
          </a:p>
        </p:txBody>
      </p:sp>
      <p:sp>
        <p:nvSpPr>
          <p:cNvPr id="18" name="步骤编号02">
            <a:extLst xmlns:a="http://schemas.openxmlformats.org/drawingml/2006/main">
              <a:ext uri="{FF2B5EF4-FFF2-40B4-BE49-F238E27FC236}">
                <a16:creationId xmlns:a16="http://schemas.microsoft.com/office/drawing/2014/main" id="{A2CA0866-0933-4045-A525-F5C818F1BF73}"/>
              </a:ext>
            </a:extLst>
          </p:cNvPr>
          <p:cNvSpPr>
            <a:spLocks xmlns:a="http://schemas.openxmlformats.org/drawingml/2006/main" noGrp="1"/>
          </p:cNvSpPr>
          <p:nvPr/>
        </p:nvSpPr>
        <p:spPr>
          <a:xfrm xmlns:a="http://schemas.openxmlformats.org/drawingml/2006/main">
            <a:off x="6419850" y="3019425"/>
            <a:ext cx="533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D8B66A"/>
                </a:solidFill>
                <a:latin typeface="Arial"/>
                <a:ea typeface="Arial"/>
                <a:cs typeface="Arial"/>
              </a:defRPr>
            </a:pPr>
            <a:r>
              <a:rPr sz="1875" b="1">
                <a:solidFill>
                  <a:srgbClr val="D8B66A"/>
                </a:solidFill>
                <a:latin typeface="Arial"/>
                <a:ea typeface="Arial"/>
                <a:cs typeface="Arial"/>
              </a:rPr>
              <a:t>02</a:t>
            </a:r>
          </a:p>
        </p:txBody>
      </p:sp>
      <p:sp>
        <p:nvSpPr>
          <p:cNvPr id="19" name="动作标题02">
            <a:extLst xmlns:a="http://schemas.openxmlformats.org/drawingml/2006/main">
              <a:ext uri="{FF2B5EF4-FFF2-40B4-BE49-F238E27FC236}">
                <a16:creationId xmlns:a16="http://schemas.microsoft.com/office/drawing/2014/main" id="{FFE7DD88-59C6-4E26-919F-D11B22BC8927}"/>
              </a:ext>
            </a:extLst>
          </p:cNvPr>
          <p:cNvSpPr>
            <a:spLocks xmlns:a="http://schemas.openxmlformats.org/drawingml/2006/main" noGrp="1"/>
          </p:cNvSpPr>
          <p:nvPr/>
        </p:nvSpPr>
        <p:spPr>
          <a:xfrm xmlns:a="http://schemas.openxmlformats.org/drawingml/2006/main">
            <a:off x="7067550" y="3009900"/>
            <a:ext cx="44196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F8FAFC"/>
                </a:solidFill>
                <a:latin typeface="Heiti TC"/>
                <a:ea typeface="Heiti TC"/>
                <a:cs typeface="Heiti TC"/>
              </a:defRPr>
            </a:pPr>
            <a:r>
              <a:rPr sz="2100" b="1">
                <a:solidFill>
                  <a:srgbClr val="F8FAFC"/>
                </a:solidFill>
                <a:latin typeface="Heiti TC"/>
                <a:ea typeface="Heiti TC"/>
                <a:cs typeface="Heiti TC"/>
              </a:rPr>
              <a:t>对齐合作条款</a:t>
            </a:r>
          </a:p>
        </p:txBody>
      </p:sp>
      <p:sp>
        <p:nvSpPr>
          <p:cNvPr id="20" name="动作说明02">
            <a:extLst xmlns:a="http://schemas.openxmlformats.org/drawingml/2006/main">
              <a:ext uri="{FF2B5EF4-FFF2-40B4-BE49-F238E27FC236}">
                <a16:creationId xmlns:a16="http://schemas.microsoft.com/office/drawing/2014/main" id="{57698DF8-E8AE-46D7-AE4A-C17110E60534}"/>
              </a:ext>
            </a:extLst>
          </p:cNvPr>
          <p:cNvSpPr>
            <a:spLocks xmlns:a="http://schemas.openxmlformats.org/drawingml/2006/main" noGrp="1"/>
          </p:cNvSpPr>
          <p:nvPr/>
        </p:nvSpPr>
        <p:spPr>
          <a:xfrm xmlns:a="http://schemas.openxmlformats.org/drawingml/2006/main">
            <a:off x="7067550" y="3390900"/>
            <a:ext cx="44196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对齐现金佣金、5%权益</a:t>
            </a:r>
          </a:p>
        </p:txBody>
      </p:sp>
      <p:sp>
        <p:nvSpPr>
          <p:cNvPr id="21" name="动作续行02">
            <a:extLst xmlns:a="http://schemas.openxmlformats.org/drawingml/2006/main">
              <a:ext uri="{FF2B5EF4-FFF2-40B4-BE49-F238E27FC236}">
                <a16:creationId xmlns:a16="http://schemas.microsoft.com/office/drawing/2014/main" id="{CBD67458-CFF4-4005-9DA5-C81169B33370}"/>
              </a:ext>
            </a:extLst>
          </p:cNvPr>
          <p:cNvSpPr>
            <a:spLocks xmlns:a="http://schemas.openxmlformats.org/drawingml/2006/main" noGrp="1"/>
          </p:cNvSpPr>
          <p:nvPr/>
        </p:nvSpPr>
        <p:spPr>
          <a:xfrm xmlns:a="http://schemas.openxmlformats.org/drawingml/2006/main">
            <a:off x="7067550" y="3667125"/>
            <a:ext cx="441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及客户报备条款</a:t>
            </a:r>
          </a:p>
        </p:txBody>
      </p:sp>
      <p:sp>
        <p:nvSpPr>
          <p:cNvPr id="22" name="步骤编号03">
            <a:extLst xmlns:a="http://schemas.openxmlformats.org/drawingml/2006/main">
              <a:ext uri="{FF2B5EF4-FFF2-40B4-BE49-F238E27FC236}">
                <a16:creationId xmlns:a16="http://schemas.microsoft.com/office/drawing/2014/main" id="{17548F6D-1E78-4D22-84C2-FA793C2797CC}"/>
              </a:ext>
            </a:extLst>
          </p:cNvPr>
          <p:cNvSpPr>
            <a:spLocks xmlns:a="http://schemas.openxmlformats.org/drawingml/2006/main" noGrp="1"/>
          </p:cNvSpPr>
          <p:nvPr/>
        </p:nvSpPr>
        <p:spPr>
          <a:xfrm xmlns:a="http://schemas.openxmlformats.org/drawingml/2006/main">
            <a:off x="6419850" y="3952875"/>
            <a:ext cx="533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D8B66A"/>
                </a:solidFill>
                <a:latin typeface="Arial"/>
                <a:ea typeface="Arial"/>
                <a:cs typeface="Arial"/>
              </a:defRPr>
            </a:pPr>
            <a:r>
              <a:rPr sz="1875" b="1">
                <a:solidFill>
                  <a:srgbClr val="D8B66A"/>
                </a:solidFill>
                <a:latin typeface="Arial"/>
                <a:ea typeface="Arial"/>
                <a:cs typeface="Arial"/>
              </a:rPr>
              <a:t>03</a:t>
            </a:r>
          </a:p>
        </p:txBody>
      </p:sp>
      <p:sp>
        <p:nvSpPr>
          <p:cNvPr id="23" name="动作标题03">
            <a:extLst xmlns:a="http://schemas.openxmlformats.org/drawingml/2006/main">
              <a:ext uri="{FF2B5EF4-FFF2-40B4-BE49-F238E27FC236}">
                <a16:creationId xmlns:a16="http://schemas.microsoft.com/office/drawing/2014/main" id="{DAFA8A0D-B9B0-4345-83C3-BD3BC09DFA4E}"/>
              </a:ext>
            </a:extLst>
          </p:cNvPr>
          <p:cNvSpPr>
            <a:spLocks xmlns:a="http://schemas.openxmlformats.org/drawingml/2006/main" noGrp="1"/>
          </p:cNvSpPr>
          <p:nvPr/>
        </p:nvSpPr>
        <p:spPr>
          <a:xfrm xmlns:a="http://schemas.openxmlformats.org/drawingml/2006/main">
            <a:off x="7067550" y="3943350"/>
            <a:ext cx="44196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F8FAFC"/>
                </a:solidFill>
                <a:latin typeface="Heiti TC"/>
                <a:ea typeface="Heiti TC"/>
                <a:cs typeface="Heiti TC"/>
              </a:defRPr>
            </a:pPr>
            <a:r>
              <a:rPr sz="2100" b="1">
                <a:solidFill>
                  <a:srgbClr val="F8FAFC"/>
                </a:solidFill>
                <a:latin typeface="Heiti TC"/>
                <a:ea typeface="Heiti TC"/>
                <a:cs typeface="Heiti TC"/>
              </a:rPr>
              <a:t>配置资料与支持</a:t>
            </a:r>
          </a:p>
        </p:txBody>
      </p:sp>
      <p:sp>
        <p:nvSpPr>
          <p:cNvPr id="24" name="动作说明03">
            <a:extLst xmlns:a="http://schemas.openxmlformats.org/drawingml/2006/main">
              <a:ext uri="{FF2B5EF4-FFF2-40B4-BE49-F238E27FC236}">
                <a16:creationId xmlns:a16="http://schemas.microsoft.com/office/drawing/2014/main" id="{A01C67A2-901B-4160-9846-378DEBED331B}"/>
              </a:ext>
            </a:extLst>
          </p:cNvPr>
          <p:cNvSpPr>
            <a:spLocks xmlns:a="http://schemas.openxmlformats.org/drawingml/2006/main" noGrp="1"/>
          </p:cNvSpPr>
          <p:nvPr/>
        </p:nvSpPr>
        <p:spPr>
          <a:xfrm xmlns:a="http://schemas.openxmlformats.org/drawingml/2006/main">
            <a:off x="7067550" y="4324350"/>
            <a:ext cx="44196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公司提供相应阶段的项目资料</a:t>
            </a:r>
          </a:p>
        </p:txBody>
      </p:sp>
      <p:sp>
        <p:nvSpPr>
          <p:cNvPr id="25" name="动作续行03">
            <a:extLst xmlns:a="http://schemas.openxmlformats.org/drawingml/2006/main">
              <a:ext uri="{FF2B5EF4-FFF2-40B4-BE49-F238E27FC236}">
                <a16:creationId xmlns:a16="http://schemas.microsoft.com/office/drawing/2014/main" id="{8ABA9CC1-CE28-4202-BA4A-2B05C1753106}"/>
              </a:ext>
            </a:extLst>
          </p:cNvPr>
          <p:cNvSpPr>
            <a:spLocks xmlns:a="http://schemas.openxmlformats.org/drawingml/2006/main" noGrp="1"/>
          </p:cNvSpPr>
          <p:nvPr/>
        </p:nvSpPr>
        <p:spPr>
          <a:xfrm xmlns:a="http://schemas.openxmlformats.org/drawingml/2006/main">
            <a:off x="7067550" y="4600575"/>
            <a:ext cx="441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与对接支持</a:t>
            </a:r>
          </a:p>
        </p:txBody>
      </p:sp>
      <p:sp>
        <p:nvSpPr>
          <p:cNvPr id="26" name="步骤编号04">
            <a:extLst xmlns:a="http://schemas.openxmlformats.org/drawingml/2006/main">
              <a:ext uri="{FF2B5EF4-FFF2-40B4-BE49-F238E27FC236}">
                <a16:creationId xmlns:a16="http://schemas.microsoft.com/office/drawing/2014/main" id="{1BB551D4-ECBE-4A0B-8334-E3DAA27F86AE}"/>
              </a:ext>
            </a:extLst>
          </p:cNvPr>
          <p:cNvSpPr>
            <a:spLocks xmlns:a="http://schemas.openxmlformats.org/drawingml/2006/main" noGrp="1"/>
          </p:cNvSpPr>
          <p:nvPr/>
        </p:nvSpPr>
        <p:spPr>
          <a:xfrm xmlns:a="http://schemas.openxmlformats.org/drawingml/2006/main">
            <a:off x="6419850" y="4886325"/>
            <a:ext cx="5334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D8B66A"/>
                </a:solidFill>
                <a:latin typeface="Arial"/>
                <a:ea typeface="Arial"/>
                <a:cs typeface="Arial"/>
              </a:defRPr>
            </a:pPr>
            <a:r>
              <a:rPr sz="1875" b="1">
                <a:solidFill>
                  <a:srgbClr val="D8B66A"/>
                </a:solidFill>
                <a:latin typeface="Arial"/>
                <a:ea typeface="Arial"/>
                <a:cs typeface="Arial"/>
              </a:rPr>
              <a:t>04</a:t>
            </a:r>
          </a:p>
        </p:txBody>
      </p:sp>
      <p:sp>
        <p:nvSpPr>
          <p:cNvPr id="27" name="动作标题04">
            <a:extLst xmlns:a="http://schemas.openxmlformats.org/drawingml/2006/main">
              <a:ext uri="{FF2B5EF4-FFF2-40B4-BE49-F238E27FC236}">
                <a16:creationId xmlns:a16="http://schemas.microsoft.com/office/drawing/2014/main" id="{04559A71-98F9-4B94-9101-2A36D1CDA295}"/>
              </a:ext>
            </a:extLst>
          </p:cNvPr>
          <p:cNvSpPr>
            <a:spLocks xmlns:a="http://schemas.openxmlformats.org/drawingml/2006/main" noGrp="1"/>
          </p:cNvSpPr>
          <p:nvPr/>
        </p:nvSpPr>
        <p:spPr>
          <a:xfrm xmlns:a="http://schemas.openxmlformats.org/drawingml/2006/main">
            <a:off x="7067550" y="4876800"/>
            <a:ext cx="44196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100" b="1">
                <a:solidFill>
                  <a:srgbClr val="F8FAFC"/>
                </a:solidFill>
                <a:latin typeface="Heiti TC"/>
                <a:ea typeface="Heiti TC"/>
                <a:cs typeface="Heiti TC"/>
              </a:defRPr>
            </a:pPr>
            <a:r>
              <a:rPr sz="2100" b="1">
                <a:solidFill>
                  <a:srgbClr val="F8FAFC"/>
                </a:solidFill>
                <a:latin typeface="Heiti TC"/>
                <a:ea typeface="Heiti TC"/>
                <a:cs typeface="Heiti TC"/>
              </a:rPr>
              <a:t>安排首场联合沟通</a:t>
            </a:r>
          </a:p>
        </p:txBody>
      </p:sp>
      <p:sp>
        <p:nvSpPr>
          <p:cNvPr id="28" name="动作说明04">
            <a:extLst xmlns:a="http://schemas.openxmlformats.org/drawingml/2006/main">
              <a:ext uri="{FF2B5EF4-FFF2-40B4-BE49-F238E27FC236}">
                <a16:creationId xmlns:a16="http://schemas.microsoft.com/office/drawing/2014/main" id="{63EBC8F2-16F8-4CC2-A7B5-EB5673026B48}"/>
              </a:ext>
            </a:extLst>
          </p:cNvPr>
          <p:cNvSpPr>
            <a:spLocks xmlns:a="http://schemas.openxmlformats.org/drawingml/2006/main" noGrp="1"/>
          </p:cNvSpPr>
          <p:nvPr/>
        </p:nvSpPr>
        <p:spPr>
          <a:xfrm xmlns:a="http://schemas.openxmlformats.org/drawingml/2006/main">
            <a:off x="7067550" y="5257800"/>
            <a:ext cx="44196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由公司、居间人与合格投资人</a:t>
            </a:r>
          </a:p>
        </p:txBody>
      </p:sp>
      <p:sp>
        <p:nvSpPr>
          <p:cNvPr id="29" name="动作续行04">
            <a:extLst xmlns:a="http://schemas.openxmlformats.org/drawingml/2006/main">
              <a:ext uri="{FF2B5EF4-FFF2-40B4-BE49-F238E27FC236}">
                <a16:creationId xmlns:a16="http://schemas.microsoft.com/office/drawing/2014/main" id="{A7B1E012-3020-4711-B4FB-8A9D2C8323AE}"/>
              </a:ext>
            </a:extLst>
          </p:cNvPr>
          <p:cNvSpPr>
            <a:spLocks xmlns:a="http://schemas.openxmlformats.org/drawingml/2006/main" noGrp="1"/>
          </p:cNvSpPr>
          <p:nvPr/>
        </p:nvSpPr>
        <p:spPr>
          <a:xfrm xmlns:a="http://schemas.openxmlformats.org/drawingml/2006/main">
            <a:off x="7067550" y="5534025"/>
            <a:ext cx="44196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0">
                <a:solidFill>
                  <a:srgbClr val="B6C4D1"/>
                </a:solidFill>
                <a:latin typeface="Heiti TC"/>
                <a:ea typeface="Heiti TC"/>
                <a:cs typeface="Heiti TC"/>
              </a:defRPr>
            </a:pPr>
            <a:r>
              <a:rPr sz="1650" b="0">
                <a:solidFill>
                  <a:srgbClr val="B6C4D1"/>
                </a:solidFill>
                <a:latin typeface="Heiti TC"/>
                <a:ea typeface="Heiti TC"/>
                <a:cs typeface="Heiti TC"/>
              </a:rPr>
              <a:t>共同开展沟通</a:t>
            </a:r>
          </a:p>
        </p:txBody>
      </p:sp>
      <p:sp>
        <p:nvSpPr>
          <p:cNvPr id="30" name="联系人区分界">
            <a:extLst xmlns:a="http://schemas.openxmlformats.org/drawingml/2006/main">
              <a:ext uri="{FF2B5EF4-FFF2-40B4-BE49-F238E27FC236}">
                <a16:creationId xmlns:a16="http://schemas.microsoft.com/office/drawing/2014/main" id="{4B6D41BF-4CAF-4680-8780-1DC0598C6861}"/>
              </a:ext>
            </a:extLst>
          </p:cNvPr>
          <p:cNvSpPr>
            <a:spLocks xmlns:a="http://schemas.openxmlformats.org/drawingml/2006/main" noGrp="1"/>
          </p:cNvSpPr>
          <p:nvPr/>
        </p:nvSpPr>
        <p:spPr>
          <a:xfrm xmlns:a="http://schemas.openxmlformats.org/drawingml/2006/main">
            <a:off x="704850" y="5981700"/>
            <a:ext cx="10782300" cy="0"/>
          </a:xfrm>
          <a:prstGeom xmlns:a="http://schemas.openxmlformats.org/drawingml/2006/main" prst="line">
            <a:avLst/>
          </a:prstGeom>
          <a:noFill xmlns:a="http://schemas.openxmlformats.org/drawingml/2006/main"/>
          <a:ln xmlns:a="http://schemas.openxmlformats.org/drawingml/2006/main" w="9525">
            <a:solidFill>
              <a:srgbClr val="32485C"/>
            </a:solidFill>
          </a:ln>
        </p:spPr>
      </p:sp>
      <p:sp>
        <p:nvSpPr>
          <p:cNvPr id="31" name="联系人占位">
            <a:extLst xmlns:a="http://schemas.openxmlformats.org/drawingml/2006/main">
              <a:ext uri="{FF2B5EF4-FFF2-40B4-BE49-F238E27FC236}">
                <a16:creationId xmlns:a16="http://schemas.microsoft.com/office/drawing/2014/main" id="{70C962B2-D9C6-4DA1-8598-99B2D2F6E874}"/>
              </a:ext>
            </a:extLst>
          </p:cNvPr>
          <p:cNvSpPr>
            <a:spLocks xmlns:a="http://schemas.openxmlformats.org/drawingml/2006/main" noGrp="1"/>
          </p:cNvSpPr>
          <p:nvPr/>
        </p:nvSpPr>
        <p:spPr>
          <a:xfrm xmlns:a="http://schemas.openxmlformats.org/drawingml/2006/main">
            <a:off x="704850" y="6124575"/>
            <a:ext cx="49911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D8B66A"/>
                </a:solidFill>
                <a:latin typeface="Heiti TC"/>
                <a:ea typeface="Heiti TC"/>
                <a:cs typeface="Heiti TC"/>
              </a:defRPr>
            </a:pPr>
            <a:r>
              <a:rPr sz="1800" b="1">
                <a:solidFill>
                  <a:srgbClr val="D8B66A"/>
                </a:solidFill>
                <a:latin typeface="Heiti TC"/>
                <a:ea typeface="Heiti TC"/>
                <a:cs typeface="Heiti TC"/>
              </a:rPr>
              <a:t>授权商务联系人：待填写</a:t>
            </a:r>
          </a:p>
        </p:txBody>
      </p:sp>
      <p:sp>
        <p:nvSpPr>
          <p:cNvPr id="32" name="联系方式占位">
            <a:extLst xmlns:a="http://schemas.openxmlformats.org/drawingml/2006/main">
              <a:ext uri="{FF2B5EF4-FFF2-40B4-BE49-F238E27FC236}">
                <a16:creationId xmlns:a16="http://schemas.microsoft.com/office/drawing/2014/main" id="{6D293E17-5985-4913-AB7A-B2A901078226}"/>
              </a:ext>
            </a:extLst>
          </p:cNvPr>
          <p:cNvSpPr>
            <a:spLocks xmlns:a="http://schemas.openxmlformats.org/drawingml/2006/main" noGrp="1"/>
          </p:cNvSpPr>
          <p:nvPr/>
        </p:nvSpPr>
        <p:spPr>
          <a:xfrm xmlns:a="http://schemas.openxmlformats.org/drawingml/2006/main">
            <a:off x="6553200" y="6124575"/>
            <a:ext cx="49339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D8B66A"/>
                </a:solidFill>
                <a:latin typeface="Heiti TC"/>
                <a:ea typeface="Heiti TC"/>
                <a:cs typeface="Heiti TC"/>
              </a:defRPr>
            </a:pPr>
            <a:r>
              <a:rPr sz="1800" b="1">
                <a:solidFill>
                  <a:srgbClr val="D8B66A"/>
                </a:solidFill>
                <a:latin typeface="Heiti TC"/>
                <a:ea typeface="Heiti TC"/>
                <a:cs typeface="Heiti TC"/>
              </a:rPr>
              <a:t>有效联系方式：待填写</a:t>
            </a:r>
          </a:p>
        </p:txBody>
      </p:sp>
      <p:sp>
        <p:nvSpPr>
          <p:cNvPr id="33" name="使用前补齐">
            <a:extLst xmlns:a="http://schemas.openxmlformats.org/drawingml/2006/main">
              <a:ext uri="{FF2B5EF4-FFF2-40B4-BE49-F238E27FC236}">
                <a16:creationId xmlns:a16="http://schemas.microsoft.com/office/drawing/2014/main" id="{2417B2FB-C5DD-4324-A1E1-7023733DD834}"/>
              </a:ext>
            </a:extLst>
          </p:cNvPr>
          <p:cNvSpPr>
            <a:spLocks xmlns:a="http://schemas.openxmlformats.org/drawingml/2006/main" noGrp="1"/>
          </p:cNvSpPr>
          <p:nvPr/>
        </p:nvSpPr>
        <p:spPr>
          <a:xfrm xmlns:a="http://schemas.openxmlformats.org/drawingml/2006/main">
            <a:off x="704850" y="6477000"/>
            <a:ext cx="10782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B6C4D1"/>
                </a:solidFill>
                <a:latin typeface="Heiti TC"/>
                <a:ea typeface="Heiti TC"/>
                <a:cs typeface="Heiti TC"/>
              </a:defRPr>
            </a:pPr>
            <a:r>
              <a:rPr sz="1350" b="0">
                <a:solidFill>
                  <a:srgbClr val="B6C4D1"/>
                </a:solidFill>
                <a:latin typeface="Heiti TC"/>
                <a:ea typeface="Heiti TC"/>
                <a:cs typeface="Heiti TC"/>
              </a:rPr>
              <a:t>对外使用前须补齐真实信息并确认公司授权</a:t>
            </a:r>
          </a:p>
        </p:txBody>
      </p:sp>
    </p:spTree>
    <p:extLst>
      <p:ext uri="{BB962C8B-B14F-4D97-AF65-F5344CB8AC3E}">
        <p14:creationId xmlns:p14="http://schemas.microsoft.com/office/powerpoint/2010/main" val="1250421238"/>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页眉金线">
            <a:extLst xmlns:a="http://schemas.openxmlformats.org/drawingml/2006/main">
              <a:ext uri="{FF2B5EF4-FFF2-40B4-BE49-F238E27FC236}">
                <a16:creationId xmlns:a16="http://schemas.microsoft.com/office/drawing/2014/main" id="{7FBB789D-B47C-492C-B4F6-3C87D75C325B}"/>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B3DCC7CB-E238-4E13-9E01-7CEBC64BA61E}"/>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45FF7AAA-9A75-48F1-AC81-476C7052AEC6}"/>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备查附录</a:t>
            </a:r>
          </a:p>
        </p:txBody>
      </p:sp>
      <p:sp>
        <p:nvSpPr>
          <p:cNvPr id="4" name="页码">
            <a:extLst xmlns:a="http://schemas.openxmlformats.org/drawingml/2006/main">
              <a:ext uri="{FF2B5EF4-FFF2-40B4-BE49-F238E27FC236}">
                <a16:creationId xmlns:a16="http://schemas.microsoft.com/office/drawing/2014/main" id="{1AF16351-4ACE-47CD-B64F-5A7653EAED45}"/>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A1</a:t>
            </a:r>
          </a:p>
        </p:txBody>
      </p:sp>
      <p:sp>
        <p:nvSpPr>
          <p:cNvPr id="5" name="标题">
            <a:extLst xmlns:a="http://schemas.openxmlformats.org/drawingml/2006/main">
              <a:ext uri="{FF2B5EF4-FFF2-40B4-BE49-F238E27FC236}">
                <a16:creationId xmlns:a16="http://schemas.microsoft.com/office/drawing/2014/main" id="{439585AA-B963-4349-9A9D-E3BA63A46DED}"/>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测算假设与敏感性分析</a:t>
            </a:r>
          </a:p>
        </p:txBody>
      </p:sp>
      <p:sp>
        <p:nvSpPr>
          <p:cNvPr id="6" name="标题分界">
            <a:extLst xmlns:a="http://schemas.openxmlformats.org/drawingml/2006/main">
              <a:ext uri="{FF2B5EF4-FFF2-40B4-BE49-F238E27FC236}">
                <a16:creationId xmlns:a16="http://schemas.microsoft.com/office/drawing/2014/main" id="{1AC46D81-B62A-4EC4-9D38-0DB17E5358DE}"/>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sp>
        <p:nvSpPr>
          <p:cNvPr id="7" name="统一口径">
            <a:extLst xmlns:a="http://schemas.openxmlformats.org/drawingml/2006/main">
              <a:ext uri="{FF2B5EF4-FFF2-40B4-BE49-F238E27FC236}">
                <a16:creationId xmlns:a16="http://schemas.microsoft.com/office/drawing/2014/main" id="{F581483E-C6FC-4B15-A72E-17A9CD1F1DC2}"/>
              </a:ext>
            </a:extLst>
          </p:cNvPr>
          <p:cNvSpPr>
            <a:spLocks xmlns:a="http://schemas.openxmlformats.org/drawingml/2006/main" noGrp="1"/>
          </p:cNvSpPr>
          <p:nvPr/>
        </p:nvSpPr>
        <p:spPr>
          <a:xfrm xmlns:a="http://schemas.openxmlformats.org/drawingml/2006/main">
            <a:off x="704850" y="1943100"/>
            <a:ext cx="107823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950" b="0">
                <a:solidFill>
                  <a:srgbClr val="687A8C"/>
                </a:solidFill>
                <a:latin typeface="Heiti TC"/>
                <a:ea typeface="Heiti TC"/>
                <a:cs typeface="Heiti TC"/>
              </a:defRPr>
            </a:pPr>
            <a:r>
              <a:rPr sz="1950" b="0">
                <a:solidFill>
                  <a:srgbClr val="687A8C"/>
                </a:solidFill>
                <a:latin typeface="Heiti TC"/>
                <a:ea typeface="Heiti TC"/>
                <a:cs typeface="Heiti TC"/>
              </a:rPr>
              <a:t>统一处理100万湿吨，以下均为全周期情景测算</a:t>
            </a:r>
          </a:p>
        </p:txBody>
      </p:sp>
      <p:graphicFrame>
        <p:nvGraphicFramePr>
          <p:cNvPr id="21" name=""/>
          <p:cNvGraphicFramePr/>
          <p:nvPr/>
        </p:nvGraphicFramePr>
        <p:xfrm>
          <a:off xmlns:a="http://schemas.openxmlformats.org/drawingml/2006/main" x="704850" y="2571750"/>
          <a:ext xmlns:a="http://schemas.openxmlformats.org/drawingml/2006/main" cx="10782300" cy="2438400"/>
        </p:xfrm>
        <a:graphic xmlns:a="http://schemas.openxmlformats.org/drawingml/2006/main">
          <a:graphicData uri="http://schemas.openxmlformats.org/drawingml/2006/table">
            <a:tbl>
              <a:tblPr firstRow="0" bandRow="0"/>
              <a:tblGrid>
                <a:gridCol w="1447800"/>
                <a:gridCol w="1333500"/>
                <a:gridCol w="1238250"/>
                <a:gridCol w="1428750"/>
                <a:gridCol w="1333500"/>
                <a:gridCol w="1333500"/>
                <a:gridCol w="1333500"/>
                <a:gridCol w="1333500"/>
              </a:tblGrid>
              <a:tr h="609600">
                <a:tc>
                  <a:txBody>
                    <a:bodyPr>
                      <a:noAutofit/>
                    </a:bodyPr>
                    <a:lstStyle/>
                    <a:p>
                      <a:pPr algn="ctr"/>
                      <a:r>
                        <a:rPr sz="1575" b="1">
                          <a:solidFill>
                            <a:srgbClr val="FFFFFF"/>
                          </a:solidFill>
                          <a:latin typeface="Heiti TC"/>
                          <a:ea typeface="Heiti TC"/>
                          <a:cs typeface="Heiti TC"/>
                        </a:rPr>
                        <a:t>情景</a:t>
                      </a:r>
                    </a:p>
                  </a:txBody>
                  <a:tcPr marL="91440" marR="91440" marT="45720" marB="45720" anchor="ctr">
                    <a:solidFill>
                      <a:srgbClr val="102A49"/>
                    </a:solidFill>
                  </a:tcPr>
                </a:tc>
                <a:tc>
                  <a:txBody>
                    <a:bodyPr>
                      <a:noAutofit/>
                    </a:bodyPr>
                    <a:lstStyle/>
                    <a:p>
                      <a:pPr algn="ctr"/>
                      <a:r>
                        <a:rPr sz="1575" b="1">
                          <a:solidFill>
                            <a:srgbClr val="FFFFFF"/>
                          </a:solidFill>
                          <a:latin typeface="Heiti TC"/>
                          <a:ea typeface="Heiti TC"/>
                          <a:cs typeface="Heiti TC"/>
                        </a:rPr>
                        <a:t>出金假设</a:t>
                      </a:r>
                    </a:p>
                    <a:p>
                      <a:pPr algn="ctr"/>
                      <a:r>
                        <a:rPr sz="1575" b="1">
                          <a:solidFill>
                            <a:srgbClr val="FFFFFF"/>
                          </a:solidFill>
                          <a:latin typeface="Heiti TC"/>
                          <a:ea typeface="Heiti TC"/>
                          <a:cs typeface="Heiti TC"/>
                        </a:rPr>
                        <a:t>（克/湿吨）</a:t>
                      </a:r>
                    </a:p>
                  </a:txBody>
                  <a:tcPr marL="91440" marR="91440" marT="45720" marB="45720" anchor="ctr">
                    <a:solidFill>
                      <a:srgbClr val="102A49"/>
                    </a:solidFill>
                  </a:tcPr>
                </a:tc>
                <a:tc>
                  <a:txBody>
                    <a:bodyPr>
                      <a:noAutofit/>
                    </a:bodyPr>
                    <a:lstStyle/>
                    <a:p>
                      <a:pPr algn="ctr"/>
                      <a:r>
                        <a:rPr sz="1575" b="1">
                          <a:solidFill>
                            <a:srgbClr val="FFFFFF"/>
                          </a:solidFill>
                          <a:latin typeface="Heiti TC"/>
                          <a:ea typeface="Heiti TC"/>
                          <a:cs typeface="Heiti TC"/>
                        </a:rPr>
                        <a:t>干吨假设</a:t>
                      </a:r>
                    </a:p>
                    <a:p>
                      <a:pPr algn="ctr"/>
                      <a:r>
                        <a:rPr sz="1575" b="1">
                          <a:solidFill>
                            <a:srgbClr val="FFFFFF"/>
                          </a:solidFill>
                          <a:latin typeface="Heiti TC"/>
                          <a:ea typeface="Heiti TC"/>
                          <a:cs typeface="Heiti TC"/>
                        </a:rPr>
                        <a:t>（万干吨）</a:t>
                      </a:r>
                    </a:p>
                  </a:txBody>
                  <a:tcPr marL="91440" marR="91440" marT="45720" marB="45720" anchor="ctr">
                    <a:solidFill>
                      <a:srgbClr val="102A49"/>
                    </a:solidFill>
                  </a:tcPr>
                </a:tc>
                <a:tc>
                  <a:txBody>
                    <a:bodyPr>
                      <a:noAutofit/>
                    </a:bodyPr>
                    <a:lstStyle/>
                    <a:p>
                      <a:pPr algn="ctr"/>
                      <a:r>
                        <a:rPr sz="1575" b="1">
                          <a:solidFill>
                            <a:srgbClr val="FFFFFF"/>
                          </a:solidFill>
                          <a:latin typeface="Heiti TC"/>
                          <a:ea typeface="Heiti TC"/>
                          <a:cs typeface="Heiti TC"/>
                        </a:rPr>
                        <a:t>干吨成本</a:t>
                      </a:r>
                    </a:p>
                    <a:p>
                      <a:pPr algn="ctr"/>
                      <a:r>
                        <a:rPr sz="1575" b="1">
                          <a:solidFill>
                            <a:srgbClr val="FFFFFF"/>
                          </a:solidFill>
                          <a:latin typeface="Heiti TC"/>
                          <a:ea typeface="Heiti TC"/>
                          <a:cs typeface="Heiti TC"/>
                        </a:rPr>
                        <a:t>（元/干吨）</a:t>
                      </a:r>
                    </a:p>
                  </a:txBody>
                  <a:tcPr marL="91440" marR="91440" marT="45720" marB="45720" anchor="ctr">
                    <a:solidFill>
                      <a:srgbClr val="102A49"/>
                    </a:solidFill>
                  </a:tcPr>
                </a:tc>
                <a:tc>
                  <a:txBody>
                    <a:bodyPr>
                      <a:noAutofit/>
                    </a:bodyPr>
                    <a:lstStyle/>
                    <a:p>
                      <a:pPr algn="ctr"/>
                      <a:r>
                        <a:rPr sz="1575" b="1">
                          <a:solidFill>
                            <a:srgbClr val="FFFFFF"/>
                          </a:solidFill>
                          <a:latin typeface="Heiti TC"/>
                          <a:ea typeface="Heiti TC"/>
                          <a:cs typeface="Heiti TC"/>
                        </a:rPr>
                        <a:t>结算金价</a:t>
                      </a:r>
                    </a:p>
                    <a:p>
                      <a:pPr algn="ctr"/>
                      <a:r>
                        <a:rPr sz="1575" b="1">
                          <a:solidFill>
                            <a:srgbClr val="FFFFFF"/>
                          </a:solidFill>
                          <a:latin typeface="Heiti TC"/>
                          <a:ea typeface="Heiti TC"/>
                          <a:cs typeface="Heiti TC"/>
                        </a:rPr>
                        <a:t>（元/克）</a:t>
                      </a:r>
                    </a:p>
                  </a:txBody>
                  <a:tcPr marL="91440" marR="91440" marT="45720" marB="45720" anchor="ctr">
                    <a:solidFill>
                      <a:srgbClr val="102A49"/>
                    </a:solidFill>
                  </a:tcPr>
                </a:tc>
                <a:tc>
                  <a:txBody>
                    <a:bodyPr>
                      <a:noAutofit/>
                    </a:bodyPr>
                    <a:lstStyle/>
                    <a:p>
                      <a:pPr algn="ctr"/>
                      <a:r>
                        <a:rPr sz="1575" b="1">
                          <a:solidFill>
                            <a:srgbClr val="FFFFFF"/>
                          </a:solidFill>
                          <a:latin typeface="Heiti TC"/>
                          <a:ea typeface="Heiti TC"/>
                          <a:cs typeface="Heiti TC"/>
                        </a:rPr>
                        <a:t>销售收入</a:t>
                      </a:r>
                    </a:p>
                    <a:p>
                      <a:pPr algn="ctr"/>
                      <a:r>
                        <a:rPr sz="1575" b="1">
                          <a:solidFill>
                            <a:srgbClr val="FFFFFF"/>
                          </a:solidFill>
                          <a:latin typeface="Heiti TC"/>
                          <a:ea typeface="Heiti TC"/>
                          <a:cs typeface="Heiti TC"/>
                        </a:rPr>
                        <a:t>（亿元）</a:t>
                      </a:r>
                    </a:p>
                  </a:txBody>
                  <a:tcPr marL="91440" marR="91440" marT="45720" marB="45720" anchor="ctr">
                    <a:solidFill>
                      <a:srgbClr val="102A49"/>
                    </a:solidFill>
                  </a:tcPr>
                </a:tc>
                <a:tc>
                  <a:txBody>
                    <a:bodyPr>
                      <a:noAutofit/>
                    </a:bodyPr>
                    <a:lstStyle/>
                    <a:p>
                      <a:pPr algn="ctr"/>
                      <a:r>
                        <a:rPr sz="1575" b="1">
                          <a:solidFill>
                            <a:srgbClr val="FFFFFF"/>
                          </a:solidFill>
                          <a:latin typeface="Heiti TC"/>
                          <a:ea typeface="Heiti TC"/>
                          <a:cs typeface="Heiti TC"/>
                        </a:rPr>
                        <a:t>综合成本</a:t>
                      </a:r>
                    </a:p>
                    <a:p>
                      <a:pPr algn="ctr"/>
                      <a:r>
                        <a:rPr sz="1575" b="1">
                          <a:solidFill>
                            <a:srgbClr val="FFFFFF"/>
                          </a:solidFill>
                          <a:latin typeface="Heiti TC"/>
                          <a:ea typeface="Heiti TC"/>
                          <a:cs typeface="Heiti TC"/>
                        </a:rPr>
                        <a:t>（亿元）</a:t>
                      </a:r>
                    </a:p>
                  </a:txBody>
                  <a:tcPr marL="91440" marR="91440" marT="45720" marB="45720" anchor="ctr">
                    <a:solidFill>
                      <a:srgbClr val="102A49"/>
                    </a:solidFill>
                  </a:tcPr>
                </a:tc>
                <a:tc>
                  <a:txBody>
                    <a:bodyPr>
                      <a:noAutofit/>
                    </a:bodyPr>
                    <a:lstStyle/>
                    <a:p>
                      <a:pPr algn="ctr"/>
                      <a:r>
                        <a:rPr sz="1575" b="1">
                          <a:solidFill>
                            <a:srgbClr val="FFFFFF"/>
                          </a:solidFill>
                          <a:latin typeface="Heiti TC"/>
                          <a:ea typeface="Heiti TC"/>
                          <a:cs typeface="Heiti TC"/>
                        </a:rPr>
                        <a:t>测算余额</a:t>
                      </a:r>
                    </a:p>
                    <a:p>
                      <a:pPr algn="ctr"/>
                      <a:r>
                        <a:rPr sz="1575" b="1">
                          <a:solidFill>
                            <a:srgbClr val="FFFFFF"/>
                          </a:solidFill>
                          <a:latin typeface="Heiti TC"/>
                          <a:ea typeface="Heiti TC"/>
                          <a:cs typeface="Heiti TC"/>
                        </a:rPr>
                        <a:t>（亿元）</a:t>
                      </a:r>
                    </a:p>
                  </a:txBody>
                  <a:tcPr marL="91440" marR="91440" marT="45720" marB="45720" anchor="ctr">
                    <a:solidFill>
                      <a:srgbClr val="102A49"/>
                    </a:solidFill>
                  </a:tcPr>
                </a:tc>
              </a:tr>
              <a:tr h="609600">
                <a:tc>
                  <a:txBody>
                    <a:bodyPr>
                      <a:noAutofit/>
                    </a:bodyPr>
                    <a:lstStyle/>
                    <a:p>
                      <a:pPr algn="ctr"/>
                      <a:r>
                        <a:rPr sz="1650" b="1">
                          <a:solidFill>
                            <a:srgbClr val="102A49"/>
                          </a:solidFill>
                          <a:latin typeface="Heiti TC"/>
                          <a:ea typeface="Heiti TC"/>
                          <a:cs typeface="Heiti TC"/>
                        </a:rPr>
                        <a:t>基准测算</a:t>
                      </a:r>
                    </a:p>
                  </a:txBody>
                  <a:tcPr marL="91440" marR="91440" marT="45720" marB="45720" anchor="ctr">
                    <a:solidFill>
                      <a:srgbClr val="F7EEDC"/>
                    </a:solidFill>
                  </a:tcPr>
                </a:tc>
                <a:tc>
                  <a:txBody>
                    <a:bodyPr>
                      <a:noAutofit/>
                    </a:bodyPr>
                    <a:lstStyle/>
                    <a:p>
                      <a:pPr algn="r"/>
                      <a:r>
                        <a:rPr sz="2025" b="1">
                          <a:solidFill>
                            <a:srgbClr val="102A49"/>
                          </a:solidFill>
                          <a:latin typeface="Arial"/>
                          <a:ea typeface="Arial"/>
                          <a:cs typeface="Arial"/>
                        </a:rPr>
                        <a:t>0.8</a:t>
                      </a:r>
                    </a:p>
                  </a:txBody>
                  <a:tcPr marL="91440" marR="91440" marT="45720" marB="45720" anchor="ctr">
                    <a:solidFill>
                      <a:srgbClr val="F7EEDC"/>
                    </a:solidFill>
                  </a:tcPr>
                </a:tc>
                <a:tc>
                  <a:txBody>
                    <a:bodyPr>
                      <a:noAutofit/>
                    </a:bodyPr>
                    <a:lstStyle/>
                    <a:p>
                      <a:pPr algn="r"/>
                      <a:r>
                        <a:rPr sz="2025" b="1">
                          <a:solidFill>
                            <a:srgbClr val="102A49"/>
                          </a:solidFill>
                          <a:latin typeface="Arial"/>
                          <a:ea typeface="Arial"/>
                          <a:cs typeface="Arial"/>
                        </a:rPr>
                        <a:t>70</a:t>
                      </a:r>
                    </a:p>
                  </a:txBody>
                  <a:tcPr marL="91440" marR="91440" marT="45720" marB="45720" anchor="ctr">
                    <a:solidFill>
                      <a:srgbClr val="F7EEDC"/>
                    </a:solidFill>
                  </a:tcPr>
                </a:tc>
                <a:tc>
                  <a:txBody>
                    <a:bodyPr>
                      <a:noAutofit/>
                    </a:bodyPr>
                    <a:lstStyle/>
                    <a:p>
                      <a:pPr algn="r"/>
                      <a:r>
                        <a:rPr sz="2025" b="1">
                          <a:solidFill>
                            <a:srgbClr val="102A49"/>
                          </a:solidFill>
                          <a:latin typeface="Arial"/>
                          <a:ea typeface="Arial"/>
                          <a:cs typeface="Arial"/>
                        </a:rPr>
                        <a:t>550</a:t>
                      </a:r>
                    </a:p>
                  </a:txBody>
                  <a:tcPr marL="91440" marR="91440" marT="45720" marB="45720" anchor="ctr">
                    <a:solidFill>
                      <a:srgbClr val="F7EEDC"/>
                    </a:solidFill>
                  </a:tcPr>
                </a:tc>
                <a:tc>
                  <a:txBody>
                    <a:bodyPr>
                      <a:noAutofit/>
                    </a:bodyPr>
                    <a:lstStyle/>
                    <a:p>
                      <a:pPr algn="r"/>
                      <a:r>
                        <a:rPr sz="2025" b="1">
                          <a:solidFill>
                            <a:srgbClr val="102A49"/>
                          </a:solidFill>
                          <a:latin typeface="Arial"/>
                          <a:ea typeface="Arial"/>
                          <a:cs typeface="Arial"/>
                        </a:rPr>
                        <a:t>1,000</a:t>
                      </a:r>
                    </a:p>
                  </a:txBody>
                  <a:tcPr marL="91440" marR="91440" marT="45720" marB="45720" anchor="ctr">
                    <a:solidFill>
                      <a:srgbClr val="F7EEDC"/>
                    </a:solidFill>
                  </a:tcPr>
                </a:tc>
                <a:tc>
                  <a:txBody>
                    <a:bodyPr>
                      <a:noAutofit/>
                    </a:bodyPr>
                    <a:lstStyle/>
                    <a:p>
                      <a:pPr algn="r"/>
                      <a:r>
                        <a:rPr sz="2025" b="1">
                          <a:solidFill>
                            <a:srgbClr val="102A49"/>
                          </a:solidFill>
                          <a:latin typeface="Arial"/>
                          <a:ea typeface="Arial"/>
                          <a:cs typeface="Arial"/>
                        </a:rPr>
                        <a:t>8.00</a:t>
                      </a:r>
                    </a:p>
                  </a:txBody>
                  <a:tcPr marL="91440" marR="91440" marT="45720" marB="45720" anchor="ctr">
                    <a:solidFill>
                      <a:srgbClr val="F7EEDC"/>
                    </a:solidFill>
                  </a:tcPr>
                </a:tc>
                <a:tc>
                  <a:txBody>
                    <a:bodyPr>
                      <a:noAutofit/>
                    </a:bodyPr>
                    <a:lstStyle/>
                    <a:p>
                      <a:pPr algn="r"/>
                      <a:r>
                        <a:rPr sz="2025" b="1">
                          <a:solidFill>
                            <a:srgbClr val="102A49"/>
                          </a:solidFill>
                          <a:latin typeface="Arial"/>
                          <a:ea typeface="Arial"/>
                          <a:cs typeface="Arial"/>
                        </a:rPr>
                        <a:t>3.85</a:t>
                      </a:r>
                    </a:p>
                  </a:txBody>
                  <a:tcPr marL="91440" marR="91440" marT="45720" marB="45720" anchor="ctr">
                    <a:solidFill>
                      <a:srgbClr val="F7EEDC"/>
                    </a:solidFill>
                  </a:tcPr>
                </a:tc>
                <a:tc>
                  <a:txBody>
                    <a:bodyPr>
                      <a:noAutofit/>
                    </a:bodyPr>
                    <a:lstStyle/>
                    <a:p>
                      <a:pPr algn="r"/>
                      <a:r>
                        <a:rPr sz="2025" b="1">
                          <a:solidFill>
                            <a:srgbClr val="B58A32"/>
                          </a:solidFill>
                          <a:latin typeface="Arial"/>
                          <a:ea typeface="Arial"/>
                          <a:cs typeface="Arial"/>
                        </a:rPr>
                        <a:t>4.15</a:t>
                      </a:r>
                    </a:p>
                  </a:txBody>
                  <a:tcPr marL="91440" marR="91440" marT="45720" marB="45720" anchor="ctr">
                    <a:solidFill>
                      <a:srgbClr val="F7EEDC"/>
                    </a:solidFill>
                  </a:tcPr>
                </a:tc>
              </a:tr>
              <a:tr h="609600">
                <a:tc>
                  <a:txBody>
                    <a:bodyPr>
                      <a:noAutofit/>
                    </a:bodyPr>
                    <a:lstStyle/>
                    <a:p>
                      <a:pPr algn="ctr"/>
                      <a:r>
                        <a:rPr sz="1650" b="0">
                          <a:solidFill>
                            <a:srgbClr val="102A49"/>
                          </a:solidFill>
                          <a:latin typeface="Heiti TC"/>
                          <a:ea typeface="Heiti TC"/>
                          <a:cs typeface="Heiti TC"/>
                        </a:rPr>
                        <a:t>干吨增加</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0.8</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80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550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1,000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8.00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4.40</a:t>
                      </a:r>
                    </a:p>
                  </a:txBody>
                  <a:tcPr marL="91440" marR="91440" marT="45720" marB="45720" anchor="ctr">
                    <a:solidFill>
                      <a:srgbClr val="FFFFFF"/>
                    </a:solidFill>
                  </a:tcPr>
                </a:tc>
                <a:tc>
                  <a:txBody>
                    <a:bodyPr>
                      <a:noAutofit/>
                    </a:bodyPr>
                    <a:lstStyle/>
                    <a:p>
                      <a:pPr algn="r"/>
                      <a:r>
                        <a:rPr sz="2025" b="1">
                          <a:solidFill>
                            <a:srgbClr val="B58A32"/>
                          </a:solidFill>
                          <a:latin typeface="Arial"/>
                          <a:ea typeface="Arial"/>
                          <a:cs typeface="Arial"/>
                        </a:rPr>
                        <a:t>3.60</a:t>
                      </a:r>
                    </a:p>
                  </a:txBody>
                  <a:tcPr marL="91440" marR="91440" marT="45720" marB="45720" anchor="ctr">
                    <a:solidFill>
                      <a:srgbClr val="FFFFFF"/>
                    </a:solidFill>
                  </a:tcPr>
                </a:tc>
              </a:tr>
              <a:tr h="609600">
                <a:tc>
                  <a:txBody>
                    <a:bodyPr>
                      <a:noAutofit/>
                    </a:bodyPr>
                    <a:lstStyle/>
                    <a:p>
                      <a:pPr algn="ctr"/>
                      <a:r>
                        <a:rPr sz="1650" b="0">
                          <a:solidFill>
                            <a:srgbClr val="102A49"/>
                          </a:solidFill>
                          <a:latin typeface="Heiti TC"/>
                          <a:ea typeface="Heiti TC"/>
                          <a:cs typeface="Heiti TC"/>
                        </a:rPr>
                        <a:t>经营下行情景</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0.4</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70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650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900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3.60</a:t>
                      </a:r>
                    </a:p>
                  </a:txBody>
                  <a:tcPr marL="91440" marR="91440" marT="45720" marB="45720" anchor="ctr">
                    <a:solidFill>
                      <a:srgbClr val="FFFFFF"/>
                    </a:solidFill>
                  </a:tcPr>
                </a:tc>
                <a:tc>
                  <a:txBody>
                    <a:bodyPr>
                      <a:noAutofit/>
                    </a:bodyPr>
                    <a:lstStyle/>
                    <a:p>
                      <a:pPr algn="r"/>
                      <a:r>
                        <a:rPr sz="2025" b="0">
                          <a:solidFill>
                            <a:srgbClr val="102A49"/>
                          </a:solidFill>
                          <a:latin typeface="Arial"/>
                          <a:ea typeface="Arial"/>
                          <a:cs typeface="Arial"/>
                        </a:rPr>
                        <a:t>4.55</a:t>
                      </a:r>
                    </a:p>
                  </a:txBody>
                  <a:tcPr marL="91440" marR="91440" marT="45720" marB="45720" anchor="ctr">
                    <a:solidFill>
                      <a:srgbClr val="FFFFFF"/>
                    </a:solidFill>
                  </a:tcPr>
                </a:tc>
                <a:tc>
                  <a:txBody>
                    <a:bodyPr>
                      <a:noAutofit/>
                    </a:bodyPr>
                    <a:lstStyle/>
                    <a:p>
                      <a:pPr algn="r"/>
                      <a:r>
                        <a:rPr sz="2025" b="1">
                          <a:solidFill>
                            <a:srgbClr val="A24F4F"/>
                          </a:solidFill>
                          <a:latin typeface="Arial"/>
                          <a:ea typeface="Arial"/>
                          <a:cs typeface="Arial"/>
                        </a:rPr>
                        <a:t>-0.95</a:t>
                      </a:r>
                    </a:p>
                  </a:txBody>
                  <a:tcPr marL="91440" marR="91440" marT="45720" marB="45720" anchor="ctr">
                    <a:solidFill>
                      <a:srgbClr val="F7ECEB"/>
                    </a:solidFill>
                  </a:tcPr>
                </a:tc>
              </a:tr>
            </a:tbl>
          </a:graphicData>
        </a:graphic>
      </p:graphicFrame>
      <p:sp>
        <p:nvSpPr>
          <p:cNvPr id="9" name="基准黄金量">
            <a:extLst xmlns:a="http://schemas.openxmlformats.org/drawingml/2006/main">
              <a:ext uri="{FF2B5EF4-FFF2-40B4-BE49-F238E27FC236}">
                <a16:creationId xmlns:a16="http://schemas.microsoft.com/office/drawing/2014/main" id="{F2C2EC9A-9C51-4C53-ABD0-2AF9038F1528}"/>
              </a:ext>
            </a:extLst>
          </p:cNvPr>
          <p:cNvSpPr>
            <a:spLocks xmlns:a="http://schemas.openxmlformats.org/drawingml/2006/main" noGrp="1"/>
          </p:cNvSpPr>
          <p:nvPr/>
        </p:nvSpPr>
        <p:spPr>
          <a:xfrm xmlns:a="http://schemas.openxmlformats.org/drawingml/2006/main">
            <a:off x="704850" y="5229225"/>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基准黄金量：100万湿吨 × 0.8克/湿吨 ＝ 800公斤</a:t>
            </a:r>
          </a:p>
        </p:txBody>
      </p:sp>
      <p:sp>
        <p:nvSpPr>
          <p:cNvPr id="10" name="基准综合成本">
            <a:extLst xmlns:a="http://schemas.openxmlformats.org/drawingml/2006/main">
              <a:ext uri="{FF2B5EF4-FFF2-40B4-BE49-F238E27FC236}">
                <a16:creationId xmlns:a16="http://schemas.microsoft.com/office/drawing/2014/main" id="{99D1C13A-5ACE-4204-B4C6-478C3E6AC0F5}"/>
              </a:ext>
            </a:extLst>
          </p:cNvPr>
          <p:cNvSpPr>
            <a:spLocks xmlns:a="http://schemas.openxmlformats.org/drawingml/2006/main" noGrp="1"/>
          </p:cNvSpPr>
          <p:nvPr/>
        </p:nvSpPr>
        <p:spPr>
          <a:xfrm xmlns:a="http://schemas.openxmlformats.org/drawingml/2006/main">
            <a:off x="704850" y="5591175"/>
            <a:ext cx="107823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102A49"/>
                </a:solidFill>
                <a:latin typeface="Heiti TC"/>
                <a:ea typeface="Heiti TC"/>
                <a:cs typeface="Heiti TC"/>
              </a:defRPr>
            </a:pPr>
            <a:r>
              <a:rPr sz="1800" b="0">
                <a:solidFill>
                  <a:srgbClr val="102A49"/>
                </a:solidFill>
                <a:latin typeface="Heiti TC"/>
                <a:ea typeface="Heiti TC"/>
                <a:cs typeface="Heiti TC"/>
              </a:rPr>
              <a:t>基准综合成本：70万干吨 × 550元/干吨 ＝ 3.85亿元</a:t>
            </a:r>
          </a:p>
        </p:txBody>
      </p:sp>
      <p:sp>
        <p:nvSpPr>
          <p:cNvPr id="11" name="敏感性边界底带">
            <a:extLst xmlns:a="http://schemas.openxmlformats.org/drawingml/2006/main">
              <a:ext uri="{FF2B5EF4-FFF2-40B4-BE49-F238E27FC236}">
                <a16:creationId xmlns:a16="http://schemas.microsoft.com/office/drawing/2014/main" id="{1C7F8281-CD73-44A0-AC49-283BE7E670C6}"/>
              </a:ext>
            </a:extLst>
          </p:cNvPr>
          <p:cNvSpPr>
            <a:spLocks xmlns:a="http://schemas.openxmlformats.org/drawingml/2006/main" noGrp="1"/>
          </p:cNvSpPr>
          <p:nvPr/>
        </p:nvSpPr>
        <p:spPr>
          <a:xfrm xmlns:a="http://schemas.openxmlformats.org/drawingml/2006/main">
            <a:off x="704850" y="6076950"/>
            <a:ext cx="10782300" cy="542925"/>
          </a:xfrm>
          <a:prstGeom xmlns:a="http://schemas.openxmlformats.org/drawingml/2006/main" prst="roundRect">
            <a:avLst>
              <a:gd name="adj" fmla="val 14035"/>
            </a:avLst>
          </a:prstGeom>
          <a:solidFill xmlns:a="http://schemas.openxmlformats.org/drawingml/2006/main">
            <a:srgbClr val="102A49"/>
          </a:solidFill>
          <a:ln xmlns:a="http://schemas.openxmlformats.org/drawingml/2006/main" w="0">
            <a:noFill/>
          </a:ln>
        </p:spPr>
      </p:sp>
      <p:sp>
        <p:nvSpPr>
          <p:cNvPr id="12" name="压力假设说明">
            <a:extLst xmlns:a="http://schemas.openxmlformats.org/drawingml/2006/main">
              <a:ext uri="{FF2B5EF4-FFF2-40B4-BE49-F238E27FC236}">
                <a16:creationId xmlns:a16="http://schemas.microsoft.com/office/drawing/2014/main" id="{C4CCAE27-68EC-4AB5-B868-052550DF5F9A}"/>
              </a:ext>
            </a:extLst>
          </p:cNvPr>
          <p:cNvSpPr>
            <a:spLocks xmlns:a="http://schemas.openxmlformats.org/drawingml/2006/main" noGrp="1"/>
          </p:cNvSpPr>
          <p:nvPr/>
        </p:nvSpPr>
        <p:spPr>
          <a:xfrm xmlns:a="http://schemas.openxmlformats.org/drawingml/2006/main">
            <a:off x="914400" y="6105525"/>
            <a:ext cx="103632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50" b="1">
                <a:solidFill>
                  <a:srgbClr val="FFFFFF"/>
                </a:solidFill>
                <a:latin typeface="Heiti TC"/>
                <a:ea typeface="Heiti TC"/>
                <a:cs typeface="Heiti TC"/>
              </a:defRPr>
            </a:pPr>
            <a:r>
              <a:rPr sz="1650" b="1">
                <a:solidFill>
                  <a:srgbClr val="FFFFFF"/>
                </a:solidFill>
                <a:latin typeface="Heiti TC"/>
                <a:ea typeface="Heiti TC"/>
                <a:cs typeface="Heiti TC"/>
              </a:rPr>
              <a:t>下行情景为敏感性压力假设，不是对实际矿料或经营结果的预测</a:t>
            </a:r>
          </a:p>
        </p:txBody>
      </p:sp>
      <p:sp>
        <p:nvSpPr>
          <p:cNvPr id="13" name="测算余额边界">
            <a:extLst xmlns:a="http://schemas.openxmlformats.org/drawingml/2006/main">
              <a:ext uri="{FF2B5EF4-FFF2-40B4-BE49-F238E27FC236}">
                <a16:creationId xmlns:a16="http://schemas.microsoft.com/office/drawing/2014/main" id="{A591CB33-8B15-4DDD-88ED-898D926A4FB7}"/>
              </a:ext>
            </a:extLst>
          </p:cNvPr>
          <p:cNvSpPr>
            <a:spLocks xmlns:a="http://schemas.openxmlformats.org/drawingml/2006/main" noGrp="1"/>
          </p:cNvSpPr>
          <p:nvPr/>
        </p:nvSpPr>
        <p:spPr>
          <a:xfrm xmlns:a="http://schemas.openxmlformats.org/drawingml/2006/main">
            <a:off x="914400" y="6372225"/>
            <a:ext cx="103632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00" b="0">
                <a:solidFill>
                  <a:srgbClr val="D7E0E9"/>
                </a:solidFill>
                <a:latin typeface="Heiti TC"/>
                <a:ea typeface="Heiti TC"/>
                <a:cs typeface="Heiti TC"/>
              </a:defRPr>
            </a:pPr>
            <a:r>
              <a:rPr sz="1500" b="0">
                <a:solidFill>
                  <a:srgbClr val="D7E0E9"/>
                </a:solidFill>
                <a:latin typeface="Heiti TC"/>
                <a:ea typeface="Heiti TC"/>
                <a:cs typeface="Heiti TC"/>
              </a:rPr>
              <a:t>测算余额需衔接资本支出、费用归集与回款，不能直接计算承诺分红</a:t>
            </a:r>
          </a:p>
        </p:txBody>
      </p:sp>
    </p:spTree>
    <p:extLst>
      <p:ext uri="{BB962C8B-B14F-4D97-AF65-F5344CB8AC3E}">
        <p14:creationId xmlns:p14="http://schemas.microsoft.com/office/powerpoint/2010/main" val="57847796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页眉金线">
            <a:extLst xmlns:a="http://schemas.openxmlformats.org/drawingml/2006/main">
              <a:ext uri="{FF2B5EF4-FFF2-40B4-BE49-F238E27FC236}">
                <a16:creationId xmlns:a16="http://schemas.microsoft.com/office/drawing/2014/main" id="{4F97A182-A204-4810-A131-EE7858EDAD5B}"/>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5761905E-B3C4-47DA-BCA7-F296F4C06BE1}"/>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5047D55E-95A1-4BF6-8598-2B8DD8E9EC5A}"/>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备查附录</a:t>
            </a:r>
          </a:p>
        </p:txBody>
      </p:sp>
      <p:sp>
        <p:nvSpPr>
          <p:cNvPr id="4" name="页码">
            <a:extLst xmlns:a="http://schemas.openxmlformats.org/drawingml/2006/main">
              <a:ext uri="{FF2B5EF4-FFF2-40B4-BE49-F238E27FC236}">
                <a16:creationId xmlns:a16="http://schemas.microsoft.com/office/drawing/2014/main" id="{7B20464D-8691-4821-BF00-0D17FB374A27}"/>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A2</a:t>
            </a:r>
          </a:p>
        </p:txBody>
      </p:sp>
      <p:sp>
        <p:nvSpPr>
          <p:cNvPr id="5" name="标题">
            <a:extLst xmlns:a="http://schemas.openxmlformats.org/drawingml/2006/main">
              <a:ext uri="{FF2B5EF4-FFF2-40B4-BE49-F238E27FC236}">
                <a16:creationId xmlns:a16="http://schemas.microsoft.com/office/drawing/2014/main" id="{FA3493CA-F358-445F-8691-52B2FD8820DD}"/>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投资人常见问题与统一表达</a:t>
            </a:r>
          </a:p>
        </p:txBody>
      </p:sp>
      <p:sp>
        <p:nvSpPr>
          <p:cNvPr id="6" name="标题分界">
            <a:extLst xmlns:a="http://schemas.openxmlformats.org/drawingml/2006/main">
              <a:ext uri="{FF2B5EF4-FFF2-40B4-BE49-F238E27FC236}">
                <a16:creationId xmlns:a16="http://schemas.microsoft.com/office/drawing/2014/main" id="{7721E5A8-9589-4AEB-B193-BC1F79647D04}"/>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graphicFrame>
        <p:nvGraphicFramePr>
          <p:cNvPr id="14" name=""/>
          <p:cNvGraphicFramePr/>
          <p:nvPr/>
        </p:nvGraphicFramePr>
        <p:xfrm>
          <a:off xmlns:a="http://schemas.openxmlformats.org/drawingml/2006/main" x="704850" y="1971675"/>
          <a:ext xmlns:a="http://schemas.openxmlformats.org/drawingml/2006/main" cx="10782300" cy="4248150"/>
        </p:xfrm>
        <a:graphic xmlns:a="http://schemas.openxmlformats.org/drawingml/2006/main">
          <a:graphicData uri="http://schemas.openxmlformats.org/drawingml/2006/table">
            <a:tbl>
              <a:tblPr firstRow="0" bandRow="0"/>
              <a:tblGrid>
                <a:gridCol w="3162300"/>
                <a:gridCol w="7620000"/>
              </a:tblGrid>
              <a:tr h="400050">
                <a:tc>
                  <a:txBody>
                    <a:bodyPr>
                      <a:noAutofit/>
                    </a:bodyPr>
                    <a:lstStyle/>
                    <a:p>
                      <a:pPr algn="ctr"/>
                      <a:r>
                        <a:rPr sz="1950" b="1">
                          <a:solidFill>
                            <a:srgbClr val="FFFFFF"/>
                          </a:solidFill>
                          <a:latin typeface="Heiti TC"/>
                          <a:ea typeface="Heiti TC"/>
                          <a:cs typeface="Heiti TC"/>
                        </a:rPr>
                        <a:t>常见问题</a:t>
                      </a:r>
                    </a:p>
                  </a:txBody>
                  <a:tcPr marL="91440" marR="91440" marT="45720" marB="45720" anchor="ctr">
                    <a:solidFill>
                      <a:srgbClr val="102A49"/>
                    </a:solidFill>
                  </a:tcPr>
                </a:tc>
                <a:tc>
                  <a:txBody>
                    <a:bodyPr>
                      <a:noAutofit/>
                    </a:bodyPr>
                    <a:lstStyle/>
                    <a:p>
                      <a:pPr algn="ctr"/>
                      <a:r>
                        <a:rPr sz="1950" b="1">
                          <a:solidFill>
                            <a:srgbClr val="FFFFFF"/>
                          </a:solidFill>
                          <a:latin typeface="Heiti TC"/>
                          <a:ea typeface="Heiti TC"/>
                          <a:cs typeface="Heiti TC"/>
                        </a:rPr>
                        <a:t>建议表达</a:t>
                      </a:r>
                    </a:p>
                  </a:txBody>
                  <a:tcPr marL="91440" marR="91440" marT="45720" marB="45720" anchor="ctr">
                    <a:solidFill>
                      <a:srgbClr val="102A49"/>
                    </a:solidFill>
                  </a:tcPr>
                </a:tc>
              </a:tr>
              <a:tr h="409575">
                <a:tc>
                  <a:txBody>
                    <a:bodyPr>
                      <a:noAutofit/>
                    </a:bodyPr>
                    <a:lstStyle/>
                    <a:p>
                      <a:pPr algn="l"/>
                      <a:r>
                        <a:rPr sz="1725" b="1">
                          <a:solidFill>
                            <a:srgbClr val="102A49"/>
                          </a:solidFill>
                          <a:latin typeface="Heiti TC"/>
                          <a:ea typeface="Heiti TC"/>
                          <a:cs typeface="Heiti TC"/>
                        </a:rPr>
                        <a:t>和谁签约、把钱付给谁</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按拟议结构与上市公司签约，款项进入其正式指定账户</a:t>
                      </a:r>
                    </a:p>
                  </a:txBody>
                  <a:tcPr marL="91440" marR="91440" marT="45720" marB="45720" anchor="ctr">
                    <a:solidFill>
                      <a:srgbClr val="FFFFFF"/>
                    </a:solidFill>
                  </a:tcPr>
                </a:tc>
              </a:tr>
              <a:tr h="552450">
                <a:tc>
                  <a:txBody>
                    <a:bodyPr>
                      <a:noAutofit/>
                    </a:bodyPr>
                    <a:lstStyle/>
                    <a:p>
                      <a:pPr algn="l"/>
                      <a:r>
                        <a:rPr sz="1725" b="1">
                          <a:solidFill>
                            <a:srgbClr val="102A49"/>
                          </a:solidFill>
                          <a:latin typeface="Heiti TC"/>
                          <a:ea typeface="Heiti TC"/>
                          <a:cs typeface="Heiti TC"/>
                        </a:rPr>
                        <a:t>100万元对应什么</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一份本轮项目收益权益，占投资人30%分红池的1/40</a:t>
                      </a:r>
                    </a:p>
                    <a:p>
                      <a:pPr algn="l"/>
                      <a:r>
                        <a:rPr sz="1650" b="0">
                          <a:solidFill>
                            <a:srgbClr val="102A49"/>
                          </a:solidFill>
                          <a:latin typeface="Heiti TC"/>
                          <a:ea typeface="Heiti TC"/>
                          <a:cs typeface="Heiti TC"/>
                        </a:rPr>
                        <a:t>具体法律结构见协议</a:t>
                      </a:r>
                    </a:p>
                  </a:txBody>
                  <a:tcPr marL="91440" marR="91440" marT="45720" marB="45720" anchor="ctr">
                    <a:solidFill>
                      <a:srgbClr val="F5F7F9"/>
                    </a:solidFill>
                  </a:tcPr>
                </a:tc>
              </a:tr>
              <a:tr h="409575">
                <a:tc>
                  <a:txBody>
                    <a:bodyPr>
                      <a:noAutofit/>
                    </a:bodyPr>
                    <a:lstStyle/>
                    <a:p>
                      <a:pPr algn="l"/>
                      <a:r>
                        <a:rPr sz="1725" b="1">
                          <a:solidFill>
                            <a:srgbClr val="102A49"/>
                          </a:solidFill>
                          <a:latin typeface="Heiti TC"/>
                          <a:ea typeface="Heiti TC"/>
                          <a:cs typeface="Heiti TC"/>
                        </a:rPr>
                        <a:t>2倍是否另加本金</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包含本金，100万元对应累计200万元的收益权终止额度</a:t>
                      </a:r>
                    </a:p>
                  </a:txBody>
                  <a:tcPr marL="91440" marR="91440" marT="45720" marB="45720" anchor="ctr">
                    <a:solidFill>
                      <a:srgbClr val="FFFFFF"/>
                    </a:solidFill>
                  </a:tcPr>
                </a:tc>
              </a:tr>
              <a:tr h="552450">
                <a:tc>
                  <a:txBody>
                    <a:bodyPr>
                      <a:noAutofit/>
                    </a:bodyPr>
                    <a:lstStyle/>
                    <a:p>
                      <a:pPr algn="l"/>
                      <a:r>
                        <a:rPr sz="1725" b="1">
                          <a:solidFill>
                            <a:srgbClr val="102A49"/>
                          </a:solidFill>
                          <a:latin typeface="Heiti TC"/>
                          <a:ea typeface="Heiti TC"/>
                          <a:cs typeface="Heiti TC"/>
                        </a:rPr>
                        <a:t>是否每月固定分红</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满足实际可分配收益条件后按月核算分配</a:t>
                      </a:r>
                    </a:p>
                    <a:p>
                      <a:pPr algn="l"/>
                      <a:r>
                        <a:rPr sz="1650" b="0">
                          <a:solidFill>
                            <a:srgbClr val="102A49"/>
                          </a:solidFill>
                          <a:latin typeface="Heiti TC"/>
                          <a:ea typeface="Heiti TC"/>
                          <a:cs typeface="Heiti TC"/>
                        </a:rPr>
                        <a:t>金额随经营及回款变化</a:t>
                      </a:r>
                    </a:p>
                  </a:txBody>
                  <a:tcPr marL="91440" marR="91440" marT="45720" marB="45720" anchor="ctr">
                    <a:solidFill>
                      <a:srgbClr val="F5F7F9"/>
                    </a:solidFill>
                  </a:tcPr>
                </a:tc>
              </a:tr>
              <a:tr h="552450">
                <a:tc>
                  <a:txBody>
                    <a:bodyPr>
                      <a:noAutofit/>
                    </a:bodyPr>
                    <a:lstStyle/>
                    <a:p>
                      <a:pPr algn="l"/>
                      <a:r>
                        <a:rPr sz="1725" b="1">
                          <a:solidFill>
                            <a:srgbClr val="102A49"/>
                          </a:solidFill>
                          <a:latin typeface="Heiti TC"/>
                          <a:ea typeface="Heiti TC"/>
                          <a:cs typeface="Heiti TC"/>
                        </a:rPr>
                        <a:t>股票能否立即卖出</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取决于股票类型、限制、登记、交割及市场条件</a:t>
                      </a:r>
                    </a:p>
                    <a:p>
                      <a:pPr algn="l"/>
                      <a:r>
                        <a:rPr sz="1650" b="0">
                          <a:solidFill>
                            <a:srgbClr val="102A49"/>
                          </a:solidFill>
                          <a:latin typeface="Heiti TC"/>
                          <a:ea typeface="Heiti TC"/>
                          <a:cs typeface="Heiti TC"/>
                        </a:rPr>
                        <a:t>专项条款尚待明确</a:t>
                      </a:r>
                    </a:p>
                  </a:txBody>
                  <a:tcPr marL="91440" marR="91440" marT="45720" marB="45720" anchor="ctr">
                    <a:solidFill>
                      <a:srgbClr val="FFFFFF"/>
                    </a:solidFill>
                  </a:tcPr>
                </a:tc>
              </a:tr>
              <a:tr h="409575">
                <a:tc>
                  <a:txBody>
                    <a:bodyPr>
                      <a:noAutofit/>
                    </a:bodyPr>
                    <a:lstStyle/>
                    <a:p>
                      <a:pPr algn="l"/>
                      <a:r>
                        <a:rPr sz="1725" b="1">
                          <a:solidFill>
                            <a:srgbClr val="102A49"/>
                          </a:solidFill>
                          <a:latin typeface="Heiti TC"/>
                          <a:ea typeface="Heiti TC"/>
                          <a:cs typeface="Heiti TC"/>
                        </a:rPr>
                        <a:t>八折金条是否免费赠送</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需另付货款，参考价与交付条件按专项协议</a:t>
                      </a:r>
                    </a:p>
                  </a:txBody>
                  <a:tcPr marL="91440" marR="91440" marT="45720" marB="45720" anchor="ctr">
                    <a:solidFill>
                      <a:srgbClr val="F5F7F9"/>
                    </a:solidFill>
                  </a:tcPr>
                </a:tc>
              </a:tr>
              <a:tr h="552450">
                <a:tc>
                  <a:txBody>
                    <a:bodyPr>
                      <a:noAutofit/>
                    </a:bodyPr>
                    <a:lstStyle/>
                    <a:p>
                      <a:pPr algn="l"/>
                      <a:r>
                        <a:rPr sz="1725" b="1">
                          <a:solidFill>
                            <a:srgbClr val="102A49"/>
                          </a:solidFill>
                          <a:latin typeface="Heiti TC"/>
                          <a:ea typeface="Heiti TC"/>
                          <a:cs typeface="Heiti TC"/>
                        </a:rPr>
                        <a:t>20%佣金与5%权益谁承担</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佣金包含在4,000万元预算中</a:t>
                      </a:r>
                    </a:p>
                    <a:p>
                      <a:pPr algn="l"/>
                      <a:r>
                        <a:rPr sz="1650" b="0">
                          <a:solidFill>
                            <a:srgbClr val="102A49"/>
                          </a:solidFill>
                          <a:latin typeface="Heiti TC"/>
                          <a:ea typeface="Heiti TC"/>
                          <a:cs typeface="Heiti TC"/>
                        </a:rPr>
                        <a:t>5%从公司原有70%份额中划出</a:t>
                      </a:r>
                    </a:p>
                  </a:txBody>
                  <a:tcPr marL="91440" marR="91440" marT="45720" marB="45720" anchor="ctr">
                    <a:solidFill>
                      <a:srgbClr val="FFFFFF"/>
                    </a:solidFill>
                  </a:tcPr>
                </a:tc>
              </a:tr>
              <a:tr h="409575">
                <a:tc>
                  <a:txBody>
                    <a:bodyPr>
                      <a:noAutofit/>
                    </a:bodyPr>
                    <a:lstStyle/>
                    <a:p>
                      <a:pPr algn="l"/>
                      <a:r>
                        <a:rPr sz="1725" b="1">
                          <a:solidFill>
                            <a:srgbClr val="102A49"/>
                          </a:solidFill>
                          <a:latin typeface="Heiti TC"/>
                          <a:ea typeface="Heiti TC"/>
                          <a:cs typeface="Heiti TC"/>
                        </a:rPr>
                        <a:t>出金与成本是否已验证</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当前2号矿采用前期假设，待本矿检测及试产结果替换</a:t>
                      </a:r>
                    </a:p>
                  </a:txBody>
                  <a:tcPr marL="91440" marR="91440" marT="45720" marB="45720" anchor="ctr">
                    <a:solidFill>
                      <a:srgbClr val="F5F7F9"/>
                    </a:solidFill>
                  </a:tcPr>
                </a:tc>
              </a:tr>
            </a:tbl>
          </a:graphicData>
        </a:graphic>
      </p:graphicFrame>
    </p:spTree>
    <p:extLst>
      <p:ext uri="{BB962C8B-B14F-4D97-AF65-F5344CB8AC3E}">
        <p14:creationId xmlns:p14="http://schemas.microsoft.com/office/powerpoint/2010/main" val="145224831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页眉金线">
            <a:extLst xmlns:a="http://schemas.openxmlformats.org/drawingml/2006/main">
              <a:ext uri="{FF2B5EF4-FFF2-40B4-BE49-F238E27FC236}">
                <a16:creationId xmlns:a16="http://schemas.microsoft.com/office/drawing/2014/main" id="{183EFFD5-F3F9-466E-A28B-A5F3099973D6}"/>
              </a:ext>
            </a:extLst>
          </p:cNvPr>
          <p:cNvSpPr>
            <a:spLocks xmlns:a="http://schemas.openxmlformats.org/drawingml/2006/main" noGrp="1"/>
          </p:cNvSpPr>
          <p:nvPr/>
        </p:nvSpPr>
        <p:spPr>
          <a:xfrm xmlns:a="http://schemas.openxmlformats.org/drawingml/2006/main">
            <a:off x="685800" y="400050"/>
            <a:ext cx="1562100" cy="0"/>
          </a:xfrm>
          <a:prstGeom xmlns:a="http://schemas.openxmlformats.org/drawingml/2006/main" prst="line">
            <a:avLst/>
          </a:prstGeom>
          <a:noFill xmlns:a="http://schemas.openxmlformats.org/drawingml/2006/main"/>
          <a:ln xmlns:a="http://schemas.openxmlformats.org/drawingml/2006/main" w="13335">
            <a:solidFill>
              <a:srgbClr val="B58A32"/>
            </a:solidFill>
          </a:ln>
        </p:spPr>
      </p:sp>
      <p:sp>
        <p:nvSpPr>
          <p:cNvPr id="2" name="页眉尾线">
            <a:extLst xmlns:a="http://schemas.openxmlformats.org/drawingml/2006/main">
              <a:ext uri="{FF2B5EF4-FFF2-40B4-BE49-F238E27FC236}">
                <a16:creationId xmlns:a16="http://schemas.microsoft.com/office/drawing/2014/main" id="{8F066600-C7FA-4F1F-8DEA-8ECD73B32489}"/>
              </a:ext>
            </a:extLst>
          </p:cNvPr>
          <p:cNvSpPr>
            <a:spLocks xmlns:a="http://schemas.openxmlformats.org/drawingml/2006/main" noGrp="1"/>
          </p:cNvSpPr>
          <p:nvPr/>
        </p:nvSpPr>
        <p:spPr>
          <a:xfrm xmlns:a="http://schemas.openxmlformats.org/drawingml/2006/main">
            <a:off x="2247900" y="400050"/>
            <a:ext cx="381000" cy="0"/>
          </a:xfrm>
          <a:prstGeom xmlns:a="http://schemas.openxmlformats.org/drawingml/2006/main" prst="line">
            <a:avLst/>
          </a:prstGeom>
          <a:noFill xmlns:a="http://schemas.openxmlformats.org/drawingml/2006/main"/>
          <a:ln xmlns:a="http://schemas.openxmlformats.org/drawingml/2006/main" w="13335">
            <a:solidFill>
              <a:srgbClr val="102A49"/>
            </a:solidFill>
          </a:ln>
        </p:spPr>
      </p:sp>
      <p:sp>
        <p:nvSpPr>
          <p:cNvPr id="3" name="章节">
            <a:extLst xmlns:a="http://schemas.openxmlformats.org/drawingml/2006/main">
              <a:ext uri="{FF2B5EF4-FFF2-40B4-BE49-F238E27FC236}">
                <a16:creationId xmlns:a16="http://schemas.microsoft.com/office/drawing/2014/main" id="{C3678CD8-9BFA-4070-9BBC-11BC5D0D3680}"/>
              </a:ext>
            </a:extLst>
          </p:cNvPr>
          <p:cNvSpPr>
            <a:spLocks xmlns:a="http://schemas.openxmlformats.org/drawingml/2006/main" noGrp="1"/>
          </p:cNvSpPr>
          <p:nvPr/>
        </p:nvSpPr>
        <p:spPr>
          <a:xfrm xmlns:a="http://schemas.openxmlformats.org/drawingml/2006/main">
            <a:off x="685800" y="552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B58A32"/>
                </a:solidFill>
                <a:latin typeface="Heiti TC"/>
                <a:ea typeface="Heiti TC"/>
                <a:cs typeface="Heiti TC"/>
              </a:defRPr>
            </a:pPr>
            <a:r>
              <a:rPr sz="1200" b="1">
                <a:solidFill>
                  <a:srgbClr val="B58A32"/>
                </a:solidFill>
                <a:latin typeface="Heiti TC"/>
                <a:ea typeface="Heiti TC"/>
                <a:cs typeface="Heiti TC"/>
              </a:rPr>
              <a:t>备查附录</a:t>
            </a:r>
          </a:p>
        </p:txBody>
      </p:sp>
      <p:sp>
        <p:nvSpPr>
          <p:cNvPr id="4" name="页码">
            <a:extLst xmlns:a="http://schemas.openxmlformats.org/drawingml/2006/main">
              <a:ext uri="{FF2B5EF4-FFF2-40B4-BE49-F238E27FC236}">
                <a16:creationId xmlns:a16="http://schemas.microsoft.com/office/drawing/2014/main" id="{6C854D7A-5EC7-4406-A455-83D03B9B8D41}"/>
              </a:ext>
            </a:extLst>
          </p:cNvPr>
          <p:cNvSpPr>
            <a:spLocks xmlns:a="http://schemas.openxmlformats.org/drawingml/2006/main" noGrp="1"/>
          </p:cNvSpPr>
          <p:nvPr/>
        </p:nvSpPr>
        <p:spPr>
          <a:xfrm xmlns:a="http://schemas.openxmlformats.org/drawingml/2006/main">
            <a:off x="10820400" y="571500"/>
            <a:ext cx="685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575" b="0">
                <a:solidFill>
                  <a:srgbClr val="B58A32"/>
                </a:solidFill>
                <a:latin typeface="Arial"/>
                <a:ea typeface="Arial"/>
                <a:cs typeface="Arial"/>
              </a:defRPr>
            </a:pPr>
            <a:r>
              <a:rPr sz="1575" b="0">
                <a:solidFill>
                  <a:srgbClr val="B58A32"/>
                </a:solidFill>
                <a:latin typeface="Arial"/>
                <a:ea typeface="Arial"/>
                <a:cs typeface="Arial"/>
              </a:rPr>
              <a:t>A3</a:t>
            </a:r>
          </a:p>
        </p:txBody>
      </p:sp>
      <p:sp>
        <p:nvSpPr>
          <p:cNvPr id="5" name="标题">
            <a:extLst xmlns:a="http://schemas.openxmlformats.org/drawingml/2006/main">
              <a:ext uri="{FF2B5EF4-FFF2-40B4-BE49-F238E27FC236}">
                <a16:creationId xmlns:a16="http://schemas.microsoft.com/office/drawing/2014/main" id="{E477E504-EFF2-4536-AC77-F0956B4B2EE9}"/>
              </a:ext>
            </a:extLst>
          </p:cNvPr>
          <p:cNvSpPr>
            <a:spLocks xmlns:a="http://schemas.openxmlformats.org/drawingml/2006/main" noGrp="1"/>
          </p:cNvSpPr>
          <p:nvPr/>
        </p:nvSpPr>
        <p:spPr>
          <a:xfrm xmlns:a="http://schemas.openxmlformats.org/drawingml/2006/main">
            <a:off x="685800" y="9334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75" b="1">
                <a:solidFill>
                  <a:srgbClr val="102A49"/>
                </a:solidFill>
                <a:latin typeface="Heiti TC"/>
                <a:ea typeface="Heiti TC"/>
                <a:cs typeface="Heiti TC"/>
              </a:defRPr>
            </a:pPr>
            <a:r>
              <a:rPr sz="3375" b="1">
                <a:solidFill>
                  <a:srgbClr val="102A49"/>
                </a:solidFill>
                <a:latin typeface="Heiti TC"/>
                <a:ea typeface="Heiti TC"/>
                <a:cs typeface="Heiti TC"/>
              </a:rPr>
              <a:t>项目资料与待明确条款</a:t>
            </a:r>
          </a:p>
        </p:txBody>
      </p:sp>
      <p:sp>
        <p:nvSpPr>
          <p:cNvPr id="6" name="标题分界">
            <a:extLst xmlns:a="http://schemas.openxmlformats.org/drawingml/2006/main">
              <a:ext uri="{FF2B5EF4-FFF2-40B4-BE49-F238E27FC236}">
                <a16:creationId xmlns:a16="http://schemas.microsoft.com/office/drawing/2014/main" id="{AF6E5D6B-2FEF-464B-9E72-3F40E6F0F3E4}"/>
              </a:ext>
            </a:extLst>
          </p:cNvPr>
          <p:cNvSpPr>
            <a:spLocks xmlns:a="http://schemas.openxmlformats.org/drawingml/2006/main" noGrp="1"/>
          </p:cNvSpPr>
          <p:nvPr/>
        </p:nvSpPr>
        <p:spPr>
          <a:xfrm xmlns:a="http://schemas.openxmlformats.org/drawingml/2006/main">
            <a:off x="685800" y="1685925"/>
            <a:ext cx="10820400" cy="0"/>
          </a:xfrm>
          <a:prstGeom xmlns:a="http://schemas.openxmlformats.org/drawingml/2006/main" prst="line">
            <a:avLst/>
          </a:prstGeom>
          <a:noFill xmlns:a="http://schemas.openxmlformats.org/drawingml/2006/main"/>
          <a:ln xmlns:a="http://schemas.openxmlformats.org/drawingml/2006/main" w="9525">
            <a:solidFill>
              <a:srgbClr val="D6DEE7"/>
            </a:solidFill>
          </a:ln>
        </p:spPr>
      </p:sp>
      <p:graphicFrame>
        <p:nvGraphicFramePr>
          <p:cNvPr id="15" name=""/>
          <p:cNvGraphicFramePr/>
          <p:nvPr/>
        </p:nvGraphicFramePr>
        <p:xfrm>
          <a:off xmlns:a="http://schemas.openxmlformats.org/drawingml/2006/main" x="704850" y="2000250"/>
          <a:ext xmlns:a="http://schemas.openxmlformats.org/drawingml/2006/main" cx="10782300" cy="4286250"/>
        </p:xfrm>
        <a:graphic xmlns:a="http://schemas.openxmlformats.org/drawingml/2006/main">
          <a:graphicData uri="http://schemas.openxmlformats.org/drawingml/2006/table">
            <a:tbl>
              <a:tblPr firstRow="0" bandRow="0"/>
              <a:tblGrid>
                <a:gridCol w="3495675"/>
                <a:gridCol w="3248025"/>
                <a:gridCol w="4038600"/>
              </a:tblGrid>
              <a:tr h="419100">
                <a:tc>
                  <a:txBody>
                    <a:bodyPr>
                      <a:noAutofit/>
                    </a:bodyPr>
                    <a:lstStyle/>
                    <a:p>
                      <a:pPr algn="ctr"/>
                      <a:r>
                        <a:rPr sz="1950" b="1">
                          <a:solidFill>
                            <a:srgbClr val="FFFFFF"/>
                          </a:solidFill>
                          <a:latin typeface="Heiti TC"/>
                          <a:ea typeface="Heiti TC"/>
                          <a:cs typeface="Heiti TC"/>
                        </a:rPr>
                        <a:t>资料或条款</a:t>
                      </a:r>
                    </a:p>
                  </a:txBody>
                  <a:tcPr marL="91440" marR="91440" marT="45720" marB="45720" anchor="ctr">
                    <a:solidFill>
                      <a:srgbClr val="102A49"/>
                    </a:solidFill>
                  </a:tcPr>
                </a:tc>
                <a:tc>
                  <a:txBody>
                    <a:bodyPr>
                      <a:noAutofit/>
                    </a:bodyPr>
                    <a:lstStyle/>
                    <a:p>
                      <a:pPr algn="ctr"/>
                      <a:r>
                        <a:rPr sz="1950" b="1">
                          <a:solidFill>
                            <a:srgbClr val="FFFFFF"/>
                          </a:solidFill>
                          <a:latin typeface="Heiti TC"/>
                          <a:ea typeface="Heiti TC"/>
                          <a:cs typeface="Heiti TC"/>
                        </a:rPr>
                        <a:t>当前状态</a:t>
                      </a:r>
                    </a:p>
                  </a:txBody>
                  <a:tcPr marL="91440" marR="91440" marT="45720" marB="45720" anchor="ctr">
                    <a:solidFill>
                      <a:srgbClr val="102A49"/>
                    </a:solidFill>
                  </a:tcPr>
                </a:tc>
                <a:tc>
                  <a:txBody>
                    <a:bodyPr>
                      <a:noAutofit/>
                    </a:bodyPr>
                    <a:lstStyle/>
                    <a:p>
                      <a:pPr algn="ctr"/>
                      <a:r>
                        <a:rPr sz="1950" b="1">
                          <a:solidFill>
                            <a:srgbClr val="FFFFFF"/>
                          </a:solidFill>
                          <a:latin typeface="Heiti TC"/>
                          <a:ea typeface="Heiti TC"/>
                          <a:cs typeface="Heiti TC"/>
                        </a:rPr>
                        <a:t>主要用途</a:t>
                      </a:r>
                    </a:p>
                  </a:txBody>
                  <a:tcPr marL="91440" marR="91440" marT="45720" marB="45720" anchor="ctr">
                    <a:solidFill>
                      <a:srgbClr val="102A49"/>
                    </a:solidFill>
                  </a:tcPr>
                </a:tc>
              </a:tr>
              <a:tr h="552450">
                <a:tc>
                  <a:txBody>
                    <a:bodyPr>
                      <a:noAutofit/>
                    </a:bodyPr>
                    <a:lstStyle/>
                    <a:p>
                      <a:pPr algn="l"/>
                      <a:r>
                        <a:rPr sz="1650" b="1">
                          <a:solidFill>
                            <a:srgbClr val="102A49"/>
                          </a:solidFill>
                          <a:latin typeface="Heiti TC"/>
                          <a:ea typeface="Heiti TC"/>
                          <a:cs typeface="Heiti TC"/>
                        </a:rPr>
                        <a:t>2号矿说明书、资本全案</a:t>
                      </a:r>
                    </a:p>
                    <a:p>
                      <a:pPr algn="l"/>
                      <a:r>
                        <a:rPr sz="1650" b="1">
                          <a:solidFill>
                            <a:srgbClr val="102A49"/>
                          </a:solidFill>
                          <a:latin typeface="Heiti TC"/>
                          <a:ea typeface="Heiti TC"/>
                          <a:cs typeface="Heiti TC"/>
                        </a:rPr>
                        <a:t>及沟通确认记录</a:t>
                      </a:r>
                    </a:p>
                  </a:txBody>
                  <a:tcPr marL="91440" marR="91440" marT="45720" marB="45720" anchor="ctr">
                    <a:solidFill>
                      <a:srgbClr val="FFFFFF"/>
                    </a:solidFill>
                  </a:tcPr>
                </a:tc>
                <a:tc>
                  <a:txBody>
                    <a:bodyPr>
                      <a:noAutofit/>
                    </a:bodyPr>
                    <a:lstStyle/>
                    <a:p>
                      <a:pPr algn="l"/>
                      <a:r>
                        <a:rPr sz="1650" b="0">
                          <a:solidFill>
                            <a:srgbClr val="B58A32"/>
                          </a:solidFill>
                          <a:latin typeface="Heiti TC"/>
                          <a:ea typeface="Heiti TC"/>
                          <a:cs typeface="Heiti TC"/>
                        </a:rPr>
                        <a:t>已提供沟通材料</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本轮资源、预算、权益与商务机制</a:t>
                      </a:r>
                    </a:p>
                  </a:txBody>
                  <a:tcPr marL="91440" marR="91440" marT="45720" marB="45720" anchor="ctr">
                    <a:solidFill>
                      <a:srgbClr val="FFFFFF"/>
                    </a:solidFill>
                  </a:tcPr>
                </a:tc>
              </a:tr>
              <a:tr h="552450">
                <a:tc>
                  <a:txBody>
                    <a:bodyPr>
                      <a:noAutofit/>
                    </a:bodyPr>
                    <a:lstStyle/>
                    <a:p>
                      <a:pPr algn="l"/>
                      <a:r>
                        <a:rPr sz="1650" b="1">
                          <a:solidFill>
                            <a:srgbClr val="102A49"/>
                          </a:solidFill>
                          <a:latin typeface="Heiti TC"/>
                          <a:ea typeface="Heiti TC"/>
                          <a:cs typeface="Heiti TC"/>
                        </a:rPr>
                        <a:t>上市公司签约、收款</a:t>
                      </a:r>
                    </a:p>
                    <a:p>
                      <a:pPr algn="l"/>
                      <a:r>
                        <a:rPr sz="1650" b="1">
                          <a:solidFill>
                            <a:srgbClr val="102A49"/>
                          </a:solidFill>
                          <a:latin typeface="Heiti TC"/>
                          <a:ea typeface="Heiti TC"/>
                          <a:cs typeface="Heiti TC"/>
                        </a:rPr>
                        <a:t>及项目合同安排</a:t>
                      </a:r>
                    </a:p>
                  </a:txBody>
                  <a:tcPr marL="91440" marR="91440" marT="45720" marB="45720" anchor="ctr">
                    <a:solidFill>
                      <a:srgbClr val="F5F7F9"/>
                    </a:solidFill>
                  </a:tcPr>
                </a:tc>
                <a:tc>
                  <a:txBody>
                    <a:bodyPr>
                      <a:noAutofit/>
                    </a:bodyPr>
                    <a:lstStyle/>
                    <a:p>
                      <a:pPr algn="l"/>
                      <a:r>
                        <a:rPr sz="1650" b="0">
                          <a:solidFill>
                            <a:srgbClr val="B58A32"/>
                          </a:solidFill>
                          <a:latin typeface="Heiti TC"/>
                          <a:ea typeface="Heiti TC"/>
                          <a:cs typeface="Heiti TC"/>
                        </a:rPr>
                        <a:t>沟通中已确认拟议结构</a:t>
                      </a:r>
                    </a:p>
                    <a:p>
                      <a:pPr algn="l"/>
                      <a:r>
                        <a:rPr sz="1650" b="0">
                          <a:solidFill>
                            <a:srgbClr val="B58A32"/>
                          </a:solidFill>
                          <a:latin typeface="Heiti TC"/>
                          <a:ea typeface="Heiti TC"/>
                          <a:cs typeface="Heiti TC"/>
                        </a:rPr>
                        <a:t>正式文件待提供</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主体、授权、履约与项目关系</a:t>
                      </a:r>
                    </a:p>
                  </a:txBody>
                  <a:tcPr marL="91440" marR="91440" marT="45720" marB="45720" anchor="ctr">
                    <a:solidFill>
                      <a:srgbClr val="F5F7F9"/>
                    </a:solidFill>
                  </a:tcPr>
                </a:tc>
              </a:tr>
              <a:tr h="552450">
                <a:tc>
                  <a:txBody>
                    <a:bodyPr>
                      <a:noAutofit/>
                    </a:bodyPr>
                    <a:lstStyle/>
                    <a:p>
                      <a:pPr algn="l"/>
                      <a:r>
                        <a:rPr sz="1650" b="1">
                          <a:solidFill>
                            <a:srgbClr val="102A49"/>
                          </a:solidFill>
                          <a:latin typeface="Heiti TC"/>
                          <a:ea typeface="Heiti TC"/>
                          <a:cs typeface="Heiti TC"/>
                        </a:rPr>
                        <a:t>矿源合同及交付资料</a:t>
                      </a:r>
                    </a:p>
                  </a:txBody>
                  <a:tcPr marL="91440" marR="91440" marT="45720" marB="45720" anchor="ctr">
                    <a:solidFill>
                      <a:srgbClr val="FFFFFF"/>
                    </a:solidFill>
                  </a:tcPr>
                </a:tc>
                <a:tc>
                  <a:txBody>
                    <a:bodyPr>
                      <a:noAutofit/>
                    </a:bodyPr>
                    <a:lstStyle/>
                    <a:p>
                      <a:pPr algn="l"/>
                      <a:r>
                        <a:rPr sz="1650" b="0">
                          <a:solidFill>
                            <a:srgbClr val="B58A32"/>
                          </a:solidFill>
                          <a:latin typeface="Heiti TC"/>
                          <a:ea typeface="Heiti TC"/>
                          <a:cs typeface="Heiti TC"/>
                        </a:rPr>
                        <a:t>当前未提供原件</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权属、矿量、提运期限及锁矿款抵扣</a:t>
                      </a:r>
                    </a:p>
                  </a:txBody>
                  <a:tcPr marL="91440" marR="91440" marT="45720" marB="45720" anchor="ctr">
                    <a:solidFill>
                      <a:srgbClr val="FFFFFF"/>
                    </a:solidFill>
                  </a:tcPr>
                </a:tc>
              </a:tr>
              <a:tr h="552450">
                <a:tc>
                  <a:txBody>
                    <a:bodyPr>
                      <a:noAutofit/>
                    </a:bodyPr>
                    <a:lstStyle/>
                    <a:p>
                      <a:pPr algn="l"/>
                      <a:r>
                        <a:rPr sz="1650" b="1">
                          <a:solidFill>
                            <a:srgbClr val="102A49"/>
                          </a:solidFill>
                          <a:latin typeface="Heiti TC"/>
                          <a:ea typeface="Heiti TC"/>
                          <a:cs typeface="Heiti TC"/>
                        </a:rPr>
                        <a:t>2号矿检测和试产资料</a:t>
                      </a:r>
                    </a:p>
                  </a:txBody>
                  <a:tcPr marL="91440" marR="91440" marT="45720" marB="45720" anchor="ctr">
                    <a:solidFill>
                      <a:srgbClr val="F5F7F9"/>
                    </a:solidFill>
                  </a:tcPr>
                </a:tc>
                <a:tc>
                  <a:txBody>
                    <a:bodyPr>
                      <a:noAutofit/>
                    </a:bodyPr>
                    <a:lstStyle/>
                    <a:p>
                      <a:pPr algn="l"/>
                      <a:r>
                        <a:rPr sz="1650" b="0">
                          <a:solidFill>
                            <a:srgbClr val="B58A32"/>
                          </a:solidFill>
                          <a:latin typeface="Heiti TC"/>
                          <a:ea typeface="Heiti TC"/>
                          <a:cs typeface="Heiti TC"/>
                        </a:rPr>
                        <a:t>待取得或披露</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出金、成本、回收及处理能力</a:t>
                      </a:r>
                    </a:p>
                  </a:txBody>
                  <a:tcPr marL="91440" marR="91440" marT="45720" marB="45720" anchor="ctr">
                    <a:solidFill>
                      <a:srgbClr val="F5F7F9"/>
                    </a:solidFill>
                  </a:tcPr>
                </a:tc>
              </a:tr>
              <a:tr h="552450">
                <a:tc>
                  <a:txBody>
                    <a:bodyPr>
                      <a:noAutofit/>
                    </a:bodyPr>
                    <a:lstStyle/>
                    <a:p>
                      <a:pPr algn="l"/>
                      <a:r>
                        <a:rPr sz="1650" b="1">
                          <a:solidFill>
                            <a:srgbClr val="102A49"/>
                          </a:solidFill>
                          <a:latin typeface="Heiti TC"/>
                          <a:ea typeface="Heiti TC"/>
                          <a:cs typeface="Heiti TC"/>
                        </a:rPr>
                        <a:t>工程及分期资金预算</a:t>
                      </a:r>
                    </a:p>
                  </a:txBody>
                  <a:tcPr marL="91440" marR="91440" marT="45720" marB="45720" anchor="ctr">
                    <a:solidFill>
                      <a:srgbClr val="FFFFFF"/>
                    </a:solidFill>
                  </a:tcPr>
                </a:tc>
                <a:tc>
                  <a:txBody>
                    <a:bodyPr>
                      <a:noAutofit/>
                    </a:bodyPr>
                    <a:lstStyle/>
                    <a:p>
                      <a:pPr algn="l"/>
                      <a:r>
                        <a:rPr sz="1650" b="0">
                          <a:solidFill>
                            <a:srgbClr val="B58A32"/>
                          </a:solidFill>
                          <a:latin typeface="Heiti TC"/>
                          <a:ea typeface="Heiti TC"/>
                          <a:cs typeface="Heiti TC"/>
                        </a:rPr>
                        <a:t>已有一级科目</a:t>
                      </a:r>
                    </a:p>
                    <a:p>
                      <a:pPr algn="l"/>
                      <a:r>
                        <a:rPr sz="1650" b="0">
                          <a:solidFill>
                            <a:srgbClr val="B58A32"/>
                          </a:solidFill>
                          <a:latin typeface="Heiti TC"/>
                          <a:ea typeface="Heiti TC"/>
                          <a:cs typeface="Heiti TC"/>
                        </a:rPr>
                        <a:t>实施细项待补</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建设付款与首笔回款前资金衔接</a:t>
                      </a:r>
                    </a:p>
                  </a:txBody>
                  <a:tcPr marL="91440" marR="91440" marT="45720" marB="45720" anchor="ctr">
                    <a:solidFill>
                      <a:srgbClr val="FFFFFF"/>
                    </a:solidFill>
                  </a:tcPr>
                </a:tc>
              </a:tr>
              <a:tr h="552450">
                <a:tc>
                  <a:txBody>
                    <a:bodyPr>
                      <a:noAutofit/>
                    </a:bodyPr>
                    <a:lstStyle/>
                    <a:p>
                      <a:pPr algn="l"/>
                      <a:r>
                        <a:rPr sz="1650" b="1">
                          <a:solidFill>
                            <a:srgbClr val="102A49"/>
                          </a:solidFill>
                          <a:latin typeface="Heiti TC"/>
                          <a:ea typeface="Heiti TC"/>
                          <a:cs typeface="Heiti TC"/>
                        </a:rPr>
                        <a:t>股票、金条专项条款</a:t>
                      </a:r>
                    </a:p>
                  </a:txBody>
                  <a:tcPr marL="91440" marR="91440" marT="45720" marB="45720" anchor="ctr">
                    <a:solidFill>
                      <a:srgbClr val="F5F7F9"/>
                    </a:solidFill>
                  </a:tcPr>
                </a:tc>
                <a:tc>
                  <a:txBody>
                    <a:bodyPr>
                      <a:noAutofit/>
                    </a:bodyPr>
                    <a:lstStyle/>
                    <a:p>
                      <a:pPr algn="l"/>
                      <a:r>
                        <a:rPr sz="1650" b="0">
                          <a:solidFill>
                            <a:srgbClr val="B58A32"/>
                          </a:solidFill>
                          <a:latin typeface="Heiti TC"/>
                          <a:ea typeface="Heiti TC"/>
                          <a:cs typeface="Heiti TC"/>
                        </a:rPr>
                        <a:t>待明确</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价格、证券类型、限制及交付</a:t>
                      </a:r>
                    </a:p>
                  </a:txBody>
                  <a:tcPr marL="91440" marR="91440" marT="45720" marB="45720" anchor="ctr">
                    <a:solidFill>
                      <a:srgbClr val="F5F7F9"/>
                    </a:solidFill>
                  </a:tcPr>
                </a:tc>
              </a:tr>
              <a:tr h="552450">
                <a:tc>
                  <a:txBody>
                    <a:bodyPr>
                      <a:noAutofit/>
                    </a:bodyPr>
                    <a:lstStyle/>
                    <a:p>
                      <a:pPr algn="l"/>
                      <a:r>
                        <a:rPr sz="1650" b="1">
                          <a:solidFill>
                            <a:srgbClr val="102A49"/>
                          </a:solidFill>
                          <a:latin typeface="Heiti TC"/>
                          <a:ea typeface="Heiti TC"/>
                          <a:cs typeface="Heiti TC"/>
                        </a:rPr>
                        <a:t>居间合作与5%权益协议</a:t>
                      </a:r>
                    </a:p>
                  </a:txBody>
                  <a:tcPr marL="91440" marR="91440" marT="45720" marB="45720" anchor="ctr">
                    <a:solidFill>
                      <a:srgbClr val="FFFFFF"/>
                    </a:solidFill>
                  </a:tcPr>
                </a:tc>
                <a:tc>
                  <a:txBody>
                    <a:bodyPr>
                      <a:noAutofit/>
                    </a:bodyPr>
                    <a:lstStyle/>
                    <a:p>
                      <a:pPr algn="l"/>
                      <a:r>
                        <a:rPr sz="1650" b="0">
                          <a:solidFill>
                            <a:srgbClr val="B58A32"/>
                          </a:solidFill>
                          <a:latin typeface="Heiti TC"/>
                          <a:ea typeface="Heiti TC"/>
                          <a:cs typeface="Heiti TC"/>
                        </a:rPr>
                        <a:t>待协议化</a:t>
                      </a:r>
                    </a:p>
                  </a:txBody>
                  <a:tcPr marL="91440" marR="91440" marT="45720" marB="45720" anchor="ctr">
                    <a:solidFill>
                      <a:srgbClr val="FAF7EF"/>
                    </a:solidFill>
                  </a:tcPr>
                </a:tc>
                <a:tc>
                  <a:txBody>
                    <a:bodyPr>
                      <a:noAutofit/>
                    </a:bodyPr>
                    <a:lstStyle/>
                    <a:p>
                      <a:pPr algn="l"/>
                      <a:r>
                        <a:rPr sz="1650" b="0">
                          <a:solidFill>
                            <a:srgbClr val="102A49"/>
                          </a:solidFill>
                          <a:latin typeface="Heiti TC"/>
                          <a:ea typeface="Heiti TC"/>
                          <a:cs typeface="Heiti TC"/>
                        </a:rPr>
                        <a:t>服务、归属、计提、结算及权益落实</a:t>
                      </a:r>
                    </a:p>
                  </a:txBody>
                  <a:tcPr marL="91440" marR="91440" marT="45720" marB="45720" anchor="ctr">
                    <a:solidFill>
                      <a:srgbClr val="FFFFFF"/>
                    </a:solidFill>
                  </a:tcPr>
                </a:tc>
              </a:tr>
            </a:tbl>
          </a:graphicData>
        </a:graphic>
      </p:graphicFrame>
      <p:sp>
        <p:nvSpPr>
          <p:cNvPr id="8" name="状态边界">
            <a:extLst xmlns:a="http://schemas.openxmlformats.org/drawingml/2006/main">
              <a:ext uri="{FF2B5EF4-FFF2-40B4-BE49-F238E27FC236}">
                <a16:creationId xmlns:a16="http://schemas.microsoft.com/office/drawing/2014/main" id="{207B8A22-1445-4632-B439-1588FCA59985}"/>
              </a:ext>
            </a:extLst>
          </p:cNvPr>
          <p:cNvSpPr>
            <a:spLocks xmlns:a="http://schemas.openxmlformats.org/drawingml/2006/main" noGrp="1"/>
          </p:cNvSpPr>
          <p:nvPr/>
        </p:nvSpPr>
        <p:spPr>
          <a:xfrm xmlns:a="http://schemas.openxmlformats.org/drawingml/2006/main">
            <a:off x="704850" y="1743075"/>
            <a:ext cx="107823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687A8C"/>
                </a:solidFill>
                <a:latin typeface="Heiti TC"/>
                <a:ea typeface="Heiti TC"/>
                <a:cs typeface="Heiti TC"/>
              </a:defRPr>
            </a:pPr>
            <a:r>
              <a:rPr sz="1350" b="0">
                <a:solidFill>
                  <a:srgbClr val="687A8C"/>
                </a:solidFill>
                <a:latin typeface="Heiti TC"/>
                <a:ea typeface="Heiti TC"/>
                <a:cs typeface="Heiti TC"/>
              </a:rPr>
              <a:t>状态依据本轮已提供沟通资料，不代表完成审核、审计或履约验证</a:t>
            </a:r>
          </a:p>
        </p:txBody>
      </p:sp>
    </p:spTree>
    <p:extLst>
      <p:ext uri="{BB962C8B-B14F-4D97-AF65-F5344CB8AC3E}">
        <p14:creationId xmlns:p14="http://schemas.microsoft.com/office/powerpoint/2010/main" val="9074835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2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ns0:Properties xmlns:ns0="http://schemas.openxmlformats.org/officeDocument/2006/extended-properties">
  <ns0:Application>Walnut Exporter</ns0:Application>
  <ns0:PresentationFormat>Converted Presentation</ns0:PresentationFormat>
  <ns0:Slides>23</ns0:Slides>
  <ns0:Notes>0</ns0:Notes>
  <ns0:HiddenSlides>0</ns0:HiddenSlides>
  <ns0:SharedDoc>false</ns0:SharedDoc>
  <ns0:DocSecurity>0</ns0:DocSecurity>
</ns0: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2026-09-29T15:44:55.1300000Z</dcterms:created>
  <dcterms:modified xsi:type="dcterms:W3CDTF">2026-09-29T15:44:55.1300000Z</dcterms:modified>
</coreProperties>
</file>