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Default Extension="xlsx" ContentType="application/vnd.openxmlformats-officedocument.spreadsheetml.sheet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1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1.xml" ContentType="application/vnd.openxmlformats-officedocument.theme+xml"/>
  <Override PartName="/ppt/presProps_m1.xml" ContentType="application/vnd.openxmlformats-officedocument.presentationml.presProps+xml"/>
  <Override PartName="/ppt/tableStyles_m1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2.xml" ContentType="application/vnd.openxmlformats-officedocument.presentationml.slideLayout+xml"/>
  <Override PartName="/ppt/notesMasters/notesMaster2.xml" ContentType="application/vnd.openxmlformats-officedocument.presentationml.notesMaster+xml"/>
  <Override PartName="/ppt/notesMasters/theme/theme2.xml" ContentType="application/vnd.openxmlformats-officedocument.theme+xml"/>
  <Override PartName="/ppt/presProps_m2.xml" ContentType="application/vnd.openxmlformats-officedocument.presentationml.presProps+xml"/>
  <Override PartName="/ppt/tableStyles_m2.xml" ContentType="application/vnd.openxmlformats-officedocument.presentationml.tableStyles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theme/theme3.xml" ContentType="application/vnd.openxmlformats-officedocument.theme+xml"/>
  <Override PartName="/ppt/slideMasters/slideMaster3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3.xml" ContentType="application/vnd.openxmlformats-officedocument.presentationml.slideLayout+xml"/>
  <Override PartName="/ppt/notesMasters/notesMaster3.xml" ContentType="application/vnd.openxmlformats-officedocument.presentationml.notesMaster+xml"/>
  <Override PartName="/ppt/notesMasters/theme/theme3.xml" ContentType="application/vnd.openxmlformats-officedocument.theme+xml"/>
  <Override PartName="/ppt/presProps_m3.xml" ContentType="application/vnd.openxmlformats-officedocument.presentationml.presProps+xml"/>
  <Override PartName="/ppt/tableStyles_m3.xml" ContentType="application/vnd.openxmlformats-officedocument.presentationml.tableStyles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theme/theme4.xml" ContentType="application/vnd.openxmlformats-officedocument.theme+xml"/>
  <Override PartName="/ppt/slideMasters/slideMaster4.xml" ContentType="application/vnd.openxmlformats-officedocument.presentationml.slideMaster+xml"/>
  <Override PartName="/ppt/slideMasters/theme/theme4.xml" ContentType="application/vnd.openxmlformats-officedocument.theme+xml"/>
  <Override PartName="/ppt/slideLayouts/slideLayout4.xml" ContentType="application/vnd.openxmlformats-officedocument.presentationml.slideLayout+xml"/>
  <Override PartName="/ppt/notesMasters/notesMaster4.xml" ContentType="application/vnd.openxmlformats-officedocument.presentationml.notesMaster+xml"/>
  <Override PartName="/ppt/notesMasters/theme/theme4.xml" ContentType="application/vnd.openxmlformats-officedocument.theme+xml"/>
  <Override PartName="/ppt/presProps_m4.xml" ContentType="application/vnd.openxmlformats-officedocument.presentationml.presProps+xml"/>
  <Override PartName="/ppt/tableStyles_m4.xml" ContentType="application/vnd.openxmlformats-officedocument.presentationml.tableStyles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theme/theme5.xml" ContentType="application/vnd.openxmlformats-officedocument.theme+xml"/>
  <Override PartName="/ppt/slideMasters/slideMaster5.xml" ContentType="application/vnd.openxmlformats-officedocument.presentationml.slideMaster+xml"/>
  <Override PartName="/ppt/slideMasters/theme/theme5.xml" ContentType="application/vnd.openxmlformats-officedocument.theme+xml"/>
  <Override PartName="/ppt/slideLayouts/slideLayout5.xml" ContentType="application/vnd.openxmlformats-officedocument.presentationml.slideLayout+xml"/>
  <Override PartName="/ppt/notesMasters/notesMaster5.xml" ContentType="application/vnd.openxmlformats-officedocument.presentationml.notesMaster+xml"/>
  <Override PartName="/ppt/notesMasters/theme/theme5.xml" ContentType="application/vnd.openxmlformats-officedocument.theme+xml"/>
  <Override PartName="/ppt/presProps_m5.xml" ContentType="application/vnd.openxmlformats-officedocument.presentationml.presProps+xml"/>
  <Override PartName="/ppt/tableStyles_m5.xml" ContentType="application/vnd.openxmlformats-officedocument.presentationml.tableStyles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theme/theme6.xml" ContentType="application/vnd.openxmlformats-officedocument.theme+xml"/>
  <Override PartName="/ppt/slideMasters/slideMaster6.xml" ContentType="application/vnd.openxmlformats-officedocument.presentationml.slideMaster+xml"/>
  <Override PartName="/ppt/slideMasters/theme/theme6.xml" ContentType="application/vnd.openxmlformats-officedocument.theme+xml"/>
  <Override PartName="/ppt/slideLayouts/slideLayout6.xml" ContentType="application/vnd.openxmlformats-officedocument.presentationml.slideLayout+xml"/>
  <Override PartName="/ppt/notesMasters/notesMaster6.xml" ContentType="application/vnd.openxmlformats-officedocument.presentationml.notesMaster+xml"/>
  <Override PartName="/ppt/notesMasters/theme/theme6.xml" ContentType="application/vnd.openxmlformats-officedocument.theme+xml"/>
  <Override PartName="/ppt/presProps_m6.xml" ContentType="application/vnd.openxmlformats-officedocument.presentationml.presProps+xml"/>
  <Override PartName="/ppt/tableStyles_m6.xml" ContentType="application/vnd.openxmlformats-officedocument.presentationml.tableStyles+xml"/>
  <Override PartName="/ppt/slides/slide6.xml" ContentType="application/vnd.openxmlformats-officedocument.presentationml.slide+xml"/>
  <Override PartName="/ppt/slides/charts/chart1.xml" ContentType="application/vnd.openxmlformats-officedocument.drawingml.chart+xml"/>
  <Override PartName="/ppt/notesSlides/notesSlide6.xml" ContentType="application/vnd.openxmlformats-officedocument.presentationml.notesSlide+xml"/>
  <Override PartName="/ppt/theme/theme7.xml" ContentType="application/vnd.openxmlformats-officedocument.theme+xml"/>
  <Override PartName="/ppt/slideMasters/slideMaster7.xml" ContentType="application/vnd.openxmlformats-officedocument.presentationml.slideMaster+xml"/>
  <Override PartName="/ppt/slideMasters/theme/theme7.xml" ContentType="application/vnd.openxmlformats-officedocument.theme+xml"/>
  <Override PartName="/ppt/slideLayouts/slideLayout7.xml" ContentType="application/vnd.openxmlformats-officedocument.presentationml.slideLayout+xml"/>
  <Override PartName="/ppt/notesMasters/notesMaster7.xml" ContentType="application/vnd.openxmlformats-officedocument.presentationml.notesMaster+xml"/>
  <Override PartName="/ppt/notesMasters/theme/theme7.xml" ContentType="application/vnd.openxmlformats-officedocument.theme+xml"/>
  <Override PartName="/ppt/presProps_m7.xml" ContentType="application/vnd.openxmlformats-officedocument.presentationml.presProps+xml"/>
  <Override PartName="/ppt/tableStyles_m7.xml" ContentType="application/vnd.openxmlformats-officedocument.presentationml.tableStyles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theme/theme8.xml" ContentType="application/vnd.openxmlformats-officedocument.theme+xml"/>
  <Override PartName="/ppt/slideMasters/slideMaster8.xml" ContentType="application/vnd.openxmlformats-officedocument.presentationml.slideMaster+xml"/>
  <Override PartName="/ppt/slideMasters/theme/theme8.xml" ContentType="application/vnd.openxmlformats-officedocument.theme+xml"/>
  <Override PartName="/ppt/slideLayouts/slideLayout8.xml" ContentType="application/vnd.openxmlformats-officedocument.presentationml.slideLayout+xml"/>
  <Override PartName="/ppt/notesMasters/notesMaster8.xml" ContentType="application/vnd.openxmlformats-officedocument.presentationml.notesMaster+xml"/>
  <Override PartName="/ppt/notesMasters/theme/theme8.xml" ContentType="application/vnd.openxmlformats-officedocument.theme+xml"/>
  <Override PartName="/ppt/presProps_m8.xml" ContentType="application/vnd.openxmlformats-officedocument.presentationml.presProps+xml"/>
  <Override PartName="/ppt/tableStyles_m8.xml" ContentType="application/vnd.openxmlformats-officedocument.presentationml.tableStyles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theme/theme9.xml" ContentType="application/vnd.openxmlformats-officedocument.theme+xml"/>
  <Override PartName="/ppt/slideMasters/slideMaster9.xml" ContentType="application/vnd.openxmlformats-officedocument.presentationml.slideMaster+xml"/>
  <Override PartName="/ppt/slideMasters/theme/theme9.xml" ContentType="application/vnd.openxmlformats-officedocument.theme+xml"/>
  <Override PartName="/ppt/slideLayouts/slideLayout9.xml" ContentType="application/vnd.openxmlformats-officedocument.presentationml.slideLayout+xml"/>
  <Override PartName="/ppt/notesMasters/notesMaster9.xml" ContentType="application/vnd.openxmlformats-officedocument.presentationml.notesMaster+xml"/>
  <Override PartName="/ppt/notesMasters/theme/theme9.xml" ContentType="application/vnd.openxmlformats-officedocument.theme+xml"/>
  <Override PartName="/ppt/presProps_m9.xml" ContentType="application/vnd.openxmlformats-officedocument.presentationml.presProps+xml"/>
  <Override PartName="/ppt/tableStyles_m9.xml" ContentType="application/vnd.openxmlformats-officedocument.presentationml.tableStyles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theme/theme10.xml" ContentType="application/vnd.openxmlformats-officedocument.theme+xml"/>
  <Override PartName="/ppt/slideMasters/slideMaster10.xml" ContentType="application/vnd.openxmlformats-officedocument.presentationml.slideMaster+xml"/>
  <Override PartName="/ppt/slideMasters/theme/theme10.xml" ContentType="application/vnd.openxmlformats-officedocument.theme+xml"/>
  <Override PartName="/ppt/slideLayouts/slideLayout10.xml" ContentType="application/vnd.openxmlformats-officedocument.presentationml.slideLayout+xml"/>
  <Override PartName="/ppt/notesMasters/notesMaster10.xml" ContentType="application/vnd.openxmlformats-officedocument.presentationml.notesMaster+xml"/>
  <Override PartName="/ppt/notesMasters/theme/theme10.xml" ContentType="application/vnd.openxmlformats-officedocument.theme+xml"/>
  <Override PartName="/ppt/presProps_m10.xml" ContentType="application/vnd.openxmlformats-officedocument.presentationml.presProps+xml"/>
  <Override PartName="/ppt/tableStyles_m10.xml" ContentType="application/vnd.openxmlformats-officedocument.presentationml.tableStyles+xml"/>
  <Override PartName="/ppt/slides/slide10.xml" ContentType="application/vnd.openxmlformats-officedocument.presentationml.slide+xml"/>
  <Override PartName="/ppt/slides/charts/chart2.xml" ContentType="application/vnd.openxmlformats-officedocument.drawingml.chart+xml"/>
  <Override PartName="/ppt/notesSlides/notesSlide10.xml" ContentType="application/vnd.openxmlformats-officedocument.presentationml.notesSlide+xml"/>
  <Override PartName="/ppt/theme/theme11.xml" ContentType="application/vnd.openxmlformats-officedocument.theme+xml"/>
  <Override PartName="/ppt/slideMasters/slideMaster11.xml" ContentType="application/vnd.openxmlformats-officedocument.presentationml.slideMaster+xml"/>
  <Override PartName="/ppt/slideMasters/theme/theme11.xml" ContentType="application/vnd.openxmlformats-officedocument.theme+xml"/>
  <Override PartName="/ppt/slideLayouts/slideLayout11.xml" ContentType="application/vnd.openxmlformats-officedocument.presentationml.slideLayout+xml"/>
  <Override PartName="/ppt/notesMasters/notesMaster11.xml" ContentType="application/vnd.openxmlformats-officedocument.presentationml.notesMaster+xml"/>
  <Override PartName="/ppt/notesMasters/theme/theme11.xml" ContentType="application/vnd.openxmlformats-officedocument.theme+xml"/>
  <Override PartName="/ppt/presProps_m11.xml" ContentType="application/vnd.openxmlformats-officedocument.presentationml.presProps+xml"/>
  <Override PartName="/ppt/tableStyles_m11.xml" ContentType="application/vnd.openxmlformats-officedocument.presentationml.tableStyles+xml"/>
  <Override PartName="/ppt/slides/slide11.xml" ContentType="application/vnd.openxmlformats-officedocument.presentationml.slide+xml"/>
  <Override PartName="/ppt/slides/charts/chart3.xml" ContentType="application/vnd.openxmlformats-officedocument.drawingml.chart+xml"/>
  <Override PartName="/ppt/notesSlides/notesSlide11.xml" ContentType="application/vnd.openxmlformats-officedocument.presentationml.notesSlide+xml"/>
  <Override PartName="/ppt/theme/theme12.xml" ContentType="application/vnd.openxmlformats-officedocument.theme+xml"/>
  <Override PartName="/ppt/slideMasters/slideMaster12.xml" ContentType="application/vnd.openxmlformats-officedocument.presentationml.slideMaster+xml"/>
  <Override PartName="/ppt/slideMasters/theme/theme12.xml" ContentType="application/vnd.openxmlformats-officedocument.theme+xml"/>
  <Override PartName="/ppt/slideLayouts/slideLayout12.xml" ContentType="application/vnd.openxmlformats-officedocument.presentationml.slideLayout+xml"/>
  <Override PartName="/ppt/notesMasters/notesMaster12.xml" ContentType="application/vnd.openxmlformats-officedocument.presentationml.notesMaster+xml"/>
  <Override PartName="/ppt/notesMasters/theme/theme12.xml" ContentType="application/vnd.openxmlformats-officedocument.theme+xml"/>
  <Override PartName="/ppt/presProps_m12.xml" ContentType="application/vnd.openxmlformats-officedocument.presentationml.presProps+xml"/>
  <Override PartName="/ppt/tableStyles_m12.xml" ContentType="application/vnd.openxmlformats-officedocument.presentationml.tableStyles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theme/theme13.xml" ContentType="application/vnd.openxmlformats-officedocument.theme+xml"/>
  <Override PartName="/ppt/slideMasters/slideMaster13.xml" ContentType="application/vnd.openxmlformats-officedocument.presentationml.slideMaster+xml"/>
  <Override PartName="/ppt/slideMasters/theme/theme13.xml" ContentType="application/vnd.openxmlformats-officedocument.theme+xml"/>
  <Override PartName="/ppt/slideLayouts/slideLayout13.xml" ContentType="application/vnd.openxmlformats-officedocument.presentationml.slideLayout+xml"/>
  <Override PartName="/ppt/notesMasters/notesMaster13.xml" ContentType="application/vnd.openxmlformats-officedocument.presentationml.notesMaster+xml"/>
  <Override PartName="/ppt/notesMasters/theme/theme13.xml" ContentType="application/vnd.openxmlformats-officedocument.theme+xml"/>
  <Override PartName="/ppt/presProps_m13.xml" ContentType="application/vnd.openxmlformats-officedocument.presentationml.presProps+xml"/>
  <Override PartName="/ppt/tableStyles_m13.xml" ContentType="application/vnd.openxmlformats-officedocument.presentationml.tableStyles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theme/theme14.xml" ContentType="application/vnd.openxmlformats-officedocument.theme+xml"/>
  <Override PartName="/ppt/slideMasters/slideMaster14.xml" ContentType="application/vnd.openxmlformats-officedocument.presentationml.slideMaster+xml"/>
  <Override PartName="/ppt/slideMasters/theme/theme14.xml" ContentType="application/vnd.openxmlformats-officedocument.theme+xml"/>
  <Override PartName="/ppt/slideLayouts/slideLayout14.xml" ContentType="application/vnd.openxmlformats-officedocument.presentationml.slideLayout+xml"/>
  <Override PartName="/ppt/notesMasters/notesMaster14.xml" ContentType="application/vnd.openxmlformats-officedocument.presentationml.notesMaster+xml"/>
  <Override PartName="/ppt/notesMasters/theme/theme14.xml" ContentType="application/vnd.openxmlformats-officedocument.theme+xml"/>
  <Override PartName="/ppt/presProps_m14.xml" ContentType="application/vnd.openxmlformats-officedocument.presentationml.presProps+xml"/>
  <Override PartName="/ppt/tableStyles_m14.xml" ContentType="application/vnd.openxmlformats-officedocument.presentationml.tableStyles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theme/theme15.xml" ContentType="application/vnd.openxmlformats-officedocument.theme+xml"/>
  <Override PartName="/ppt/slideMasters/slideMaster15.xml" ContentType="application/vnd.openxmlformats-officedocument.presentationml.slideMaster+xml"/>
  <Override PartName="/ppt/slideMasters/theme/theme15.xml" ContentType="application/vnd.openxmlformats-officedocument.theme+xml"/>
  <Override PartName="/ppt/slideLayouts/slideLayout15.xml" ContentType="application/vnd.openxmlformats-officedocument.presentationml.slideLayout+xml"/>
  <Override PartName="/ppt/notesMasters/notesMaster15.xml" ContentType="application/vnd.openxmlformats-officedocument.presentationml.notesMaster+xml"/>
  <Override PartName="/ppt/notesMasters/theme/theme15.xml" ContentType="application/vnd.openxmlformats-officedocument.theme+xml"/>
  <Override PartName="/ppt/presProps_m15.xml" ContentType="application/vnd.openxmlformats-officedocument.presentationml.presProps+xml"/>
  <Override PartName="/ppt/tableStyles_m15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theme/theme16.xml" ContentType="application/vnd.openxmlformats-officedocument.theme+xml"/>
  <Override PartName="/ppt/slideMasters/slideMaster16.xml" ContentType="application/vnd.openxmlformats-officedocument.presentationml.slideMaster+xml"/>
  <Override PartName="/ppt/slideMasters/theme/theme16.xml" ContentType="application/vnd.openxmlformats-officedocument.theme+xml"/>
  <Override PartName="/ppt/slideLayouts/slideLayout16.xml" ContentType="application/vnd.openxmlformats-officedocument.presentationml.slideLayout+xml"/>
  <Override PartName="/ppt/notesMasters/notesMaster16.xml" ContentType="application/vnd.openxmlformats-officedocument.presentationml.notesMaster+xml"/>
  <Override PartName="/ppt/notesMasters/theme/theme16.xml" ContentType="application/vnd.openxmlformats-officedocument.theme+xml"/>
  <Override PartName="/ppt/presProps_m16.xml" ContentType="application/vnd.openxmlformats-officedocument.presentationml.presProps+xml"/>
  <Override PartName="/ppt/tableStyles_m16.xml" ContentType="application/vnd.openxmlformats-officedocument.presentationml.tableStyles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theme/theme17.xml" ContentType="application/vnd.openxmlformats-officedocument.theme+xml"/>
  <Override PartName="/ppt/slideMasters/slideMaster17.xml" ContentType="application/vnd.openxmlformats-officedocument.presentationml.slideMaster+xml"/>
  <Override PartName="/ppt/slideMasters/theme/theme17.xml" ContentType="application/vnd.openxmlformats-officedocument.theme+xml"/>
  <Override PartName="/ppt/slideLayouts/slideLayout17.xml" ContentType="application/vnd.openxmlformats-officedocument.presentationml.slideLayout+xml"/>
  <Override PartName="/ppt/notesMasters/notesMaster17.xml" ContentType="application/vnd.openxmlformats-officedocument.presentationml.notesMaster+xml"/>
  <Override PartName="/ppt/notesMasters/theme/theme17.xml" ContentType="application/vnd.openxmlformats-officedocument.theme+xml"/>
  <Override PartName="/ppt/presProps_m17.xml" ContentType="application/vnd.openxmlformats-officedocument.presentationml.presProps+xml"/>
  <Override PartName="/ppt/tableStyles_m17.xml" ContentType="application/vnd.openxmlformats-officedocument.presentationml.tableStyles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theme/theme18.xml" ContentType="application/vnd.openxmlformats-officedocument.theme+xml"/>
  <Override PartName="/ppt/slideMasters/slideMaster18.xml" ContentType="application/vnd.openxmlformats-officedocument.presentationml.slideMaster+xml"/>
  <Override PartName="/ppt/slideMasters/theme/theme18.xml" ContentType="application/vnd.openxmlformats-officedocument.theme+xml"/>
  <Override PartName="/ppt/slideLayouts/slideLayout18.xml" ContentType="application/vnd.openxmlformats-officedocument.presentationml.slideLayout+xml"/>
  <Override PartName="/ppt/notesMasters/notesMaster18.xml" ContentType="application/vnd.openxmlformats-officedocument.presentationml.notesMaster+xml"/>
  <Override PartName="/ppt/notesMasters/theme/theme18.xml" ContentType="application/vnd.openxmlformats-officedocument.theme+xml"/>
  <Override PartName="/ppt/presProps_m18.xml" ContentType="application/vnd.openxmlformats-officedocument.presentationml.presProps+xml"/>
  <Override PartName="/ppt/tableStyles_m18.xml" ContentType="application/vnd.openxmlformats-officedocument.presentationml.tableStyles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theme/theme19.xml" ContentType="application/vnd.openxmlformats-officedocument.theme+xml"/>
  <Override PartName="/ppt/slideMasters/slideMaster19.xml" ContentType="application/vnd.openxmlformats-officedocument.presentationml.slideMaster+xml"/>
  <Override PartName="/ppt/slideMasters/theme/theme19.xml" ContentType="application/vnd.openxmlformats-officedocument.theme+xml"/>
  <Override PartName="/ppt/slideLayouts/slideLayout19.xml" ContentType="application/vnd.openxmlformats-officedocument.presentationml.slideLayout+xml"/>
  <Override PartName="/ppt/notesMasters/notesMaster19.xml" ContentType="application/vnd.openxmlformats-officedocument.presentationml.notesMaster+xml"/>
  <Override PartName="/ppt/notesMasters/theme/theme19.xml" ContentType="application/vnd.openxmlformats-officedocument.theme+xml"/>
  <Override PartName="/ppt/presProps_m19.xml" ContentType="application/vnd.openxmlformats-officedocument.presentationml.presProps+xml"/>
  <Override PartName="/ppt/tableStyles_m19.xml" ContentType="application/vnd.openxmlformats-officedocument.presentationml.tableStyles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theme/theme20.xml" ContentType="application/vnd.openxmlformats-officedocument.theme+xml"/>
  <Override PartName="/ppt/slideMasters/slideMaster20.xml" ContentType="application/vnd.openxmlformats-officedocument.presentationml.slideMaster+xml"/>
  <Override PartName="/ppt/slideMasters/theme/theme20.xml" ContentType="application/vnd.openxmlformats-officedocument.theme+xml"/>
  <Override PartName="/ppt/slideLayouts/slideLayout20.xml" ContentType="application/vnd.openxmlformats-officedocument.presentationml.slideLayout+xml"/>
  <Override PartName="/ppt/notesMasters/notesMaster20.xml" ContentType="application/vnd.openxmlformats-officedocument.presentationml.notesMaster+xml"/>
  <Override PartName="/ppt/notesMasters/theme/theme20.xml" ContentType="application/vnd.openxmlformats-officedocument.theme+xml"/>
  <Override PartName="/ppt/presProps_m20.xml" ContentType="application/vnd.openxmlformats-officedocument.presentationml.presProps+xml"/>
  <Override PartName="/ppt/tableStyles_m20.xml" ContentType="application/vnd.openxmlformats-officedocument.presentationml.tableStyles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theme/theme21.xml" ContentType="application/vnd.openxmlformats-officedocument.theme+xml"/>
  <Override PartName="/ppt/slideMasters/slideMaster21.xml" ContentType="application/vnd.openxmlformats-officedocument.presentationml.slideMaster+xml"/>
  <Override PartName="/ppt/slideMasters/theme/theme21.xml" ContentType="application/vnd.openxmlformats-officedocument.theme+xml"/>
  <Override PartName="/ppt/slideLayouts/slideLayout21.xml" ContentType="application/vnd.openxmlformats-officedocument.presentationml.slideLayout+xml"/>
  <Override PartName="/ppt/notesMasters/notesMaster21.xml" ContentType="application/vnd.openxmlformats-officedocument.presentationml.notesMaster+xml"/>
  <Override PartName="/ppt/notesMasters/theme/theme21.xml" ContentType="application/vnd.openxmlformats-officedocument.theme+xml"/>
  <Override PartName="/ppt/presProps_m21.xml" ContentType="application/vnd.openxmlformats-officedocument.presentationml.presProps+xml"/>
  <Override PartName="/ppt/tableStyles_m21.xml" ContentType="application/vnd.openxmlformats-officedocument.presentationml.tableStyles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theme/theme22.xml" ContentType="application/vnd.openxmlformats-officedocument.theme+xml"/>
  <Override PartName="/ppt/slideMasters/slideMaster22.xml" ContentType="application/vnd.openxmlformats-officedocument.presentationml.slideMaster+xml"/>
  <Override PartName="/ppt/slideMasters/theme/theme22.xml" ContentType="application/vnd.openxmlformats-officedocument.theme+xml"/>
  <Override PartName="/ppt/slideLayouts/slideLayout22.xml" ContentType="application/vnd.openxmlformats-officedocument.presentationml.slideLayout+xml"/>
  <Override PartName="/ppt/notesMasters/notesMaster22.xml" ContentType="application/vnd.openxmlformats-officedocument.presentationml.notesMaster+xml"/>
  <Override PartName="/ppt/notesMasters/theme/theme22.xml" ContentType="application/vnd.openxmlformats-officedocument.theme+xml"/>
  <Override PartName="/ppt/presProps_m22.xml" ContentType="application/vnd.openxmlformats-officedocument.presentationml.presProps+xml"/>
  <Override PartName="/ppt/tableStyles_m22.xml" ContentType="application/vnd.openxmlformats-officedocument.presentationml.tableStyles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theme/theme23.xml" ContentType="application/vnd.openxmlformats-officedocument.theme+xml"/>
  <Override PartName="/ppt/slideMasters/slideMaster23.xml" ContentType="application/vnd.openxmlformats-officedocument.presentationml.slideMaster+xml"/>
  <Override PartName="/ppt/slideMasters/theme/theme23.xml" ContentType="application/vnd.openxmlformats-officedocument.theme+xml"/>
  <Override PartName="/ppt/slideLayouts/slideLayout23.xml" ContentType="application/vnd.openxmlformats-officedocument.presentationml.slideLayout+xml"/>
  <Override PartName="/ppt/notesMasters/notesMaster23.xml" ContentType="application/vnd.openxmlformats-officedocument.presentationml.notesMaster+xml"/>
  <Override PartName="/ppt/notesMasters/theme/theme23.xml" ContentType="application/vnd.openxmlformats-officedocument.theme+xml"/>
  <Override PartName="/ppt/presProps_m23.xml" ContentType="application/vnd.openxmlformats-officedocument.presentationml.presProps+xml"/>
  <Override PartName="/ppt/tableStyles_m23.xml" ContentType="application/vnd.openxmlformats-officedocument.presentationml.tableStyles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docProps/app.xml" ContentType="application/vnd.openxmlformats-officedocument.extended-properties+xml"/>
  <Override PartName="/ppt/presentation.xml" ContentType="application/vnd.openxmlformats-officedocument.presentationml.presentation.main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3d5ee51a2394db8" /><Relationship Type="http://schemas.openxmlformats.org/officeDocument/2006/relationships/extended-properties" Target="/docProps/app.xml" Id="Rf639b4b89bf84641" /><Relationship Type="http://schemas.openxmlformats.org/officeDocument/2006/relationships/officeDocument" Target="/ppt/presentation.xml" Id="Rf756204b32e84f60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2"/>
    <p:sldMasterId id="2147483649" r:id="rId7"/>
    <p:sldMasterId id="2147483650" r:id="rId10"/>
    <p:sldMasterId id="2147483651" r:id="rId13"/>
    <p:sldMasterId id="2147483652" r:id="rId16"/>
    <p:sldMasterId id="2147483653" r:id="rId19"/>
    <p:sldMasterId id="2147483654" r:id="rId22"/>
    <p:sldMasterId id="2147483655" r:id="rId25"/>
    <p:sldMasterId id="2147483656" r:id="rId28"/>
    <p:sldMasterId id="2147483657" r:id="rId31"/>
    <p:sldMasterId id="2147483658" r:id="rId34"/>
    <p:sldMasterId id="2147483659" r:id="rId37"/>
    <p:sldMasterId id="2147483660" r:id="rId40"/>
    <p:sldMasterId id="2147483661" r:id="rId43"/>
    <p:sldMasterId id="2147483662" r:id="rId46"/>
    <p:sldMasterId id="2147483663" r:id="rId49"/>
    <p:sldMasterId id="2147483664" r:id="rId52"/>
    <p:sldMasterId id="2147483665" r:id="rId55"/>
    <p:sldMasterId id="2147483666" r:id="rId58"/>
    <p:sldMasterId id="2147483667" r:id="rId61"/>
    <p:sldMasterId id="2147483668" r:id="rId64"/>
    <p:sldMasterId id="2147483669" r:id="rId67"/>
    <p:sldMasterId id="2147483670" r:id="rId70"/>
  </p:sldMasterIdLst>
  <p:notesMasterIdLst>
    <p:notesMasterId r:id="rId3"/>
    <p:notesMasterId r:id="rId8"/>
    <p:notesMasterId r:id="rId11"/>
    <p:notesMasterId r:id="rId14"/>
    <p:notesMasterId r:id="rId17"/>
    <p:notesMasterId r:id="rId20"/>
    <p:notesMasterId r:id="rId23"/>
    <p:notesMasterId r:id="rId26"/>
    <p:notesMasterId r:id="rId29"/>
    <p:notesMasterId r:id="rId32"/>
    <p:notesMasterId r:id="rId35"/>
    <p:notesMasterId r:id="rId38"/>
    <p:notesMasterId r:id="rId41"/>
    <p:notesMasterId r:id="rId44"/>
    <p:notesMasterId r:id="rId47"/>
    <p:notesMasterId r:id="rId50"/>
    <p:notesMasterId r:id="rId53"/>
    <p:notesMasterId r:id="rId56"/>
    <p:notesMasterId r:id="rId59"/>
    <p:notesMasterId r:id="rId62"/>
    <p:notesMasterId r:id="rId65"/>
    <p:notesMasterId r:id="rId68"/>
    <p:notesMasterId r:id="rId71"/>
  </p:notesMasterIdLst>
  <p:sldIdLst>
    <p:sldId id="256" r:id="rId6"/>
    <p:sldId id="257" r:id="rId9"/>
    <p:sldId id="258" r:id="rId12"/>
    <p:sldId id="259" r:id="rId15"/>
    <p:sldId id="260" r:id="rId18"/>
    <p:sldId id="261" r:id="rId21"/>
    <p:sldId id="262" r:id="rId24"/>
    <p:sldId id="263" r:id="rId27"/>
    <p:sldId id="264" r:id="rId30"/>
    <p:sldId id="265" r:id="rId33"/>
    <p:sldId id="266" r:id="rId36"/>
    <p:sldId id="267" r:id="rId39"/>
    <p:sldId id="268" r:id="rId42"/>
    <p:sldId id="269" r:id="rId45"/>
    <p:sldId id="270" r:id="rId48"/>
    <p:sldId id="271" r:id="rId51"/>
    <p:sldId id="272" r:id="rId54"/>
    <p:sldId id="273" r:id="rId57"/>
    <p:sldId id="274" r:id="rId60"/>
    <p:sldId id="275" r:id="rId63"/>
    <p:sldId id="276" r:id="rId66"/>
    <p:sldId id="277" r:id="rId69"/>
    <p:sldId id="278" r:id="rId72"/>
  </p:sldIdLst>
  <p:sldSz cx="12192000" cy="6858000"/>
  <p:notesSz cx="6858000" cy="9144000"/>
</p:presentation>
</file>

<file path=ppt/presProps_m1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2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3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4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5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6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7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8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9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10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11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12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13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14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15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16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17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18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19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20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21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22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presProps_m23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_m1.xml><?xml version="1.0" encoding="utf-8"?>
<a:tblStyleLst xmlns:a="http://schemas.openxmlformats.org/drawingml/2006/main" def="{5C22544A-7EE6-4342-B048-85BDC9FD1C3A}"/>
</file>

<file path=ppt/tableStyles_m2.xml><?xml version="1.0" encoding="utf-8"?>
<a:tblStyleLst xmlns:a="http://schemas.openxmlformats.org/drawingml/2006/main" def="{5C22544A-7EE6-4342-B048-85BDC9FD1C3A}"/>
</file>

<file path=ppt/tableStyles_m3.xml><?xml version="1.0" encoding="utf-8"?>
<a:tblStyleLst xmlns:a="http://schemas.openxmlformats.org/drawingml/2006/main" def="{5C22544A-7EE6-4342-B048-85BDC9FD1C3A}"/>
</file>

<file path=ppt/tableStyles_m4.xml><?xml version="1.0" encoding="utf-8"?>
<a:tblStyleLst xmlns:a="http://schemas.openxmlformats.org/drawingml/2006/main" def="{5C22544A-7EE6-4342-B048-85BDC9FD1C3A}"/>
</file>

<file path=ppt/tableStyles_m5.xml><?xml version="1.0" encoding="utf-8"?>
<a:tblStyleLst xmlns:a="http://schemas.openxmlformats.org/drawingml/2006/main" def="{5C22544A-7EE6-4342-B048-85BDC9FD1C3A}"/>
</file>

<file path=ppt/tableStyles_m6.xml><?xml version="1.0" encoding="utf-8"?>
<a:tblStyleLst xmlns:a="http://schemas.openxmlformats.org/drawingml/2006/main" def="{5C22544A-7EE6-4342-B048-85BDC9FD1C3A}"/>
</file>

<file path=ppt/tableStyles_m7.xml><?xml version="1.0" encoding="utf-8"?>
<a:tblStyleLst xmlns:a="http://schemas.openxmlformats.org/drawingml/2006/main" def="{5C22544A-7EE6-4342-B048-85BDC9FD1C3A}"/>
</file>

<file path=ppt/tableStyles_m8.xml><?xml version="1.0" encoding="utf-8"?>
<a:tblStyleLst xmlns:a="http://schemas.openxmlformats.org/drawingml/2006/main" def="{5C22544A-7EE6-4342-B048-85BDC9FD1C3A}"/>
</file>

<file path=ppt/tableStyles_m9.xml><?xml version="1.0" encoding="utf-8"?>
<a:tblStyleLst xmlns:a="http://schemas.openxmlformats.org/drawingml/2006/main" def="{5C22544A-7EE6-4342-B048-85BDC9FD1C3A}"/>
</file>

<file path=ppt/tableStyles_m10.xml><?xml version="1.0" encoding="utf-8"?>
<a:tblStyleLst xmlns:a="http://schemas.openxmlformats.org/drawingml/2006/main" def="{5C22544A-7EE6-4342-B048-85BDC9FD1C3A}"/>
</file>

<file path=ppt/tableStyles_m11.xml><?xml version="1.0" encoding="utf-8"?>
<a:tblStyleLst xmlns:a="http://schemas.openxmlformats.org/drawingml/2006/main" def="{5C22544A-7EE6-4342-B048-85BDC9FD1C3A}"/>
</file>

<file path=ppt/tableStyles_m12.xml><?xml version="1.0" encoding="utf-8"?>
<a:tblStyleLst xmlns:a="http://schemas.openxmlformats.org/drawingml/2006/main" def="{5C22544A-7EE6-4342-B048-85BDC9FD1C3A}"/>
</file>

<file path=ppt/tableStyles_m13.xml><?xml version="1.0" encoding="utf-8"?>
<a:tblStyleLst xmlns:a="http://schemas.openxmlformats.org/drawingml/2006/main" def="{5C22544A-7EE6-4342-B048-85BDC9FD1C3A}"/>
</file>

<file path=ppt/tableStyles_m14.xml><?xml version="1.0" encoding="utf-8"?>
<a:tblStyleLst xmlns:a="http://schemas.openxmlformats.org/drawingml/2006/main" def="{5C22544A-7EE6-4342-B048-85BDC9FD1C3A}"/>
</file>

<file path=ppt/tableStyles_m15.xml><?xml version="1.0" encoding="utf-8"?>
<a:tblStyleLst xmlns:a="http://schemas.openxmlformats.org/drawingml/2006/main" def="{5C22544A-7EE6-4342-B048-85BDC9FD1C3A}"/>
</file>

<file path=ppt/tableStyles_m16.xml><?xml version="1.0" encoding="utf-8"?>
<a:tblStyleLst xmlns:a="http://schemas.openxmlformats.org/drawingml/2006/main" def="{5C22544A-7EE6-4342-B048-85BDC9FD1C3A}"/>
</file>

<file path=ppt/tableStyles_m17.xml><?xml version="1.0" encoding="utf-8"?>
<a:tblStyleLst xmlns:a="http://schemas.openxmlformats.org/drawingml/2006/main" def="{5C22544A-7EE6-4342-B048-85BDC9FD1C3A}"/>
</file>

<file path=ppt/tableStyles_m18.xml><?xml version="1.0" encoding="utf-8"?>
<a:tblStyleLst xmlns:a="http://schemas.openxmlformats.org/drawingml/2006/main" def="{5C22544A-7EE6-4342-B048-85BDC9FD1C3A}"/>
</file>

<file path=ppt/tableStyles_m19.xml><?xml version="1.0" encoding="utf-8"?>
<a:tblStyleLst xmlns:a="http://schemas.openxmlformats.org/drawingml/2006/main" def="{5C22544A-7EE6-4342-B048-85BDC9FD1C3A}"/>
</file>

<file path=ppt/tableStyles_m20.xml><?xml version="1.0" encoding="utf-8"?>
<a:tblStyleLst xmlns:a="http://schemas.openxmlformats.org/drawingml/2006/main" def="{5C22544A-7EE6-4342-B048-85BDC9FD1C3A}"/>
</file>

<file path=ppt/tableStyles_m21.xml><?xml version="1.0" encoding="utf-8"?>
<a:tblStyleLst xmlns:a="http://schemas.openxmlformats.org/drawingml/2006/main" def="{5C22544A-7EE6-4342-B048-85BDC9FD1C3A}"/>
</file>

<file path=ppt/tableStyles_m22.xml><?xml version="1.0" encoding="utf-8"?>
<a:tblStyleLst xmlns:a="http://schemas.openxmlformats.org/drawingml/2006/main" def="{5C22544A-7EE6-4342-B048-85BDC9FD1C3A}"/>
</file>

<file path=ppt/tableStyles_m23.xml><?xml version="1.0" encoding="utf-8"?>
<a:tblStyleLst xmlns:a="http://schemas.openxmlformats.org/drawingml/2006/main" def="{5C22544A-7EE6-4342-B048-85BDC9FD1C3A}"/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theme" Target="/ppt/theme/theme1.xml" /><ns0:Relationship Id="rId2" Type="http://schemas.openxmlformats.org/officeDocument/2006/relationships/slideMaster" Target="/ppt/slideMasters/slideMaster1.xml" /><ns0:Relationship Id="rId3" Type="http://schemas.openxmlformats.org/officeDocument/2006/relationships/notesMaster" Target="/ppt/notesMasters/notesMaster1.xml" /><ns0:Relationship Id="rId4" Type="http://schemas.openxmlformats.org/officeDocument/2006/relationships/presProps" Target="/ppt/presProps_m1.xml" /><ns0:Relationship Id="rId5" Type="http://schemas.openxmlformats.org/officeDocument/2006/relationships/tableStyles" Target="/ppt/tableStyles_m1.xml" /><ns0:Relationship Id="rId6" Type="http://schemas.openxmlformats.org/officeDocument/2006/relationships/slide" Target="/ppt/slides/slide1.xml" /><ns0:Relationship Id="rId7" Type="http://schemas.openxmlformats.org/officeDocument/2006/relationships/slideMaster" Target="/ppt/slideMasters/slideMaster2.xml" /><ns0:Relationship Id="rId8" Type="http://schemas.openxmlformats.org/officeDocument/2006/relationships/notesMaster" Target="/ppt/notesMasters/notesMaster2.xml" /><ns0:Relationship Id="rId9" Type="http://schemas.openxmlformats.org/officeDocument/2006/relationships/slide" Target="/ppt/slides/slide2.xml" /><ns0:Relationship Id="rId10" Type="http://schemas.openxmlformats.org/officeDocument/2006/relationships/slideMaster" Target="/ppt/slideMasters/slideMaster3.xml" /><ns0:Relationship Id="rId11" Type="http://schemas.openxmlformats.org/officeDocument/2006/relationships/notesMaster" Target="/ppt/notesMasters/notesMaster3.xml" /><ns0:Relationship Id="rId12" Type="http://schemas.openxmlformats.org/officeDocument/2006/relationships/slide" Target="/ppt/slides/slide3.xml" /><ns0:Relationship Id="rId13" Type="http://schemas.openxmlformats.org/officeDocument/2006/relationships/slideMaster" Target="/ppt/slideMasters/slideMaster4.xml" /><ns0:Relationship Id="rId14" Type="http://schemas.openxmlformats.org/officeDocument/2006/relationships/notesMaster" Target="/ppt/notesMasters/notesMaster4.xml" /><ns0:Relationship Id="rId15" Type="http://schemas.openxmlformats.org/officeDocument/2006/relationships/slide" Target="/ppt/slides/slide4.xml" /><ns0:Relationship Id="rId16" Type="http://schemas.openxmlformats.org/officeDocument/2006/relationships/slideMaster" Target="/ppt/slideMasters/slideMaster5.xml" /><ns0:Relationship Id="rId17" Type="http://schemas.openxmlformats.org/officeDocument/2006/relationships/notesMaster" Target="/ppt/notesMasters/notesMaster5.xml" /><ns0:Relationship Id="rId18" Type="http://schemas.openxmlformats.org/officeDocument/2006/relationships/slide" Target="/ppt/slides/slide5.xml" /><ns0:Relationship Id="rId19" Type="http://schemas.openxmlformats.org/officeDocument/2006/relationships/slideMaster" Target="/ppt/slideMasters/slideMaster6.xml" /><ns0:Relationship Id="rId20" Type="http://schemas.openxmlformats.org/officeDocument/2006/relationships/notesMaster" Target="/ppt/notesMasters/notesMaster6.xml" /><ns0:Relationship Id="rId21" Type="http://schemas.openxmlformats.org/officeDocument/2006/relationships/slide" Target="/ppt/slides/slide6.xml" /><ns0:Relationship Id="rId22" Type="http://schemas.openxmlformats.org/officeDocument/2006/relationships/slideMaster" Target="/ppt/slideMasters/slideMaster7.xml" /><ns0:Relationship Id="rId23" Type="http://schemas.openxmlformats.org/officeDocument/2006/relationships/notesMaster" Target="/ppt/notesMasters/notesMaster7.xml" /><ns0:Relationship Id="rId24" Type="http://schemas.openxmlformats.org/officeDocument/2006/relationships/slide" Target="/ppt/slides/slide7.xml" /><ns0:Relationship Id="rId25" Type="http://schemas.openxmlformats.org/officeDocument/2006/relationships/slideMaster" Target="/ppt/slideMasters/slideMaster8.xml" /><ns0:Relationship Id="rId26" Type="http://schemas.openxmlformats.org/officeDocument/2006/relationships/notesMaster" Target="/ppt/notesMasters/notesMaster8.xml" /><ns0:Relationship Id="rId27" Type="http://schemas.openxmlformats.org/officeDocument/2006/relationships/slide" Target="/ppt/slides/slide8.xml" /><ns0:Relationship Id="rId28" Type="http://schemas.openxmlformats.org/officeDocument/2006/relationships/slideMaster" Target="/ppt/slideMasters/slideMaster9.xml" /><ns0:Relationship Id="rId29" Type="http://schemas.openxmlformats.org/officeDocument/2006/relationships/notesMaster" Target="/ppt/notesMasters/notesMaster9.xml" /><ns0:Relationship Id="rId30" Type="http://schemas.openxmlformats.org/officeDocument/2006/relationships/slide" Target="/ppt/slides/slide9.xml" /><ns0:Relationship Id="rId31" Type="http://schemas.openxmlformats.org/officeDocument/2006/relationships/slideMaster" Target="/ppt/slideMasters/slideMaster10.xml" /><ns0:Relationship Id="rId32" Type="http://schemas.openxmlformats.org/officeDocument/2006/relationships/notesMaster" Target="/ppt/notesMasters/notesMaster10.xml" /><ns0:Relationship Id="rId33" Type="http://schemas.openxmlformats.org/officeDocument/2006/relationships/slide" Target="/ppt/slides/slide10.xml" /><ns0:Relationship Id="rId34" Type="http://schemas.openxmlformats.org/officeDocument/2006/relationships/slideMaster" Target="/ppt/slideMasters/slideMaster11.xml" /><ns0:Relationship Id="rId35" Type="http://schemas.openxmlformats.org/officeDocument/2006/relationships/notesMaster" Target="/ppt/notesMasters/notesMaster11.xml" /><ns0:Relationship Id="rId36" Type="http://schemas.openxmlformats.org/officeDocument/2006/relationships/slide" Target="/ppt/slides/slide11.xml" /><ns0:Relationship Id="rId37" Type="http://schemas.openxmlformats.org/officeDocument/2006/relationships/slideMaster" Target="/ppt/slideMasters/slideMaster12.xml" /><ns0:Relationship Id="rId38" Type="http://schemas.openxmlformats.org/officeDocument/2006/relationships/notesMaster" Target="/ppt/notesMasters/notesMaster12.xml" /><ns0:Relationship Id="rId39" Type="http://schemas.openxmlformats.org/officeDocument/2006/relationships/slide" Target="/ppt/slides/slide12.xml" /><ns0:Relationship Id="rId40" Type="http://schemas.openxmlformats.org/officeDocument/2006/relationships/slideMaster" Target="/ppt/slideMasters/slideMaster13.xml" /><ns0:Relationship Id="rId41" Type="http://schemas.openxmlformats.org/officeDocument/2006/relationships/notesMaster" Target="/ppt/notesMasters/notesMaster13.xml" /><ns0:Relationship Id="rId42" Type="http://schemas.openxmlformats.org/officeDocument/2006/relationships/slide" Target="/ppt/slides/slide13.xml" /><ns0:Relationship Id="rId43" Type="http://schemas.openxmlformats.org/officeDocument/2006/relationships/slideMaster" Target="/ppt/slideMasters/slideMaster14.xml" /><ns0:Relationship Id="rId44" Type="http://schemas.openxmlformats.org/officeDocument/2006/relationships/notesMaster" Target="/ppt/notesMasters/notesMaster14.xml" /><ns0:Relationship Id="rId45" Type="http://schemas.openxmlformats.org/officeDocument/2006/relationships/slide" Target="/ppt/slides/slide14.xml" /><ns0:Relationship Id="rId46" Type="http://schemas.openxmlformats.org/officeDocument/2006/relationships/slideMaster" Target="/ppt/slideMasters/slideMaster15.xml" /><ns0:Relationship Id="rId47" Type="http://schemas.openxmlformats.org/officeDocument/2006/relationships/notesMaster" Target="/ppt/notesMasters/notesMaster15.xml" /><ns0:Relationship Id="rId48" Type="http://schemas.openxmlformats.org/officeDocument/2006/relationships/slide" Target="/ppt/slides/slide15.xml" /><ns0:Relationship Id="rId49" Type="http://schemas.openxmlformats.org/officeDocument/2006/relationships/slideMaster" Target="/ppt/slideMasters/slideMaster16.xml" /><ns0:Relationship Id="rId50" Type="http://schemas.openxmlformats.org/officeDocument/2006/relationships/notesMaster" Target="/ppt/notesMasters/notesMaster16.xml" /><ns0:Relationship Id="rId51" Type="http://schemas.openxmlformats.org/officeDocument/2006/relationships/slide" Target="/ppt/slides/slide16.xml" /><ns0:Relationship Id="rId52" Type="http://schemas.openxmlformats.org/officeDocument/2006/relationships/slideMaster" Target="/ppt/slideMasters/slideMaster17.xml" /><ns0:Relationship Id="rId53" Type="http://schemas.openxmlformats.org/officeDocument/2006/relationships/notesMaster" Target="/ppt/notesMasters/notesMaster17.xml" /><ns0:Relationship Id="rId54" Type="http://schemas.openxmlformats.org/officeDocument/2006/relationships/slide" Target="/ppt/slides/slide17.xml" /><ns0:Relationship Id="rId55" Type="http://schemas.openxmlformats.org/officeDocument/2006/relationships/slideMaster" Target="/ppt/slideMasters/slideMaster18.xml" /><ns0:Relationship Id="rId56" Type="http://schemas.openxmlformats.org/officeDocument/2006/relationships/notesMaster" Target="/ppt/notesMasters/notesMaster18.xml" /><ns0:Relationship Id="rId57" Type="http://schemas.openxmlformats.org/officeDocument/2006/relationships/slide" Target="/ppt/slides/slide18.xml" /><ns0:Relationship Id="rId58" Type="http://schemas.openxmlformats.org/officeDocument/2006/relationships/slideMaster" Target="/ppt/slideMasters/slideMaster19.xml" /><ns0:Relationship Id="rId59" Type="http://schemas.openxmlformats.org/officeDocument/2006/relationships/notesMaster" Target="/ppt/notesMasters/notesMaster19.xml" /><ns0:Relationship Id="rId60" Type="http://schemas.openxmlformats.org/officeDocument/2006/relationships/slide" Target="/ppt/slides/slide19.xml" /><ns0:Relationship Id="rId61" Type="http://schemas.openxmlformats.org/officeDocument/2006/relationships/slideMaster" Target="/ppt/slideMasters/slideMaster20.xml" /><ns0:Relationship Id="rId62" Type="http://schemas.openxmlformats.org/officeDocument/2006/relationships/notesMaster" Target="/ppt/notesMasters/notesMaster20.xml" /><ns0:Relationship Id="rId63" Type="http://schemas.openxmlformats.org/officeDocument/2006/relationships/slide" Target="/ppt/slides/slide20.xml" /><ns0:Relationship Id="rId64" Type="http://schemas.openxmlformats.org/officeDocument/2006/relationships/slideMaster" Target="/ppt/slideMasters/slideMaster21.xml" /><ns0:Relationship Id="rId65" Type="http://schemas.openxmlformats.org/officeDocument/2006/relationships/notesMaster" Target="/ppt/notesMasters/notesMaster21.xml" /><ns0:Relationship Id="rId66" Type="http://schemas.openxmlformats.org/officeDocument/2006/relationships/slide" Target="/ppt/slides/slide21.xml" /><ns0:Relationship Id="rId67" Type="http://schemas.openxmlformats.org/officeDocument/2006/relationships/slideMaster" Target="/ppt/slideMasters/slideMaster22.xml" /><ns0:Relationship Id="rId68" Type="http://schemas.openxmlformats.org/officeDocument/2006/relationships/notesMaster" Target="/ppt/notesMasters/notesMaster22.xml" /><ns0:Relationship Id="rId69" Type="http://schemas.openxmlformats.org/officeDocument/2006/relationships/slide" Target="/ppt/slides/slide22.xml" /><ns0:Relationship Id="rId70" Type="http://schemas.openxmlformats.org/officeDocument/2006/relationships/slideMaster" Target="/ppt/slideMasters/slideMaster23.xml" /><ns0:Relationship Id="rId71" Type="http://schemas.openxmlformats.org/officeDocument/2006/relationships/notesMaster" Target="/ppt/notesMasters/notesMaster23.xml" /><ns0:Relationship Id="rId72" Type="http://schemas.openxmlformats.org/officeDocument/2006/relationships/slide" Target="/ppt/slides/slide23.xml" /></ns0:Relationships>
</file>

<file path=ppt/notesMasters/_rels/notesMaster1.xml.rels><?xml version='1.0' encoding='utf-8'?>
<ns0:Relationships xmlns:ns0="http://schemas.openxmlformats.org/package/2006/relationships"><ns0:Relationship Type="http://schemas.openxmlformats.org/officeDocument/2006/relationships/theme" Target="/ppt/notesMasters/theme/theme1.xml" Id="Rad46c06c94a3493b" /></ns0:Relationships>
</file>

<file path=ppt/notesMasters/_rels/notesMaster2.xml.rels><?xml version='1.0' encoding='utf-8'?>
<ns0:Relationships xmlns:ns0="http://schemas.openxmlformats.org/package/2006/relationships"><ns0:Relationship Type="http://schemas.openxmlformats.org/officeDocument/2006/relationships/theme" Target="/ppt/notesMasters/theme/theme2.xml" Id="R35edbd2edfaf471b" /></ns0:Relationships>
</file>

<file path=ppt/notesMasters/_rels/notesMaster3.xml.rels><?xml version='1.0' encoding='utf-8'?>
<ns0:Relationships xmlns:ns0="http://schemas.openxmlformats.org/package/2006/relationships"><ns0:Relationship Type="http://schemas.openxmlformats.org/officeDocument/2006/relationships/theme" Target="/ppt/notesMasters/theme/theme3.xml" Id="R3e5182ae96504c8c" /></ns0:Relationships>
</file>

<file path=ppt/notesMasters/_rels/notesMaster4.xml.rels><?xml version='1.0' encoding='utf-8'?>
<ns0:Relationships xmlns:ns0="http://schemas.openxmlformats.org/package/2006/relationships"><ns0:Relationship Type="http://schemas.openxmlformats.org/officeDocument/2006/relationships/theme" Target="/ppt/notesMasters/theme/theme4.xml" Id="Rfe4f32cd4553432e" /></ns0:Relationships>
</file>

<file path=ppt/notesMasters/_rels/notesMaster5.xml.rels><?xml version='1.0' encoding='utf-8'?>
<ns0:Relationships xmlns:ns0="http://schemas.openxmlformats.org/package/2006/relationships"><ns0:Relationship Type="http://schemas.openxmlformats.org/officeDocument/2006/relationships/theme" Target="/ppt/notesMasters/theme/theme5.xml" Id="Rb185a320401b4526" /></ns0:Relationships>
</file>

<file path=ppt/notesMasters/_rels/notesMaster6.xml.rels><?xml version='1.0' encoding='utf-8'?>
<ns0:Relationships xmlns:ns0="http://schemas.openxmlformats.org/package/2006/relationships"><ns0:Relationship Type="http://schemas.openxmlformats.org/officeDocument/2006/relationships/theme" Target="/ppt/notesMasters/theme/theme6.xml" Id="Rfb00048c765b4acc" /></ns0:Relationships>
</file>

<file path=ppt/notesMasters/_rels/notesMaster7.xml.rels><?xml version='1.0' encoding='utf-8'?>
<ns0:Relationships xmlns:ns0="http://schemas.openxmlformats.org/package/2006/relationships"><ns0:Relationship Type="http://schemas.openxmlformats.org/officeDocument/2006/relationships/theme" Target="/ppt/notesMasters/theme/theme7.xml" Id="R70b1d50492a04c45" /></ns0:Relationships>
</file>

<file path=ppt/notesMasters/_rels/notesMaster8.xml.rels><?xml version='1.0' encoding='utf-8'?>
<ns0:Relationships xmlns:ns0="http://schemas.openxmlformats.org/package/2006/relationships"><ns0:Relationship Type="http://schemas.openxmlformats.org/officeDocument/2006/relationships/theme" Target="/ppt/notesMasters/theme/theme8.xml" Id="R4f59b007e62c46dd" /></ns0:Relationships>
</file>

<file path=ppt/notesMasters/_rels/notesMaster9.xml.rels><?xml version='1.0' encoding='utf-8'?>
<ns0:Relationships xmlns:ns0="http://schemas.openxmlformats.org/package/2006/relationships"><ns0:Relationship Type="http://schemas.openxmlformats.org/officeDocument/2006/relationships/theme" Target="/ppt/notesMasters/theme/theme9.xml" Id="Rdf50230d7b094759" /></ns0:Relationships>
</file>

<file path=ppt/notesMasters/_rels/notesMaster10.xml.rels><?xml version='1.0' encoding='utf-8'?>
<ns0:Relationships xmlns:ns0="http://schemas.openxmlformats.org/package/2006/relationships"><ns0:Relationship Type="http://schemas.openxmlformats.org/officeDocument/2006/relationships/theme" Target="/ppt/notesMasters/theme/theme10.xml" Id="R34ca28492c5744e5" /></ns0:Relationships>
</file>

<file path=ppt/notesMasters/_rels/notesMaster11.xml.rels><?xml version='1.0' encoding='utf-8'?>
<ns0:Relationships xmlns:ns0="http://schemas.openxmlformats.org/package/2006/relationships"><ns0:Relationship Type="http://schemas.openxmlformats.org/officeDocument/2006/relationships/theme" Target="/ppt/notesMasters/theme/theme11.xml" Id="Ra706a543d1824dd8" /></ns0:Relationships>
</file>

<file path=ppt/notesMasters/_rels/notesMaster12.xml.rels><?xml version='1.0' encoding='utf-8'?>
<ns0:Relationships xmlns:ns0="http://schemas.openxmlformats.org/package/2006/relationships"><ns0:Relationship Type="http://schemas.openxmlformats.org/officeDocument/2006/relationships/theme" Target="/ppt/notesMasters/theme/theme12.xml" Id="R1205be3b29da42c0" /></ns0:Relationships>
</file>

<file path=ppt/notesMasters/_rels/notesMaster13.xml.rels><?xml version='1.0' encoding='utf-8'?>
<ns0:Relationships xmlns:ns0="http://schemas.openxmlformats.org/package/2006/relationships"><ns0:Relationship Type="http://schemas.openxmlformats.org/officeDocument/2006/relationships/theme" Target="/ppt/notesMasters/theme/theme13.xml" Id="R1306dece8b6a4d5d" /></ns0:Relationships>
</file>

<file path=ppt/notesMasters/_rels/notesMaster14.xml.rels><?xml version='1.0' encoding='utf-8'?>
<ns0:Relationships xmlns:ns0="http://schemas.openxmlformats.org/package/2006/relationships"><ns0:Relationship Type="http://schemas.openxmlformats.org/officeDocument/2006/relationships/theme" Target="/ppt/notesMasters/theme/theme14.xml" Id="R13d2d1b01d9e42b5" /></ns0:Relationships>
</file>

<file path=ppt/notesMasters/_rels/notesMaster15.xml.rels><?xml version='1.0' encoding='utf-8'?>
<ns0:Relationships xmlns:ns0="http://schemas.openxmlformats.org/package/2006/relationships"><ns0:Relationship Type="http://schemas.openxmlformats.org/officeDocument/2006/relationships/theme" Target="/ppt/notesMasters/theme/theme15.xml" Id="Rc075cb09c1cb4841" /></ns0:Relationships>
</file>

<file path=ppt/notesMasters/_rels/notesMaster16.xml.rels><?xml version='1.0' encoding='utf-8'?>
<ns0:Relationships xmlns:ns0="http://schemas.openxmlformats.org/package/2006/relationships"><ns0:Relationship Type="http://schemas.openxmlformats.org/officeDocument/2006/relationships/theme" Target="/ppt/notesMasters/theme/theme16.xml" Id="R383dab7c7e4440a0" /></ns0:Relationships>
</file>

<file path=ppt/notesMasters/_rels/notesMaster17.xml.rels><?xml version='1.0' encoding='utf-8'?>
<ns0:Relationships xmlns:ns0="http://schemas.openxmlformats.org/package/2006/relationships"><ns0:Relationship Type="http://schemas.openxmlformats.org/officeDocument/2006/relationships/theme" Target="/ppt/notesMasters/theme/theme17.xml" Id="Rba52793ca71d4938" /></ns0:Relationships>
</file>

<file path=ppt/notesMasters/_rels/notesMaster18.xml.rels><?xml version='1.0' encoding='utf-8'?>
<ns0:Relationships xmlns:ns0="http://schemas.openxmlformats.org/package/2006/relationships"><ns0:Relationship Type="http://schemas.openxmlformats.org/officeDocument/2006/relationships/theme" Target="/ppt/notesMasters/theme/theme18.xml" Id="Rf0e1810e471a4218" /></ns0:Relationships>
</file>

<file path=ppt/notesMasters/_rels/notesMaster19.xml.rels><?xml version='1.0' encoding='utf-8'?>
<ns0:Relationships xmlns:ns0="http://schemas.openxmlformats.org/package/2006/relationships"><ns0:Relationship Type="http://schemas.openxmlformats.org/officeDocument/2006/relationships/theme" Target="/ppt/notesMasters/theme/theme19.xml" Id="R62d86a953895493f" /></ns0:Relationships>
</file>

<file path=ppt/notesMasters/_rels/notesMaster20.xml.rels><?xml version='1.0' encoding='utf-8'?>
<ns0:Relationships xmlns:ns0="http://schemas.openxmlformats.org/package/2006/relationships"><ns0:Relationship Type="http://schemas.openxmlformats.org/officeDocument/2006/relationships/theme" Target="/ppt/notesMasters/theme/theme20.xml" Id="R33db9d8df0a045be" /></ns0:Relationships>
</file>

<file path=ppt/notesMasters/_rels/notesMaster21.xml.rels><?xml version='1.0' encoding='utf-8'?>
<ns0:Relationships xmlns:ns0="http://schemas.openxmlformats.org/package/2006/relationships"><ns0:Relationship Type="http://schemas.openxmlformats.org/officeDocument/2006/relationships/theme" Target="/ppt/notesMasters/theme/theme21.xml" Id="R184f92a9c84e47aa" /></ns0:Relationships>
</file>

<file path=ppt/notesMasters/_rels/notesMaster22.xml.rels><?xml version='1.0' encoding='utf-8'?>
<ns0:Relationships xmlns:ns0="http://schemas.openxmlformats.org/package/2006/relationships"><ns0:Relationship Type="http://schemas.openxmlformats.org/officeDocument/2006/relationships/theme" Target="/ppt/notesMasters/theme/theme22.xml" Id="R04faf88f08cb49d2" /></ns0:Relationships>
</file>

<file path=ppt/notesMasters/_rels/notesMaster23.xml.rels><?xml version='1.0' encoding='utf-8'?>
<ns0:Relationships xmlns:ns0="http://schemas.openxmlformats.org/package/2006/relationships"><ns0:Relationship Type="http://schemas.openxmlformats.org/officeDocument/2006/relationships/theme" Target="/ppt/notesMasters/theme/theme23.xml" Id="R7ca19f44011c4b86" /></ns0: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2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3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4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5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6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7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8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9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10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1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12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13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14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15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16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17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18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19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20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2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22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23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4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5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6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7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8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9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10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1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1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1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14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15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16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17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18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19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20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2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2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Masters/theme/theme2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?>
<ns0:Relationships xmlns:ns0="http://schemas.openxmlformats.org/package/2006/relationships"><ns0:Relationship Type="http://schemas.openxmlformats.org/officeDocument/2006/relationships/slide" Target="/ppt/slides/slide1.xml" Id="Rb0521408d794493d" /><ns0:Relationship Type="http://schemas.openxmlformats.org/officeDocument/2006/relationships/notesMaster" Target="/ppt/notesMasters/notesMaster1.xml" Id="R9d8d2fccfc7d40be" /></ns0:Relationships>
</file>

<file path=ppt/notesSlides/_rels/notesSlide2.xml.rels><?xml version='1.0' encoding='utf-8'?>
<ns0:Relationships xmlns:ns0="http://schemas.openxmlformats.org/package/2006/relationships"><ns0:Relationship Type="http://schemas.openxmlformats.org/officeDocument/2006/relationships/slide" Target="/ppt/slides/slide2.xml" Id="R151b185da91a4512" /><ns0:Relationship Type="http://schemas.openxmlformats.org/officeDocument/2006/relationships/notesMaster" Target="/ppt/notesMasters/notesMaster2.xml" Id="Rec83a18be25a46f4" /></ns0:Relationships>
</file>

<file path=ppt/notesSlides/_rels/notesSlide3.xml.rels><?xml version='1.0' encoding='utf-8'?>
<ns0:Relationships xmlns:ns0="http://schemas.openxmlformats.org/package/2006/relationships"><ns0:Relationship Type="http://schemas.openxmlformats.org/officeDocument/2006/relationships/slide" Target="/ppt/slides/slide3.xml" Id="R0e0ee5b478a94169" /><ns0:Relationship Type="http://schemas.openxmlformats.org/officeDocument/2006/relationships/notesMaster" Target="/ppt/notesMasters/notesMaster3.xml" Id="R9beebf08388343bb" /></ns0:Relationships>
</file>

<file path=ppt/notesSlides/_rels/notesSlide4.xml.rels><?xml version='1.0' encoding='utf-8'?>
<ns0:Relationships xmlns:ns0="http://schemas.openxmlformats.org/package/2006/relationships"><ns0:Relationship Type="http://schemas.openxmlformats.org/officeDocument/2006/relationships/slide" Target="/ppt/slides/slide4.xml" Id="R75332d4e465a448f" /><ns0:Relationship Type="http://schemas.openxmlformats.org/officeDocument/2006/relationships/notesMaster" Target="/ppt/notesMasters/notesMaster4.xml" Id="Rd1a642ebc72144e4" /></ns0:Relationships>
</file>

<file path=ppt/notesSlides/_rels/notesSlide5.xml.rels><?xml version='1.0' encoding='utf-8'?>
<ns0:Relationships xmlns:ns0="http://schemas.openxmlformats.org/package/2006/relationships"><ns0:Relationship Type="http://schemas.openxmlformats.org/officeDocument/2006/relationships/slide" Target="/ppt/slides/slide5.xml" Id="R9cf227caf3c0440e" /><ns0:Relationship Type="http://schemas.openxmlformats.org/officeDocument/2006/relationships/notesMaster" Target="/ppt/notesMasters/notesMaster5.xml" Id="R6fa51822bdfd49ca" /></ns0:Relationships>
</file>

<file path=ppt/notesSlides/_rels/notesSlide6.xml.rels><?xml version='1.0' encoding='utf-8'?>
<ns0:Relationships xmlns:ns0="http://schemas.openxmlformats.org/package/2006/relationships"><ns0:Relationship Type="http://schemas.openxmlformats.org/officeDocument/2006/relationships/slide" Target="/ppt/slides/slide6.xml" Id="R7ee5febbb42d42c1" /><ns0:Relationship Type="http://schemas.openxmlformats.org/officeDocument/2006/relationships/notesMaster" Target="/ppt/notesMasters/notesMaster6.xml" Id="R8d41e736f7734ac6" /></ns0:Relationships>
</file>

<file path=ppt/notesSlides/_rels/notesSlide7.xml.rels><?xml version='1.0' encoding='utf-8'?>
<ns0:Relationships xmlns:ns0="http://schemas.openxmlformats.org/package/2006/relationships"><ns0:Relationship Type="http://schemas.openxmlformats.org/officeDocument/2006/relationships/slide" Target="/ppt/slides/slide7.xml" Id="R0d01078429654852" /><ns0:Relationship Type="http://schemas.openxmlformats.org/officeDocument/2006/relationships/notesMaster" Target="/ppt/notesMasters/notesMaster7.xml" Id="R5e09d379c69e42d8" /></ns0:Relationships>
</file>

<file path=ppt/notesSlides/_rels/notesSlide8.xml.rels><?xml version='1.0' encoding='utf-8'?>
<ns0:Relationships xmlns:ns0="http://schemas.openxmlformats.org/package/2006/relationships"><ns0:Relationship Type="http://schemas.openxmlformats.org/officeDocument/2006/relationships/slide" Target="/ppt/slides/slide8.xml" Id="Ra56161d6a49d404a" /><ns0:Relationship Type="http://schemas.openxmlformats.org/officeDocument/2006/relationships/notesMaster" Target="/ppt/notesMasters/notesMaster8.xml" Id="Ra14881e0195f4fd1" /></ns0:Relationships>
</file>

<file path=ppt/notesSlides/_rels/notesSlide9.xml.rels><?xml version='1.0' encoding='utf-8'?>
<ns0:Relationships xmlns:ns0="http://schemas.openxmlformats.org/package/2006/relationships"><ns0:Relationship Type="http://schemas.openxmlformats.org/officeDocument/2006/relationships/slide" Target="/ppt/slides/slide9.xml" Id="R87f2c7c921724bba" /><ns0:Relationship Type="http://schemas.openxmlformats.org/officeDocument/2006/relationships/notesMaster" Target="/ppt/notesMasters/notesMaster9.xml" Id="Re1a93ece7fa04f05" /></ns0:Relationships>
</file>

<file path=ppt/notesSlides/_rels/notesSlide10.xml.rels><?xml version='1.0' encoding='utf-8'?>
<ns0:Relationships xmlns:ns0="http://schemas.openxmlformats.org/package/2006/relationships"><ns0:Relationship Type="http://schemas.openxmlformats.org/officeDocument/2006/relationships/slide" Target="/ppt/slides/slide10.xml" Id="R2c8a5dfa5d51495d" /><ns0:Relationship Type="http://schemas.openxmlformats.org/officeDocument/2006/relationships/notesMaster" Target="/ppt/notesMasters/notesMaster10.xml" Id="R7635c52c5be74eb4" /></ns0:Relationships>
</file>

<file path=ppt/notesSlides/_rels/notesSlide11.xml.rels><?xml version='1.0' encoding='utf-8'?>
<ns0:Relationships xmlns:ns0="http://schemas.openxmlformats.org/package/2006/relationships"><ns0:Relationship Type="http://schemas.openxmlformats.org/officeDocument/2006/relationships/slide" Target="/ppt/slides/slide11.xml" Id="R37b0e86665394a7f" /><ns0:Relationship Type="http://schemas.openxmlformats.org/officeDocument/2006/relationships/notesMaster" Target="/ppt/notesMasters/notesMaster11.xml" Id="R25a76d795522408f" /></ns0:Relationships>
</file>

<file path=ppt/notesSlides/_rels/notesSlide12.xml.rels><?xml version='1.0' encoding='utf-8'?>
<ns0:Relationships xmlns:ns0="http://schemas.openxmlformats.org/package/2006/relationships"><ns0:Relationship Type="http://schemas.openxmlformats.org/officeDocument/2006/relationships/slide" Target="/ppt/slides/slide12.xml" Id="R52453cf69fe2487a" /><ns0:Relationship Type="http://schemas.openxmlformats.org/officeDocument/2006/relationships/notesMaster" Target="/ppt/notesMasters/notesMaster12.xml" Id="R132c7d99a0704fca" /></ns0:Relationships>
</file>

<file path=ppt/notesSlides/_rels/notesSlide13.xml.rels><?xml version='1.0' encoding='utf-8'?>
<ns0:Relationships xmlns:ns0="http://schemas.openxmlformats.org/package/2006/relationships"><ns0:Relationship Type="http://schemas.openxmlformats.org/officeDocument/2006/relationships/slide" Target="/ppt/slides/slide13.xml" Id="R7483176ec3744e8a" /><ns0:Relationship Type="http://schemas.openxmlformats.org/officeDocument/2006/relationships/notesMaster" Target="/ppt/notesMasters/notesMaster13.xml" Id="R85d21047a3964e5c" /></ns0:Relationships>
</file>

<file path=ppt/notesSlides/_rels/notesSlide14.xml.rels><?xml version='1.0' encoding='utf-8'?>
<ns0:Relationships xmlns:ns0="http://schemas.openxmlformats.org/package/2006/relationships"><ns0:Relationship Type="http://schemas.openxmlformats.org/officeDocument/2006/relationships/slide" Target="/ppt/slides/slide14.xml" Id="R5ae21167f4664b85" /><ns0:Relationship Type="http://schemas.openxmlformats.org/officeDocument/2006/relationships/notesMaster" Target="/ppt/notesMasters/notesMaster14.xml" Id="Rc6ade23796b24db7" /></ns0:Relationships>
</file>

<file path=ppt/notesSlides/_rels/notesSlide15.xml.rels><?xml version='1.0' encoding='utf-8'?>
<ns0:Relationships xmlns:ns0="http://schemas.openxmlformats.org/package/2006/relationships"><ns0:Relationship Type="http://schemas.openxmlformats.org/officeDocument/2006/relationships/slide" Target="/ppt/slides/slide15.xml" Id="R3be69f3da1304d8d" /><ns0:Relationship Type="http://schemas.openxmlformats.org/officeDocument/2006/relationships/notesMaster" Target="/ppt/notesMasters/notesMaster15.xml" Id="R1a7ecb48f60b465a" /></ns0:Relationships>
</file>

<file path=ppt/notesSlides/_rels/notesSlide16.xml.rels><?xml version='1.0' encoding='utf-8'?>
<ns0:Relationships xmlns:ns0="http://schemas.openxmlformats.org/package/2006/relationships"><ns0:Relationship Type="http://schemas.openxmlformats.org/officeDocument/2006/relationships/slide" Target="/ppt/slides/slide16.xml" Id="R04a5fb52e1004f61" /><ns0:Relationship Type="http://schemas.openxmlformats.org/officeDocument/2006/relationships/notesMaster" Target="/ppt/notesMasters/notesMaster16.xml" Id="R61c84dc774724c48" /></ns0:Relationships>
</file>

<file path=ppt/notesSlides/_rels/notesSlide17.xml.rels><?xml version='1.0' encoding='utf-8'?>
<ns0:Relationships xmlns:ns0="http://schemas.openxmlformats.org/package/2006/relationships"><ns0:Relationship Type="http://schemas.openxmlformats.org/officeDocument/2006/relationships/slide" Target="/ppt/slides/slide17.xml" Id="R9c1d9f2e6b744c2b" /><ns0:Relationship Type="http://schemas.openxmlformats.org/officeDocument/2006/relationships/notesMaster" Target="/ppt/notesMasters/notesMaster17.xml" Id="Rbcc91ea9c8814bff" /></ns0:Relationships>
</file>

<file path=ppt/notesSlides/_rels/notesSlide18.xml.rels><?xml version='1.0' encoding='utf-8'?>
<ns0:Relationships xmlns:ns0="http://schemas.openxmlformats.org/package/2006/relationships"><ns0:Relationship Type="http://schemas.openxmlformats.org/officeDocument/2006/relationships/slide" Target="/ppt/slides/slide18.xml" Id="Re98c6a946ed5437f" /><ns0:Relationship Type="http://schemas.openxmlformats.org/officeDocument/2006/relationships/notesMaster" Target="/ppt/notesMasters/notesMaster18.xml" Id="R12a409a3b7794166" /></ns0:Relationships>
</file>

<file path=ppt/notesSlides/_rels/notesSlide19.xml.rels><?xml version='1.0' encoding='utf-8'?>
<ns0:Relationships xmlns:ns0="http://schemas.openxmlformats.org/package/2006/relationships"><ns0:Relationship Type="http://schemas.openxmlformats.org/officeDocument/2006/relationships/slide" Target="/ppt/slides/slide19.xml" Id="R4bab996ace194190" /><ns0:Relationship Type="http://schemas.openxmlformats.org/officeDocument/2006/relationships/notesMaster" Target="/ppt/notesMasters/notesMaster19.xml" Id="Rf60a4c9f694f4b97" /></ns0:Relationships>
</file>

<file path=ppt/notesSlides/_rels/notesSlide20.xml.rels><?xml version='1.0' encoding='utf-8'?>
<ns0:Relationships xmlns:ns0="http://schemas.openxmlformats.org/package/2006/relationships"><ns0:Relationship Type="http://schemas.openxmlformats.org/officeDocument/2006/relationships/slide" Target="/ppt/slides/slide20.xml" Id="R7760fee75ddf4f11" /><ns0:Relationship Type="http://schemas.openxmlformats.org/officeDocument/2006/relationships/notesMaster" Target="/ppt/notesMasters/notesMaster20.xml" Id="R46dc475982934638" /></ns0:Relationships>
</file>

<file path=ppt/notesSlides/_rels/notesSlide21.xml.rels><?xml version='1.0' encoding='utf-8'?>
<ns0:Relationships xmlns:ns0="http://schemas.openxmlformats.org/package/2006/relationships"><ns0:Relationship Type="http://schemas.openxmlformats.org/officeDocument/2006/relationships/slide" Target="/ppt/slides/slide21.xml" Id="Rc186c4ecacef4ada" /><ns0:Relationship Type="http://schemas.openxmlformats.org/officeDocument/2006/relationships/notesMaster" Target="/ppt/notesMasters/notesMaster21.xml" Id="Rc3d8f13c94354a6c" /></ns0:Relationships>
</file>

<file path=ppt/notesSlides/_rels/notesSlide22.xml.rels><?xml version='1.0' encoding='utf-8'?>
<ns0:Relationships xmlns:ns0="http://schemas.openxmlformats.org/package/2006/relationships"><ns0:Relationship Type="http://schemas.openxmlformats.org/officeDocument/2006/relationships/slide" Target="/ppt/slides/slide22.xml" Id="Rc12895fc77d34d31" /><ns0:Relationship Type="http://schemas.openxmlformats.org/officeDocument/2006/relationships/notesMaster" Target="/ppt/notesMasters/notesMaster22.xml" Id="Rad0ecfe5952c4c7a" /></ns0:Relationships>
</file>

<file path=ppt/notesSlides/_rels/notesSlide23.xml.rels><?xml version='1.0' encoding='utf-8'?>
<ns0:Relationships xmlns:ns0="http://schemas.openxmlformats.org/package/2006/relationships"><ns0:Relationship Type="http://schemas.openxmlformats.org/officeDocument/2006/relationships/slide" Target="/ppt/slides/slide23.xml" Id="R1886d1f4a385483e" /><ns0:Relationship Type="http://schemas.openxmlformats.org/officeDocument/2006/relationships/notesMaster" Target="/ppt/notesMasters/notesMaster23.xml" Id="R278d9f4c31494877" /></ns0: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内容依据：outputs/3号黄金尾矿_居间合作PPT逐页策划稿.md，2026年9月30日地点口径核对更新版，第01页。</a:t>
            </a:r>
          </a:p>
          <a:p xmlns:a="http://schemas.openxmlformats.org/drawingml/2006/main">
            <a:r>
              <a:t>标的为贵州兴义3号黄金尾矿首期100万湿吨，本轮拟募集人民币4,000万元。封面数字为融资目标，不表示已募集或已到账。本轮权益不自动覆盖整库约300万湿吨或后续约200万湿吨。</a:t>
            </a:r>
          </a:p>
          <a:p xmlns:a="http://schemas.openxmlformats.org/drawingml/2006/main">
            <a:r>
              <a:t>公司名称与黄金资本品牌沿用既有公司署名及本轮拟议合作结构；封面署名不替代公司正式授权及项目合同，不构成收益保障。</a:t>
            </a:r>
          </a:p>
          <a:p xmlns:a="http://schemas.openxmlformats.org/drawingml/2006/main">
            <a:r>
              <a:t>视觉依据：按策划稿延续已有蓝金视觉。背景复用工作区现有生成素材work/cover-slide/gold-cover-image.png，为黄金板料产品示意，非兴义矿区、设备或产出实拍，已同页注明。</a:t>
            </a:r>
          </a:p>
          <a:p xmlns:a="http://schemas.openxmlformats.org/drawingml/2006/main">
            <a:r>
              <a:t>图片是可替换的独立对象，标题、公司署名、标的、金额、日期和用途说明均为可编辑原生文本。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内容依据：outputs/3号黄金尾矿_居间合作PPT逐页策划稿.md，2026年9月30日更新版，第02页“本次居间合作机会”。</a:t>
            </a:r>
          </a:p>
          <a:p xmlns:a="http://schemas.openxmlformats.org/drawingml/2006/main">
            <a:r>
              <a:t>本轮标的为贵州兴义3号黄金尾矿首期100万湿吨，拟募集人民币4,000万元。该金额为融资目标，不表示已经募集或到账。本轮权益不自动覆盖后续约200万湿吨。</a:t>
            </a:r>
          </a:p>
          <a:p xmlns:a="http://schemas.openxmlformats.org/drawingml/2006/main">
            <a:r>
              <a:t>黄金资本公司负责正式项目说明、签约收款、项目实施组织及约定收益支付。居间方仅定向介绍匹配项目参与条件的合格投资人，并提供对接服务，不代收投资款。左右箭头表示双方对合作目标的贡献，不表示资金托管或资金流向居间方。</a:t>
            </a:r>
          </a:p>
          <a:p xmlns:a="http://schemas.openxmlformats.org/drawingml/2006/main">
            <a:r>
              <a:t>合作回报包括现金佣金，以及拟议的附条件首期项目收益权益。拟议权益尚需专项确认，具体触发条件及结算以正式协议为准，不在本页作固定收益或回报保障承诺。</a:t>
            </a:r>
          </a:p>
          <a:p xmlns:a="http://schemas.openxmlformats.org/drawingml/2006/main">
            <a:r>
              <a:t>视觉参考：按策划稿沿用新版2号矿第2页的白底蓝金关系图布局。本页仅包含3号矿口径。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内容依据：outputs/3号黄金尾矿_居间合作PPT逐页策划稿.md，2026年9月30日更新版，第03页“3号矿的客户沟通要点”。</a:t>
            </a:r>
          </a:p>
          <a:p xmlns:a="http://schemas.openxmlformats.org/drawingml/2006/main">
            <a:r>
              <a:t>客户沟通口径：3号矿位于贵州兴义。本轮投资标的为首期100万湿吨，最低交付70万干吨。本轮拟募集人民币4,000万元。收益来源为首期矿料黄金回收及板料销售，不表示固定回报或收益保证。</a:t>
            </a:r>
          </a:p>
          <a:p xmlns:a="http://schemas.openxmlformats.org/drawingml/2006/main">
            <a:r>
              <a:t>本轮权益仅覆盖正式合同约定的本轮矿量。后续约200万湿吨另行投资，不自动纳入本轮权益范围。湿吨与干吨为不同计量口径，不可直接相加。</a:t>
            </a:r>
          </a:p>
          <a:p xmlns:a="http://schemas.openxmlformats.org/drawingml/2006/main">
            <a:r>
              <a:t>首期检测、试产和正式合同资料随项目推进提供。本页所述融资金额为目标，不代表已到账，亦不表明检测或试产已经完成。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内容依据：outputs/3号黄金尾矿_居间合作PPT逐页策划稿.md，2026年9月30日更新版，第04页“居间合作回报总览”。</a:t>
            </a:r>
          </a:p>
          <a:p xmlns:a="http://schemas.openxmlformats.org/drawingml/2006/main">
            <a:r>
              <a:t>现金居间佣金为项目整体预算人民币800万元，占本轮拟募集4,000万元的20%。800万元并非每位居间人的收益，也不是无条件支付承诺。实际计提与结算以到账资金、服务贡献和正式商务协议为依据。预算核对：4,000万元×20%=800万元。</a:t>
            </a:r>
          </a:p>
          <a:p xmlns:a="http://schemas.openxmlformats.org/drawingml/2006/main">
            <a:r>
              <a:t>拟议项目收益权益为居间团队额外5%首期项目收益权益。拟沿用2号矿机制，尚需对3号矿触发条件作专项确认并签约。本页“拟沿用既有机制”指该拟议安排，不表示已经生效。5%是约定团队整体权益，不是每位居间人分别享有5%。</a:t>
            </a:r>
          </a:p>
          <a:p xmlns:a="http://schemas.openxmlformats.org/drawingml/2006/main">
            <a:r>
              <a:t>只有在3号矿确认沿用并完成相关约定后，两项回报才按协议叠加。权益仅涉及首期项目合同矿量，不自动延伸至后续矿量。</a:t>
            </a:r>
          </a:p>
          <a:p xmlns:a="http://schemas.openxmlformats.org/drawingml/2006/main">
            <a:r>
              <a:t>讲解重点：先说明现金佣金的整体预算和结算依据，再说明项目收益权益的拟议状态与团队口径，不承诺个人固定收益。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内容依据：outputs/3号黄金尾矿_居间合作PPT逐页策划稿.md，2026年9月30日更新版，第05页“现金佣金的计提与支付”。</a:t>
            </a:r>
          </a:p>
          <a:p xmlns:a="http://schemas.openxmlformats.org/drawingml/2006/main">
            <a:r>
              <a:t>预算关系：4,000万元×20%=800万元。800万元为3号矿本轮整体现金居间佣金预算，20%为项目预算比例，不是每位居间人的无条件佣金率。</a:t>
            </a:r>
          </a:p>
          <a:p xmlns:a="http://schemas.openxmlformats.org/drawingml/2006/main">
            <a:r>
              <a:t>计提依据为正式协议确认的到账资金和服务内容。支付前应完成约定融资及相关结算条件。流程概括为服务确认、到账核对和佣金结算，不表示未经确认的结佣期限或自动付款承诺。</a:t>
            </a:r>
          </a:p>
          <a:p xmlns:a="http://schemas.openxmlformats.org/drawingml/2006/main">
            <a:r>
              <a:t>对账资料包括客户报备、服务记录、签约文件、到账确认和结算文件。各环节资料位置仅用于说明核对要素，具体审核和支付责任按正式协议执行。</a:t>
            </a:r>
          </a:p>
          <a:p xmlns:a="http://schemas.openxmlformats.org/drawingml/2006/main">
            <a:r>
              <a:t>分笔到账、多人协作、退款和税费处理另行约定。未在本页自行增加结佣天数、税率、分配比例或其他商务条件。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内容依据：outputs/3号黄金尾矿_居间合作PPT逐页策划稿.md，2026年9月30日更新版，第06页“拟议5%首期项目收益权益”。</a:t>
            </a:r>
          </a:p>
          <a:p xmlns:a="http://schemas.openxmlformats.org/drawingml/2006/main">
            <a:r>
              <a:t>本页全部比例安排均以3号矿确认沿用相关机制并签署专项协议为前提，不表示该收益权益已生效。拟从公司原有70%项目利润份额中划出5个百分点给居间团队，公司余65%，标准投资人30%分红池不减少。核对：30%+5%+65%=100%，70%-5%=65%。图中5%是项目利润的5个百分点，不是公司70%份额乘以5%。</a:t>
            </a:r>
          </a:p>
          <a:p xmlns:a="http://schemas.openxmlformats.org/drawingml/2006/main">
            <a:r>
              <a:t>拟以完成约定人民币4,000万元到账及合作条件为触发基础，最终触发、结算和权益条件待3号矿专项协议确认。5%为居间团队整体权益，不是每位居间人各享5%。</a:t>
            </a:r>
          </a:p>
          <a:p xmlns:a="http://schemas.openxmlformats.org/drawingml/2006/main">
            <a:r>
              <a:t>权益仅对应首期100万湿吨合同范围，不自动延伸到剩余约200万湿吨或其他项目。比例图描述项目利润份额，不是融资资金用途、股权比例或承诺收益率。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内容依据：outputs/3号黄金尾矿_居间合作PPT逐页策划稿.md，2026年9月30日更新版，第07页“公司、居间人与投资人的分工”。公司全称沿用本项目已制作封面的Defeng Solife Holdings Limited，交易代码DFSLY单独展示，不以代码代替法律主体。正式主体及授权仍需落实到本轮文件。</a:t>
            </a:r>
          </a:p>
          <a:p xmlns:a="http://schemas.openxmlformats.org/drawingml/2006/main">
            <a:r>
              <a:t>公司职责包括项目说明、资料提供、合同签署、资金接收、组织实施、核算及支付。居间人职责包括客户介绍、需求沟通、资料传递、进度跟进及服务协同。投资人核阅资料、确认适用参与条件、独立决策、签约付款。</a:t>
            </a:r>
          </a:p>
          <a:p xmlns:a="http://schemas.openxmlformats.org/drawingml/2006/main">
            <a:r>
              <a:t>投资款按正式协议直接进入公司指定账户，居间人不代收。金色实线箭头由投资人指向公司，仅表示投资款路径。深蓝双向箭头表示双方合同关系，不表示双向资金承诺。灰蓝虚线表示介绍与服务关系，不代表资金路径。</a:t>
            </a:r>
          </a:p>
          <a:p xmlns:a="http://schemas.openxmlformats.org/drawingml/2006/main">
            <a:r>
              <a:t>本轮拟沿用此前由DFSLY对应公司签约和履约的结构，正式公司主体及有效授权待文件落实。交易代码和上市或挂牌身份均不构成收益保障。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内容依据：outputs/3号黄金尾矿_居间合作PPT逐页策划稿.md，2026年9月30日更新版，第08页“兴义3号矿资源与首期投资范围”。</a:t>
            </a:r>
          </a:p>
          <a:p xmlns:a="http://schemas.openxmlformats.org/drawingml/2006/main">
            <a:r>
              <a:t>整库资源约300万湿吨，按项目方提供规模。本轮标的为其中首期100万湿吨，最低交付70万干吨。湿吨和干吨口径不同，不可直接相加。资源带分成三等份只表示数量关系，不表示实际库区划分、开采顺序或后续分批融资方案。</a:t>
            </a:r>
          </a:p>
          <a:p xmlns:a="http://schemas.openxmlformats.org/drawingml/2006/main">
            <a:r>
              <a:t>首期锁矿款人民币500万元已包含在本轮4,000万元融资内，不是额外募集金额。矿源主体按现有说明书列示为贵州汇垣商贸有限公司，具体资质、权属和有效授权按正式文件核验。</a:t>
            </a:r>
          </a:p>
          <a:p xmlns:a="http://schemas.openxmlformats.org/drawingml/2006/main">
            <a:r>
              <a:t>剩余约200万湿吨另行锁矿、投入及核算，本轮不自动享有其收益。讲解补充：项目方表示剩余资源已有排他安排，其范围、期限及授权仍需正式文件支持，不能据此表述为已核实或无条件控制整库资源。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内容依据：outputs/3号黄金尾矿_居间合作PPT逐页策划稿.md，2026年9月30日更新版，第09页“兴义至郴州的生产与物流安排”。</a:t>
            </a:r>
          </a:p>
          <a:p xmlns:a="http://schemas.openxmlformats.org/drawingml/2006/main">
            <a:r>
              <a:t>兴义矿区提料按湿吨计量，兴义附近晒干及中转，中转站出库按干吨计量并衔接批次记录，运往湖南郴州加工提炼，黄金板料检测、销售和回款。配套拟建设计日处理1,500干吨产线，预算1,500万元，不表示产线已建成或实际达产。</a:t>
            </a:r>
          </a:p>
          <a:p xmlns:a="http://schemas.openxmlformats.org/drawingml/2006/main">
            <a:r>
              <a:t>具体接收工厂、物流合同、处理手续及两矿并行生产配置按实施文件落实。图中仅表达城市位置及拟加工方向，不表示精确矿点、中转场址、加工厂址、实际运输路线、运输距离或时间。</a:t>
            </a:r>
          </a:p>
          <a:p xmlns:a="http://schemas.openxmlformats.org/drawingml/2006/main">
            <a:r>
              <a:t>地理来源：阿里云DataV公开地理数据，贵州省边界 https://geo.datav.aliyun.com/areas_v3/bound/520000.json ，黔西南州县市数据 https://geo.datav.aliyun.com/areas_v3/bound/522300_full.json ，本次读取兴义市行政中心参考点。湖南省边界 https://geo.datav.aliyun.com/areas_v3/bound/430000.json ，湖南城市位置 https://geo.datav.aliyun.com/areas_v3/bound/430000_full.json ，读取郴州市行政中心参考点。贵州数据访问日期2026-09-30，湖南数据复用工作区已下载资料。地图为原生可编辑位置示意，不用于导航或权属界定。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内容依据：outputs/3号黄金尾矿_居间合作PPT逐页策划稿.md，2026年9月30日更新版，第10页“4,000万元资金使用计划”。本页为预算安排，不代表已支出。</a:t>
            </a:r>
          </a:p>
          <a:p xmlns:a="http://schemas.openxmlformats.org/drawingml/2006/main">
            <a:r>
              <a:t>首期锁矿款：500万元，占总额12.5%。</a:t>
            </a:r>
          </a:p>
          <a:p xmlns:a="http://schemas.openxmlformats.org/drawingml/2006/main">
            <a:r>
              <a:t>新建生产线：1500万元，占总额37.5%。</a:t>
            </a:r>
          </a:p>
          <a:p xmlns:a="http://schemas.openxmlformats.org/drawingml/2006/main">
            <a:r>
              <a:t>融资居间佣金：800万元，占总额20.0%。</a:t>
            </a:r>
          </a:p>
          <a:p xmlns:a="http://schemas.openxmlformats.org/drawingml/2006/main">
            <a:r>
              <a:t>招待及顾问费用：400万元，占总额10.0%。</a:t>
            </a:r>
          </a:p>
          <a:p xmlns:a="http://schemas.openxmlformats.org/drawingml/2006/main">
            <a:r>
              <a:t>综合运营资金：500万元，占总额12.5%。</a:t>
            </a:r>
          </a:p>
          <a:p xmlns:a="http://schemas.openxmlformats.org/drawingml/2006/main">
            <a:r>
              <a:t>备用金：300万元，占总额7.5%。</a:t>
            </a:r>
          </a:p>
          <a:p xmlns:a="http://schemas.openxmlformats.org/drawingml/2006/main">
            <a:r>
              <a:t>合计：4,000万元，100.0%。核对：500+1500+800+400+500+300=4000万元。各比例以4,000万元为分母。</a:t>
            </a:r>
          </a:p>
          <a:p xmlns:a="http://schemas.openxmlformats.org/drawingml/2006/main">
            <a:r>
              <a:t>锁矿款已包含在总额内，按合同抵扣原料款后不重复计入成本。本轮不包含剩余资源的完整开发投资。融资居间佣金800万元为整体项目预算，不是个人无条件佣金。本页不新增支付条件、税率或资金用途。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内容依据：outputs/3号黄金尾矿_居间合作PPT逐页策划稿.md，2026年9月30日更新版，第11页“首期项目全周期情景测算”。</a:t>
            </a:r>
          </a:p>
          <a:p xmlns:a="http://schemas.openxmlformats.org/drawingml/2006/main">
            <a:r>
              <a:t>统一假设：100万湿吨、实际处理量70万干吨、出金0.8克/湿吨、综合成本550元/干吨。黄金量=100万湿吨×0.8克/湿吨=80万克=800公斤。综合成本=70万干吨×550元/干吨=3.85亿元。</a:t>
            </a:r>
          </a:p>
          <a:p xmlns:a="http://schemas.openxmlformats.org/drawingml/2006/main">
            <a:r>
              <a:t>结算金价假设900元/克：黄金销售收入7.20亿元，综合成本3.85亿元，测算余额3.35亿元。收入减成本等于余额。</a:t>
            </a:r>
          </a:p>
          <a:p xmlns:a="http://schemas.openxmlformats.org/drawingml/2006/main">
            <a:r>
              <a:t>结算金价假设1000元/克：黄金销售收入8.00亿元，综合成本3.85亿元，测算余额4.15亿元。收入减成本等于余额。</a:t>
            </a:r>
          </a:p>
          <a:p xmlns:a="http://schemas.openxmlformats.org/drawingml/2006/main">
            <a:r>
              <a:t>结算金价假设1100元/克：黄金销售收入8.80亿元，综合成本3.85亿元，测算余额4.95亿元。收入减成本等于余额。</a:t>
            </a:r>
          </a:p>
          <a:p xmlns:a="http://schemas.openxmlformats.org/drawingml/2006/main">
            <a:r>
              <a:t>本页柱形图为销售收入的算术拆分，灰蓝为综合成本，哑金为测算余额，不能把余额称为可分配利润或投资人收益。中间情景仅作为排版轻度强调，不表示金价预测。</a:t>
            </a:r>
          </a:p>
          <a:p xmlns:a="http://schemas.openxmlformats.org/drawingml/2006/main">
            <a:r>
              <a:t>出金和成本均为前期假设，尚待3号矿检测及试产验证。70万干吨在本表同时作为实际处理量假设，最低交付量不等于最终实际交付量。实际干吨变化时成本和处理周期同步调整。</a:t>
            </a:r>
          </a:p>
          <a:p xmlns:a="http://schemas.openxmlformats.org/drawingml/2006/main">
            <a:r>
              <a:t>金价为结算价情景，不是实时行情。550元/干吨为综合成本假设，已包含的融资等费用不得重复扣算。测算余额需与资本支出、费用归集及回款衔接，不直接等于可分配利润，不据此推导投资回报倍数或作收益保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内容依据：outputs/3号黄金尾矿_居间合作PPT逐页策划稿.md，2026年9月30日更新版，第12页“投资人标准参与方案”。</a:t>
            </a:r>
          </a:p>
          <a:p xmlns:a="http://schemas.openxmlformats.org/drawingml/2006/main">
            <a:r>
              <a:t>拟沿用标准结构：人民币100万元/份，共40份，合计4,000万元。40份共同参与首期项目利润30%的分红池，每份占池内1/40。份额结构为拟沿用安排，具体份额及权益以正式协议为准。</a:t>
            </a:r>
          </a:p>
          <a:p xmlns:a="http://schemas.openxmlformats.org/drawingml/2006/main">
            <a:r>
              <a:t>图中40个相同色块表示40个等额份额，不表示已认购、剩余份额、销售进度或客户数量。30%为首期项目利润分红池比例，不是本金收益率，不是每位投资人的利润份额。1/40为池内份额，不等于整个项目利润的1/40。</a:t>
            </a:r>
          </a:p>
          <a:p xmlns:a="http://schemas.openxmlformats.org/drawingml/2006/main">
            <a:r>
              <a:t>收益范围仅对应首期合同矿量。大额投资如需专项安排，另行确定份额及权益，不默认叠加或稀释标准份额。本页不作收益保证，也不新增未经确认的认购金额、倒计时或交易条件。</a:t>
            </a:r>
          </a:p>
          <a:p xmlns:a="http://schemas.openxmlformats.org/drawingml/2006/main">
            <a:r>
              <a:t>算术核对：100万元×40份=4,000万元；40×1/40=1个完整投资人分红池。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内容依据：outputs/3号黄金尾矿_居间合作PPT逐页策划稿.md，2026年9月30日更新版，第13页“首期分红池与分配示例”。</a:t>
            </a:r>
          </a:p>
          <a:p xmlns:a="http://schemas.openxmlformats.org/drawingml/2006/main">
            <a:r>
              <a:t>已有项目说明口径为首期项目利润的30%进入投资人分红池。如确认40份等额安排，单份分配计算为协议核定首期项目利润×30%×1/40。30%为利润池占比，1/40为池内份额，均不是月收益率或年收益率。</a:t>
            </a:r>
          </a:p>
          <a:p xmlns:a="http://schemas.openxmlformats.org/drawingml/2006/main">
            <a:r>
              <a:t>机制示例：某期协议核定首期项目利润1,000万元，投资人池1,000万元×30%=300万元，单份300万元÷40份=7.5万元。此处仅为机制算例，未预测月份、实际利润或实际支付金额。</a:t>
            </a:r>
          </a:p>
          <a:p xmlns:a="http://schemas.openxmlformats.org/drawingml/2006/main">
            <a:r>
              <a:t>支付仍需满足可分配收益、回款及协议条件。前页情景测算余额不能直接代入协议核定可分配项目利润。如沿用收益权终止机制，退出份额后续对应收益归公司。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内容依据：outputs/3号黄金尾矿_居间合作PPT逐页策划稿.md，2026年9月30日更新版，第14页“累计分配及现金、股票结算”。</a:t>
            </a:r>
          </a:p>
          <a:p xmlns:a="http://schemas.openxmlformats.org/drawingml/2006/main">
            <a:r>
              <a:t>拟沿用机制：单份投入人民币100万元，累计分配达到人民币200万元时，按协议终止对应项目收益权。200万元已经包含本金，不是本金之外额外支付200万元。累计2倍为拟议权益终止条件，不代表固定收益、保本或按期回本保证，不表示必然达到该额度。</a:t>
            </a:r>
          </a:p>
          <a:p xmlns:a="http://schemas.openxmlformats.org/drawingml/2006/main">
            <a:r>
              <a:t>投资人可按专项协议选择现金或股票结算。股票按约定结算价值计入同一累计额度，交割后终止相应项目收益权。两种结算不构成两个独立叠加额度，也不表示股票可以即时出售、固定价格或保值。</a:t>
            </a:r>
          </a:p>
          <a:p xmlns:a="http://schemas.openxmlformats.org/drawingml/2006/main">
            <a:r>
              <a:t>证券类型、定价、限制、选择时点和交割条件须在专项文件明确。本页不自行确定股票类别、价格、锁定期、兑付时间或流动性安排。图中箭头表示拟议机制及条件关系，不表示收益承诺。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内容依据：outputs/3号黄金尾矿_居间合作PPT逐页策划稿.md，2026年9月30日更新版，第15页“黄金金条专项预定安排”。</a:t>
            </a:r>
          </a:p>
          <a:p xmlns:a="http://schemas.openxmlformats.org/drawingml/2006/main">
            <a:r>
              <a:t>本页以3号矿确认沿用专项购金安排为前提。按约定参考价格八折预定，需要另外支付购金款。拟议示例：项目投资人民币100万元，另付人民币160万元，预定按约定参考价计算价值人民币200万元的金条。核对：200万元×80%=160万元。</a:t>
            </a:r>
          </a:p>
          <a:p xmlns:a="http://schemas.openxmlformats.org/drawingml/2006/main">
            <a:r>
              <a:t>100万元项目投资款与160万元购金款为分别支付、分别核算的不同款项。该安排不是投资赠金，200万元为约定参考价值，不是承诺未来市值、可变现价格或投资分红。</a:t>
            </a:r>
          </a:p>
          <a:p xmlns:a="http://schemas.openxmlformats.org/drawingml/2006/main">
            <a:r>
              <a:t>参考价、定价日、规格数量、交付时间及配置上限另行约定。本页不自行设定参考金价、具体金条重量、品牌、规格或交付日期。</a:t>
            </a:r>
          </a:p>
          <a:p xmlns:a="http://schemas.openxmlformats.org/drawingml/2006/main">
            <a:r>
              <a:t>图片素材：复用工作区已有work/slide-15/gold-bars.png，已复制到本页制作目录，为此前AI生成的通用金条产品示意，不是3号矿产出、交付实物、品牌或数量证明。原生成提示：three plain unbranded gold bullion bars, realistic studio still life, warm ivory background, subtle shadows, landscape 4:3, no text, logos, stamps, certificates, numbers or charts。图片为独立可替换对象，所有文字、数字和版式元素均可编辑。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内容依据：outputs/3号黄金尾矿_居间合作PPT逐页策划稿.md，2026年9月30日更新版，第16页“首期实施进度与经营披露”。</a:t>
            </a:r>
          </a:p>
          <a:p xmlns:a="http://schemas.openxmlformats.org/drawingml/2006/main">
            <a:r>
              <a:t>计划推进顺序：落实合同及启动条件，开展检测、工程与物流准备，按资金到位后约3个月计划推进建设配套，试产验证出金、成本、产能与销售回款，再进入正式运营并披露生产、销售、成本及累计分配情况。约3个月是计划口径，不表示固定完工承诺。阶段图仅表达先后与验证关系，各段长度不代表实际持续时间。</a:t>
            </a:r>
          </a:p>
          <a:p xmlns:a="http://schemas.openxmlformats.org/drawingml/2006/main">
            <a:r>
              <a:t>以70万干吨为处理量假设，按设计日处理1,500干吨计算，700000÷1500=466.6667，约467个满负荷生产日，不含建设、爬坡、检修及供料中断，不能直接视为日历工期或回本期限。</a:t>
            </a:r>
          </a:p>
          <a:p xmlns:a="http://schemas.openxmlformats.org/drawingml/2006/main">
            <a:r>
              <a:t>经营月报列示生产、销售、成本与累计分配字段，不表示已运营或已有分配。具体报告格式、口径及披露安排以项目实施及协议文件为准。</a:t>
            </a:r>
          </a:p>
          <a:p xmlns:a="http://schemas.openxmlformats.org/drawingml/2006/main">
            <a:r>
              <a:t>讲解备注：如3号矿采用约18个月运营目标，应明确从投产后起算。“第4个月起分配”的起算点及实际可分配收益条件需专门确认，不能将18个月画成固定回本日期，不能承诺按计划月份自动分配。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内容依据：outputs/3号黄金尾矿_居间合作PPT逐页策划稿.md，2026年9月30日更新版，第17页“公司向居间人提供的业务支持”。</a:t>
            </a:r>
          </a:p>
          <a:p xmlns:a="http://schemas.openxmlformats.org/drawingml/2006/main">
            <a:r>
              <a:t>初次沟通：项目简版、首期权益说明、统一问答。</a:t>
            </a:r>
          </a:p>
          <a:p xmlns:a="http://schemas.openxmlformats.org/drawingml/2006/main">
            <a:r>
              <a:t>深入了解：项目讲解、资料核阅、技术及财务对接。</a:t>
            </a:r>
          </a:p>
          <a:p xmlns:a="http://schemas.openxmlformats.org/drawingml/2006/main">
            <a:r>
              <a:t>现场交流：按实际条件安排矿源、中转或加工设施考察。</a:t>
            </a:r>
          </a:p>
          <a:p xmlns:a="http://schemas.openxmlformats.org/drawingml/2006/main">
            <a:r>
              <a:t>方案确认：参与方案、专项条款及签约收款说明。</a:t>
            </a:r>
          </a:p>
          <a:p xmlns:a="http://schemas.openxmlformats.org/drawingml/2006/main">
            <a:r>
              <a:t>投资后服务：项目进度、经营报告及分配记录。</a:t>
            </a:r>
          </a:p>
          <a:p xmlns:a="http://schemas.openxmlformats.org/drawingml/2006/main">
            <a:r>
              <a:t>本页列示公司拟提供的支持，不表示各项资料、人员或服务体系均已建立。现场考察应按实际条件安排，不能表示矿源、中转或加工设施已全部开放。真实负责人和可开放考察时间确定后再提供，不填入虚构姓名、联系方式或日期。</a:t>
            </a:r>
          </a:p>
          <a:p xmlns:a="http://schemas.openxmlformats.org/drawingml/2006/main">
            <a:r>
              <a:t>底部项目对接、技术对接、财务对接为按策划稿要求列示的拟配置职能岗位，待公司落实实际人员及授权，不构成现任人员任命或新增服务承诺。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内容依据：outputs/3号黄金尾矿_居间合作PPT逐页策划稿.md，2026年9月30日更新版，第18页“客户报备与联合推进流程”。</a:t>
            </a:r>
          </a:p>
          <a:p xmlns:a="http://schemas.openxmlformats.org/drawingml/2006/main">
            <a:r>
              <a:t>1.公司与居间方确认合作范围及条款。2.完成客户报备及需求匹配。3.联合开展项目说明、资料核阅及必要考察。4.投资人与公司确认方案并签约。5.投资款进入协议指定的公司账户。6.公司核对到账，按协议落实投资权益及居间结算。</a:t>
            </a:r>
          </a:p>
          <a:p xmlns:a="http://schemas.openxmlformats.org/drawingml/2006/main">
            <a:r>
              <a:t>客户归属、重复报备、共同介绍和团队协作另行明确。本页流程描述推进顺序，不新增未经约定的审批时限、付款时限或结佣日期。核对到账不表示投资权益和居间报酬无需满足其他协议条件。</a:t>
            </a:r>
          </a:p>
          <a:p xmlns:a="http://schemas.openxmlformats.org/drawingml/2006/main">
            <a:r>
              <a:t>资金边界沿用第07页：投资款按正式协议直接进入公司指定账户，居间人不代收。签约与收款节点用金色强调，不表示已签约或已到账。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内容依据：outputs/3号黄金尾矿_居间合作PPT逐页策划稿.md，2026年9月30日更新版，第19页“商务合作条款与结算确认”。</a:t>
            </a:r>
          </a:p>
          <a:p xmlns:a="http://schemas.openxmlformats.org/drawingml/2006/main">
            <a:r>
              <a:t>标的范围：首期100万湿吨及其合同对应收益。</a:t>
            </a:r>
          </a:p>
          <a:p xmlns:a="http://schemas.openxmlformats.org/drawingml/2006/main">
            <a:r>
              <a:t>佣金安排：实际比例、计提基础、支付节点、税费及退款处理。</a:t>
            </a:r>
          </a:p>
          <a:p xmlns:a="http://schemas.openxmlformats.org/drawingml/2006/main">
            <a:r>
              <a:t>拟议5%权益：持有人、触发条件、利润口径和终止条件。</a:t>
            </a:r>
          </a:p>
          <a:p xmlns:a="http://schemas.openxmlformats.org/drawingml/2006/main">
            <a:r>
              <a:t>客户协作：报备、重复客户、联合介绍及内部回报分配。</a:t>
            </a:r>
          </a:p>
          <a:p xmlns:a="http://schemas.openxmlformats.org/drawingml/2006/main">
            <a:r>
              <a:t>信息服务：资料提供、重大事项告知、保密及服务边界。</a:t>
            </a:r>
          </a:p>
          <a:p xmlns:a="http://schemas.openxmlformats.org/drawingml/2006/main">
            <a:r>
              <a:t>后续资源：剩余约200万湿吨另行投资，不与本轮权益混同。</a:t>
            </a:r>
          </a:p>
          <a:p xmlns:a="http://schemas.openxmlformats.org/drawingml/2006/main">
            <a:r>
              <a:t>本页为需落实到3号矿专项商务文件和正式协议的条款目录，不表示已签约或拟议5%权益已经生效。实际佣金比例、计提基础、支付节点、税费和退款处理待具体约定，不把项目预算比例自动视作每位居间人的个人权益。</a:t>
            </a:r>
          </a:p>
          <a:p xmlns:a="http://schemas.openxmlformats.org/drawingml/2006/main">
            <a:r>
              <a:t>本轮标的仅为首期100万湿吨及其合同对应收益，剩余约200万湿吨另行投资，不能与本轮权益混同。客户归属、重复报备、联合介绍及内部回报分配等协作事项按正式文件确认。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内容依据：outputs/3号黄金尾矿_居间合作PPT逐页策划稿.md，2026年9月30日更新版，第20页“下一步合作安排”。</a:t>
            </a:r>
          </a:p>
          <a:p xmlns:a="http://schemas.openxmlformats.org/drawingml/2006/main">
            <a:r>
              <a:t>合作标的为贵州兴义3号矿首期100万湿吨，本轮拟募集人民币4,000万元。金额为合作融资目标，不表示已认购、已到账或项目全部投资规模。</a:t>
            </a:r>
          </a:p>
          <a:p xmlns:a="http://schemas.openxmlformats.org/drawingml/2006/main">
            <a:r>
              <a:t>下一步：确认拟合作居间方及客户匹配方向；确认3号矿专属商务条款与投资安排；配置统一材料、资料清单及公司对接人；安排首场公司、居间方与合格投资人的联合沟通。</a:t>
            </a:r>
          </a:p>
          <a:p xmlns:a="http://schemas.openxmlformats.org/drawingml/2006/main">
            <a:r>
              <a:t>真实授权商务联系人及联系方式尚未提供，页面保留待填写位置。对外使用前应由公司确认并补齐真实信息。本页不编造姓名、电话、邮箱、二维码或沟通日期，也不表示合作已达成。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内容依据：outputs/3号黄金尾矿_居间合作PPT逐页策划稿.md，2026年9月30日更新版，附录A1“测算假设与敏感性分析”。统一处理100万湿吨，全部为全周期情景，参数尚待3号矿验证。</a:t>
            </a:r>
          </a:p>
          <a:p xmlns:a="http://schemas.openxmlformats.org/drawingml/2006/main">
            <a:r>
              <a:t>基准假设：出金0.8克/湿吨，干吨处理量70万，单位综合成本550元/干吨，结算金价1000元/克，收入8.00亿元，成本3.85亿元，余额4.15亿元。</a:t>
            </a:r>
          </a:p>
          <a:p xmlns:a="http://schemas.openxmlformats.org/drawingml/2006/main">
            <a:r>
              <a:t>干吨增加：出金0.8克/湿吨，干吨处理量80万，单位综合成本550元/干吨，结算金价1000元/克，收入8.00亿元，成本4.40亿元，余额3.60亿元。</a:t>
            </a:r>
          </a:p>
          <a:p xmlns:a="http://schemas.openxmlformats.org/drawingml/2006/main">
            <a:r>
              <a:t>经营下行情景：出金0.4克/湿吨，干吨处理量70万，单位综合成本650元/干吨，结算金价900元/克，收入3.60亿元，成本4.55亿元，余额-0.95亿元。</a:t>
            </a:r>
          </a:p>
          <a:p xmlns:a="http://schemas.openxmlformats.org/drawingml/2006/main">
            <a:r>
              <a:t>计算关系：收入=100万湿吨×出金克/湿吨×结算金价÷1亿；成本=干吨处理量×单位成本÷1亿；余额=收入-成本。下行情景3.60-4.55=-0.95亿元，负号必须保留。</a:t>
            </a:r>
          </a:p>
          <a:p xmlns:a="http://schemas.openxmlformats.org/drawingml/2006/main">
            <a:r>
              <a:t>干吨增加情景仅用于展示成本敏感性，不代表矿料品质保持不变的预测。下行情景为压力假设，不表示已发生经营亏损。结算金价为情景参数，不是实时行情。</a:t>
            </a:r>
          </a:p>
          <a:p xmlns:a="http://schemas.openxmlformats.org/drawingml/2006/main">
            <a:r>
              <a:t>余额尚需衔接资本支出、费用归集及实际回款，不直接等于可分配利润。已含的融资等费用不得重复扣算。实际出金、处理量、成本、生产周期与回款情况应按本矿检测、试产和正式协议核验更新。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内容依据：outputs/3号黄金尾矿_居间合作PPT逐页策划稿.md，2026年9月30日更新版，附录A2“居间人常见问题与统一表达”。</a:t>
            </a:r>
          </a:p>
          <a:p xmlns:a="http://schemas.openxmlformats.org/drawingml/2006/main">
            <a:r>
              <a:t>问：投的是300万吨还是100万吨？答：本轮仅对应首期100万湿吨，整库约300万湿吨属于项目背景。</a:t>
            </a:r>
          </a:p>
          <a:p xmlns:a="http://schemas.openxmlformats.org/drawingml/2006/main">
            <a:r>
              <a:t>问：后续200万吨是否免费享有收益？答：不自动享有，需另行投资并签订对应协议。</a:t>
            </a:r>
          </a:p>
          <a:p xmlns:a="http://schemas.openxmlformats.org/drawingml/2006/main">
            <a:r>
              <a:t>问：500万元是否在4,000万元之外？答：已包含，不能重复加收。</a:t>
            </a:r>
          </a:p>
          <a:p xmlns:a="http://schemas.openxmlformats.org/drawingml/2006/main">
            <a:r>
              <a:t>问：为什么运到郴州加工？答：按现有方案在兴义附近晒干中转后运至郴州，实际费用按本矿合同核算。</a:t>
            </a:r>
          </a:p>
          <a:p xmlns:a="http://schemas.openxmlformats.org/drawingml/2006/main">
            <a:r>
              <a:t>问：出金和成本是否已验证？答：目前为前期假设，需以3号矿检测和试产结果更新。</a:t>
            </a:r>
          </a:p>
          <a:p xmlns:a="http://schemas.openxmlformats.org/drawingml/2006/main">
            <a:r>
              <a:t>问：800万元是否归某个居间人独享？答：是项目整体佣金预算，具体分配按商务协议。</a:t>
            </a:r>
          </a:p>
          <a:p xmlns:a="http://schemas.openxmlformats.org/drawingml/2006/main">
            <a:r>
              <a:t>问：累计2倍是否包括本金？答：拟沿用方案中包含本金，3号矿专项条款待确认。</a:t>
            </a:r>
          </a:p>
          <a:p xmlns:a="http://schemas.openxmlformats.org/drawingml/2006/main">
            <a:r>
              <a:t>问：公司是否保证每月固定分红？答：分配取决于实际可分配收益、回款及协议条件。</a:t>
            </a:r>
          </a:p>
          <a:p xmlns:a="http://schemas.openxmlformats.org/drawingml/2006/main">
            <a:r>
              <a:t>现场主讲优先解释前四项，剩余问题作为备查。项目整体约300万湿吨是背景，本轮仅对应首期100万湿吨。问句采用日常“万吨”表述，正式答案使用湿吨口径。</a:t>
            </a:r>
          </a:p>
          <a:p xmlns:a="http://schemas.openxmlformats.org/drawingml/2006/main">
            <a:r>
              <a:t>不能把前期出金、成本假设说成已验证事实，不能把佣金总预算说成某个居间人的独享报酬。累计2倍含本金为拟沿用方案，3号矿专项条款待确认，不代表固定收益、保本或按期回本保证。</a:t>
            </a:r>
          </a:p>
          <a:p xmlns:a="http://schemas.openxmlformats.org/drawingml/2006/main">
            <a:r>
              <a:t>实际物流费用按3号矿合同核算，本页不新增运输距离、路线、费用或加工厂授权信息。分配取决于实际可分配收益、回款及协议条件，不承诺每月固定分红。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内容依据：outputs/3号黄金尾矿_居间合作PPT逐页策划稿.md，2026年9月30日更新版，附录A3“项目资料与待明确条款”。表内资料状态来自项目说明及沟通口径，并非独立尽调结论。</a:t>
            </a:r>
          </a:p>
          <a:p xmlns:a="http://schemas.openxmlformats.org/drawingml/2006/main">
            <a:r>
              <a:t>首期范围及预算：当前状态为“已有说明书和沟通材料”；对外使用前重点为“与正式合同保持一致”。</a:t>
            </a:r>
          </a:p>
          <a:p xmlns:a="http://schemas.openxmlformats.org/drawingml/2006/main">
            <a:r>
              <a:t>矿源权属与授权：当前状态为“已有主体及安排说明”；对外使用前重点为“核阅3号矿专属文件”。</a:t>
            </a:r>
          </a:p>
          <a:p xmlns:a="http://schemas.openxmlformats.org/drawingml/2006/main">
            <a:r>
              <a:t>首期交付：当前状态为“已列100万湿吨、最低70万干吨”；对外使用前重点为“明确库区、计量、质量与期限”。</a:t>
            </a:r>
          </a:p>
          <a:p xmlns:a="http://schemas.openxmlformats.org/drawingml/2006/main">
            <a:r>
              <a:t>检测和试产：当前状态为“结果拟后续披露”；对外使用前重点为“以本矿数据替换前期假设”。</a:t>
            </a:r>
          </a:p>
          <a:p xmlns:a="http://schemas.openxmlformats.org/drawingml/2006/main">
            <a:r>
              <a:t>物流及处理：当前状态为“已有兴义至郴州安排”；对外使用前重点为“核对合同、报价、接收和处理资料”。</a:t>
            </a:r>
          </a:p>
          <a:p xmlns:a="http://schemas.openxmlformats.org/drawingml/2006/main">
            <a:r>
              <a:t>工程与产能配置：当前状态为“已有产线目标及建设预算”；对外使用前重点为“落实场地、排期及两矿并行配置”。</a:t>
            </a:r>
          </a:p>
          <a:p xmlns:a="http://schemas.openxmlformats.org/drawingml/2006/main">
            <a:r>
              <a:t>投资与居间条款：当前状态为“部分机制拟沿用2号矿”；对外使用前重点为“确认份额、5%权益、终止及结算条款”。</a:t>
            </a:r>
          </a:p>
          <a:p xmlns:a="http://schemas.openxmlformats.org/drawingml/2006/main">
            <a:r>
              <a:t>“已有说明”不等于原件已提供或事项已核验。本页不使用审核通过、已落实或权益已锁定等状态，不代表正式文件或授权已经齐备。检测及试产结果尚拟后续披露，出金和成本仍需本矿数据验证。</a:t>
            </a:r>
          </a:p>
          <a:p xmlns:a="http://schemas.openxmlformats.org/drawingml/2006/main">
            <a:r>
              <a:t>投资与居间部分机制拟沿用2号矿，须确认3号矿专属份额、5%权益、终止及结算条款。此处仅说明机制来源，不扩展本轮首期范围，也不自动纳入剩余约200万湿吨。</a:t>
            </a:r>
          </a:p>
          <a:p xmlns:a="http://schemas.openxmlformats.org/drawingml/2006/main">
            <a:r>
              <a:t>详细文件索引及原件应按后续资料提供情况建立。未提供的文件路径、负责人、签署日期和核验结论不在本页编造。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1.xml" Id="Rcfd59ad458d3410d" /></ns0:Relationships>
</file>

<file path=ppt/slideLayouts/_rels/slideLayout2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2.xml" Id="Rba215beacbb94303" /></ns0:Relationships>
</file>

<file path=ppt/slideLayouts/_rels/slideLayout3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3.xml" Id="R1b9b37f159294111" /></ns0:Relationships>
</file>

<file path=ppt/slideLayouts/_rels/slideLayout4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4.xml" Id="R711bc6e645dd4ef5" /></ns0:Relationships>
</file>

<file path=ppt/slideLayouts/_rels/slideLayout5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5.xml" Id="Rba0a802038354301" /></ns0:Relationships>
</file>

<file path=ppt/slideLayouts/_rels/slideLayout6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6.xml" Id="Rff86f19e91144b4f" /></ns0:Relationships>
</file>

<file path=ppt/slideLayouts/_rels/slideLayout7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7.xml" Id="R677d44f1074c4aa2" /></ns0:Relationships>
</file>

<file path=ppt/slideLayouts/_rels/slideLayout8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8.xml" Id="Rd4fed6a994004961" /></ns0:Relationships>
</file>

<file path=ppt/slideLayouts/_rels/slideLayout9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9.xml" Id="R305c0d9c2a774298" /></ns0:Relationships>
</file>

<file path=ppt/slideLayouts/_rels/slideLayout10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10.xml" Id="R7f2cda4b82a44262" /></ns0:Relationships>
</file>

<file path=ppt/slideLayouts/_rels/slideLayout11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11.xml" Id="R4ca300b1bb2248a2" /></ns0:Relationships>
</file>

<file path=ppt/slideLayouts/_rels/slideLayout12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12.xml" Id="R443cac71ab8a47b5" /></ns0:Relationships>
</file>

<file path=ppt/slideLayouts/_rels/slideLayout13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13.xml" Id="R95db025985d44231" /></ns0:Relationships>
</file>

<file path=ppt/slideLayouts/_rels/slideLayout14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14.xml" Id="Re39eb867f697411a" /></ns0:Relationships>
</file>

<file path=ppt/slideLayouts/_rels/slideLayout15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15.xml" Id="R2ec18eb207664245" /></ns0:Relationships>
</file>

<file path=ppt/slideLayouts/_rels/slideLayout16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16.xml" Id="R517b07e8d1634143" /></ns0:Relationships>
</file>

<file path=ppt/slideLayouts/_rels/slideLayout17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17.xml" Id="Rfd78731a3e774705" /></ns0:Relationships>
</file>

<file path=ppt/slideLayouts/_rels/slideLayout18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18.xml" Id="Rc328204ed51940b9" /></ns0:Relationships>
</file>

<file path=ppt/slideLayouts/_rels/slideLayout19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19.xml" Id="R161c687e08dc43cd" /></ns0:Relationships>
</file>

<file path=ppt/slideLayouts/_rels/slideLayout20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20.xml" Id="R25b2683d303e4faf" /></ns0:Relationships>
</file>

<file path=ppt/slideLayouts/_rels/slideLayout21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21.xml" Id="Rebc54bc282b94e8a" /></ns0:Relationships>
</file>

<file path=ppt/slideLayouts/_rels/slideLayout22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22.xml" Id="R90cb5f96b6b64894" /></ns0:Relationships>
</file>

<file path=ppt/slideLayouts/_rels/slideLayout23.xml.rels><?xml version='1.0' encoding='utf-8'?>
<ns0:Relationships xmlns:ns0="http://schemas.openxmlformats.org/package/2006/relationships"><ns0:Relationship Type="http://schemas.openxmlformats.org/officeDocument/2006/relationships/slideMaster" Target="/ppt/slideMasters/slideMaster23.xml" Id="R57bab795fba7475c" /></ns0: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3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4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5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6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8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9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0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2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3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4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5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6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7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8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9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0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2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3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?>
<ns0:Relationships xmlns:ns0="http://schemas.openxmlformats.org/package/2006/relationships"><ns0:Relationship Type="http://schemas.openxmlformats.org/officeDocument/2006/relationships/theme" Target="/ppt/slideMasters/theme/theme1.xml" Id="Rc1a42d2f674f481b" /><ns0:Relationship Type="http://schemas.openxmlformats.org/officeDocument/2006/relationships/slideLayout" Target="/ppt/slideLayouts/slideLayout1.xml" Id="R2f549017e8064a48" /></ns0:Relationships>
</file>

<file path=ppt/slideMasters/_rels/slideMaster2.xml.rels><?xml version='1.0' encoding='utf-8'?>
<ns0:Relationships xmlns:ns0="http://schemas.openxmlformats.org/package/2006/relationships"><ns0:Relationship Type="http://schemas.openxmlformats.org/officeDocument/2006/relationships/theme" Target="/ppt/slideMasters/theme/theme2.xml" Id="R83acc63bc0e44246" /><ns0:Relationship Type="http://schemas.openxmlformats.org/officeDocument/2006/relationships/slideLayout" Target="/ppt/slideLayouts/slideLayout2.xml" Id="R915d363c624540e2" /></ns0:Relationships>
</file>

<file path=ppt/slideMasters/_rels/slideMaster3.xml.rels><?xml version='1.0' encoding='utf-8'?>
<ns0:Relationships xmlns:ns0="http://schemas.openxmlformats.org/package/2006/relationships"><ns0:Relationship Type="http://schemas.openxmlformats.org/officeDocument/2006/relationships/theme" Target="/ppt/slideMasters/theme/theme3.xml" Id="R8007250f403f480f" /><ns0:Relationship Type="http://schemas.openxmlformats.org/officeDocument/2006/relationships/slideLayout" Target="/ppt/slideLayouts/slideLayout3.xml" Id="R308ba400dc3848bb" /></ns0:Relationships>
</file>

<file path=ppt/slideMasters/_rels/slideMaster4.xml.rels><?xml version='1.0' encoding='utf-8'?>
<ns0:Relationships xmlns:ns0="http://schemas.openxmlformats.org/package/2006/relationships"><ns0:Relationship Type="http://schemas.openxmlformats.org/officeDocument/2006/relationships/theme" Target="/ppt/slideMasters/theme/theme4.xml" Id="R0f4718e9f3fe4c94" /><ns0:Relationship Type="http://schemas.openxmlformats.org/officeDocument/2006/relationships/slideLayout" Target="/ppt/slideLayouts/slideLayout4.xml" Id="Rf90bbc848d6f482c" /></ns0:Relationships>
</file>

<file path=ppt/slideMasters/_rels/slideMaster5.xml.rels><?xml version='1.0' encoding='utf-8'?>
<ns0:Relationships xmlns:ns0="http://schemas.openxmlformats.org/package/2006/relationships"><ns0:Relationship Type="http://schemas.openxmlformats.org/officeDocument/2006/relationships/theme" Target="/ppt/slideMasters/theme/theme5.xml" Id="R5d0efcda1a7343e7" /><ns0:Relationship Type="http://schemas.openxmlformats.org/officeDocument/2006/relationships/slideLayout" Target="/ppt/slideLayouts/slideLayout5.xml" Id="Rc7ce48062e3c4636" /></ns0:Relationships>
</file>

<file path=ppt/slideMasters/_rels/slideMaster6.xml.rels><?xml version='1.0' encoding='utf-8'?>
<ns0:Relationships xmlns:ns0="http://schemas.openxmlformats.org/package/2006/relationships"><ns0:Relationship Type="http://schemas.openxmlformats.org/officeDocument/2006/relationships/theme" Target="/ppt/slideMasters/theme/theme6.xml" Id="Ra87559305a1d4042" /><ns0:Relationship Type="http://schemas.openxmlformats.org/officeDocument/2006/relationships/slideLayout" Target="/ppt/slideLayouts/slideLayout6.xml" Id="Ra326bf2c50464011" /></ns0:Relationships>
</file>

<file path=ppt/slideMasters/_rels/slideMaster7.xml.rels><?xml version='1.0' encoding='utf-8'?>
<ns0:Relationships xmlns:ns0="http://schemas.openxmlformats.org/package/2006/relationships"><ns0:Relationship Type="http://schemas.openxmlformats.org/officeDocument/2006/relationships/theme" Target="/ppt/slideMasters/theme/theme7.xml" Id="R456acfb2f48f41fd" /><ns0:Relationship Type="http://schemas.openxmlformats.org/officeDocument/2006/relationships/slideLayout" Target="/ppt/slideLayouts/slideLayout7.xml" Id="R89d70b38ab1d40f3" /></ns0:Relationships>
</file>

<file path=ppt/slideMasters/_rels/slideMaster8.xml.rels><?xml version='1.0' encoding='utf-8'?>
<ns0:Relationships xmlns:ns0="http://schemas.openxmlformats.org/package/2006/relationships"><ns0:Relationship Type="http://schemas.openxmlformats.org/officeDocument/2006/relationships/theme" Target="/ppt/slideMasters/theme/theme8.xml" Id="Rfcd724445c074694" /><ns0:Relationship Type="http://schemas.openxmlformats.org/officeDocument/2006/relationships/slideLayout" Target="/ppt/slideLayouts/slideLayout8.xml" Id="Rd8ea41a81ac94455" /></ns0:Relationships>
</file>

<file path=ppt/slideMasters/_rels/slideMaster9.xml.rels><?xml version='1.0' encoding='utf-8'?>
<ns0:Relationships xmlns:ns0="http://schemas.openxmlformats.org/package/2006/relationships"><ns0:Relationship Type="http://schemas.openxmlformats.org/officeDocument/2006/relationships/theme" Target="/ppt/slideMasters/theme/theme9.xml" Id="Rd9ab38d2500045d8" /><ns0:Relationship Type="http://schemas.openxmlformats.org/officeDocument/2006/relationships/slideLayout" Target="/ppt/slideLayouts/slideLayout9.xml" Id="R7ae342f2bb87495e" /></ns0:Relationships>
</file>

<file path=ppt/slideMasters/_rels/slideMaster10.xml.rels><?xml version='1.0' encoding='utf-8'?>
<ns0:Relationships xmlns:ns0="http://schemas.openxmlformats.org/package/2006/relationships"><ns0:Relationship Type="http://schemas.openxmlformats.org/officeDocument/2006/relationships/theme" Target="/ppt/slideMasters/theme/theme10.xml" Id="R3cafedf25bf04fb7" /><ns0:Relationship Type="http://schemas.openxmlformats.org/officeDocument/2006/relationships/slideLayout" Target="/ppt/slideLayouts/slideLayout10.xml" Id="Rab0e414148294218" /></ns0:Relationships>
</file>

<file path=ppt/slideMasters/_rels/slideMaster11.xml.rels><?xml version='1.0' encoding='utf-8'?>
<ns0:Relationships xmlns:ns0="http://schemas.openxmlformats.org/package/2006/relationships"><ns0:Relationship Type="http://schemas.openxmlformats.org/officeDocument/2006/relationships/theme" Target="/ppt/slideMasters/theme/theme11.xml" Id="R24e9938c77ff4914" /><ns0:Relationship Type="http://schemas.openxmlformats.org/officeDocument/2006/relationships/slideLayout" Target="/ppt/slideLayouts/slideLayout11.xml" Id="R2de4771de890496d" /></ns0:Relationships>
</file>

<file path=ppt/slideMasters/_rels/slideMaster12.xml.rels><?xml version='1.0' encoding='utf-8'?>
<ns0:Relationships xmlns:ns0="http://schemas.openxmlformats.org/package/2006/relationships"><ns0:Relationship Type="http://schemas.openxmlformats.org/officeDocument/2006/relationships/theme" Target="/ppt/slideMasters/theme/theme12.xml" Id="R027a4661041e4456" /><ns0:Relationship Type="http://schemas.openxmlformats.org/officeDocument/2006/relationships/slideLayout" Target="/ppt/slideLayouts/slideLayout12.xml" Id="R9c4fcff049954b53" /></ns0:Relationships>
</file>

<file path=ppt/slideMasters/_rels/slideMaster13.xml.rels><?xml version='1.0' encoding='utf-8'?>
<ns0:Relationships xmlns:ns0="http://schemas.openxmlformats.org/package/2006/relationships"><ns0:Relationship Type="http://schemas.openxmlformats.org/officeDocument/2006/relationships/theme" Target="/ppt/slideMasters/theme/theme13.xml" Id="Re2124f3c6c5d4cfb" /><ns0:Relationship Type="http://schemas.openxmlformats.org/officeDocument/2006/relationships/slideLayout" Target="/ppt/slideLayouts/slideLayout13.xml" Id="Rbccfbfb0233746e8" /></ns0:Relationships>
</file>

<file path=ppt/slideMasters/_rels/slideMaster14.xml.rels><?xml version='1.0' encoding='utf-8'?>
<ns0:Relationships xmlns:ns0="http://schemas.openxmlformats.org/package/2006/relationships"><ns0:Relationship Type="http://schemas.openxmlformats.org/officeDocument/2006/relationships/theme" Target="/ppt/slideMasters/theme/theme14.xml" Id="Rcacac858d2d44ffd" /><ns0:Relationship Type="http://schemas.openxmlformats.org/officeDocument/2006/relationships/slideLayout" Target="/ppt/slideLayouts/slideLayout14.xml" Id="R7edcc9e6159c42f1" /></ns0:Relationships>
</file>

<file path=ppt/slideMasters/_rels/slideMaster15.xml.rels><?xml version='1.0' encoding='utf-8'?>
<ns0:Relationships xmlns:ns0="http://schemas.openxmlformats.org/package/2006/relationships"><ns0:Relationship Type="http://schemas.openxmlformats.org/officeDocument/2006/relationships/theme" Target="/ppt/slideMasters/theme/theme15.xml" Id="R3e888598ecc843db" /><ns0:Relationship Type="http://schemas.openxmlformats.org/officeDocument/2006/relationships/slideLayout" Target="/ppt/slideLayouts/slideLayout15.xml" Id="Rae417354599e4a21" /></ns0:Relationships>
</file>

<file path=ppt/slideMasters/_rels/slideMaster16.xml.rels><?xml version='1.0' encoding='utf-8'?>
<ns0:Relationships xmlns:ns0="http://schemas.openxmlformats.org/package/2006/relationships"><ns0:Relationship Type="http://schemas.openxmlformats.org/officeDocument/2006/relationships/theme" Target="/ppt/slideMasters/theme/theme16.xml" Id="R2877e91701f741cc" /><ns0:Relationship Type="http://schemas.openxmlformats.org/officeDocument/2006/relationships/slideLayout" Target="/ppt/slideLayouts/slideLayout16.xml" Id="Ra59b2a67f7b6489d" /></ns0:Relationships>
</file>

<file path=ppt/slideMasters/_rels/slideMaster17.xml.rels><?xml version='1.0' encoding='utf-8'?>
<ns0:Relationships xmlns:ns0="http://schemas.openxmlformats.org/package/2006/relationships"><ns0:Relationship Type="http://schemas.openxmlformats.org/officeDocument/2006/relationships/theme" Target="/ppt/slideMasters/theme/theme17.xml" Id="Rafbea98137374a29" /><ns0:Relationship Type="http://schemas.openxmlformats.org/officeDocument/2006/relationships/slideLayout" Target="/ppt/slideLayouts/slideLayout17.xml" Id="Rb4213e48f1814329" /></ns0:Relationships>
</file>

<file path=ppt/slideMasters/_rels/slideMaster18.xml.rels><?xml version='1.0' encoding='utf-8'?>
<ns0:Relationships xmlns:ns0="http://schemas.openxmlformats.org/package/2006/relationships"><ns0:Relationship Type="http://schemas.openxmlformats.org/officeDocument/2006/relationships/theme" Target="/ppt/slideMasters/theme/theme18.xml" Id="Rf242bb8f02334042" /><ns0:Relationship Type="http://schemas.openxmlformats.org/officeDocument/2006/relationships/slideLayout" Target="/ppt/slideLayouts/slideLayout18.xml" Id="R1b936ec355d241e0" /></ns0:Relationships>
</file>

<file path=ppt/slideMasters/_rels/slideMaster19.xml.rels><?xml version='1.0' encoding='utf-8'?>
<ns0:Relationships xmlns:ns0="http://schemas.openxmlformats.org/package/2006/relationships"><ns0:Relationship Type="http://schemas.openxmlformats.org/officeDocument/2006/relationships/theme" Target="/ppt/slideMasters/theme/theme19.xml" Id="R8ba4d57417554f7e" /><ns0:Relationship Type="http://schemas.openxmlformats.org/officeDocument/2006/relationships/slideLayout" Target="/ppt/slideLayouts/slideLayout19.xml" Id="R62e002b128144f54" /></ns0:Relationships>
</file>

<file path=ppt/slideMasters/_rels/slideMaster20.xml.rels><?xml version='1.0' encoding='utf-8'?>
<ns0:Relationships xmlns:ns0="http://schemas.openxmlformats.org/package/2006/relationships"><ns0:Relationship Type="http://schemas.openxmlformats.org/officeDocument/2006/relationships/theme" Target="/ppt/slideMasters/theme/theme20.xml" Id="Rdd1a2cc161e041fe" /><ns0:Relationship Type="http://schemas.openxmlformats.org/officeDocument/2006/relationships/slideLayout" Target="/ppt/slideLayouts/slideLayout20.xml" Id="R5730c829d3fe40b2" /></ns0:Relationships>
</file>

<file path=ppt/slideMasters/_rels/slideMaster21.xml.rels><?xml version='1.0' encoding='utf-8'?>
<ns0:Relationships xmlns:ns0="http://schemas.openxmlformats.org/package/2006/relationships"><ns0:Relationship Type="http://schemas.openxmlformats.org/officeDocument/2006/relationships/theme" Target="/ppt/slideMasters/theme/theme21.xml" Id="Re798d4899e1e467e" /><ns0:Relationship Type="http://schemas.openxmlformats.org/officeDocument/2006/relationships/slideLayout" Target="/ppt/slideLayouts/slideLayout21.xml" Id="Ra999fd110e474e3b" /></ns0:Relationships>
</file>

<file path=ppt/slideMasters/_rels/slideMaster22.xml.rels><?xml version='1.0' encoding='utf-8'?>
<ns0:Relationships xmlns:ns0="http://schemas.openxmlformats.org/package/2006/relationships"><ns0:Relationship Type="http://schemas.openxmlformats.org/officeDocument/2006/relationships/theme" Target="/ppt/slideMasters/theme/theme22.xml" Id="R02ba373e29044d17" /><ns0:Relationship Type="http://schemas.openxmlformats.org/officeDocument/2006/relationships/slideLayout" Target="/ppt/slideLayouts/slideLayout22.xml" Id="R98f477b228644557" /></ns0:Relationships>
</file>

<file path=ppt/slideMasters/_rels/slideMaster23.xml.rels><?xml version='1.0' encoding='utf-8'?>
<ns0:Relationships xmlns:ns0="http://schemas.openxmlformats.org/package/2006/relationships"><ns0:Relationship Type="http://schemas.openxmlformats.org/officeDocument/2006/relationships/theme" Target="/ppt/slideMasters/theme/theme23.xml" Id="Racde337c499b4124" /><ns0:Relationship Type="http://schemas.openxmlformats.org/officeDocument/2006/relationships/slideLayout" Target="/ppt/slideLayouts/slideLayout23.xml" Id="R7a7d3d1430bb416d" /></ns0: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549017e8064a4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15d363c624540e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8ba400dc3848b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4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90bbc848d6f482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5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ce48062e3c463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6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326bf2c504640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7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9d70b38ab1d40f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8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ea41a81ac9445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9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ae342f2bb87495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10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b0e41414829421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1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e4771de890496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12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c4fcff049954b5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13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ccfbfb0233746e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14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edcc9e6159c42f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15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417354599e4a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16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59b2a67f7b6489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17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4213e48f18143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18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b936ec355d241e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19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2e002b128144f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0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730c829d3fe40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999fd110e474e3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2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f477b2286445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3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a7d3d1430bb416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4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5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6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7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8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9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10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1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1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1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14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15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16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17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18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19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20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2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2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2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66d9b1eb959d46f6" /><ns0:Relationship Type="http://schemas.openxmlformats.org/officeDocument/2006/relationships/image" Target="/ppt/media/image_m1.png" Id="Rbfc460a6bb59457c" /><ns0:Relationship Type="http://schemas.openxmlformats.org/officeDocument/2006/relationships/notesSlide" Target="/ppt/notesSlides/notesSlide1.xml" Id="R37069e12e74943ce" /></ns0:Relationships>
</file>

<file path=ppt/slides/_rels/slide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2.xml" Id="R173b99b9f85c41f5" /><ns0:Relationship Type="http://schemas.openxmlformats.org/officeDocument/2006/relationships/notesSlide" Target="/ppt/notesSlides/notesSlide2.xml" Id="Re7097bab3498475f" /></ns0:Relationships>
</file>

<file path=ppt/slides/_rels/slide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3.xml" Id="R8f737dc7ac394727" /><ns0:Relationship Type="http://schemas.openxmlformats.org/officeDocument/2006/relationships/notesSlide" Target="/ppt/notesSlides/notesSlide3.xml" Id="R12a9574c683343ed" /></ns0:Relationships>
</file>

<file path=ppt/slides/_rels/slide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4.xml" Id="R71691dbe9c0d43d7" /><ns0:Relationship Type="http://schemas.openxmlformats.org/officeDocument/2006/relationships/notesSlide" Target="/ppt/notesSlides/notesSlide4.xml" Id="R152fb75a57524ad6" /></ns0:Relationships>
</file>

<file path=ppt/slides/_rels/slide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5.xml" Id="R8ab0072f88b34a54" /><ns0:Relationship Type="http://schemas.openxmlformats.org/officeDocument/2006/relationships/notesSlide" Target="/ppt/notesSlides/notesSlide5.xml" Id="R97faa2b3f7d94da6" /></ns0:Relationships>
</file>

<file path=ppt/slides/_rels/slide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1680ebdabf941b0" /><ns0:Relationship Type="http://schemas.openxmlformats.org/officeDocument/2006/relationships/chart" Target="/ppt/slides/charts/chart1.xml" Id="Rc3f87aee064849de" /><ns0:Relationship Type="http://schemas.openxmlformats.org/officeDocument/2006/relationships/notesSlide" Target="/ppt/notesSlides/notesSlide6.xml" Id="R9a3dfad599f14364" /></ns0:Relationships>
</file>

<file path=ppt/slides/_rels/slide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7.xml" Id="Rb9bf7858eff04c79" /><ns0:Relationship Type="http://schemas.openxmlformats.org/officeDocument/2006/relationships/notesSlide" Target="/ppt/notesSlides/notesSlide7.xml" Id="Rfa10c6a5dd93435b" /></ns0:Relationships>
</file>

<file path=ppt/slides/_rels/slide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8.xml" Id="Rad31eff9d1d6462a" /><ns0:Relationship Type="http://schemas.openxmlformats.org/officeDocument/2006/relationships/notesSlide" Target="/ppt/notesSlides/notesSlide8.xml" Id="R8b58d8bbe2b74c52" /></ns0:Relationships>
</file>

<file path=ppt/slides/_rels/slide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9.xml" Id="R4f755220ce7c4d3a" /><ns0:Relationship Type="http://schemas.openxmlformats.org/officeDocument/2006/relationships/notesSlide" Target="/ppt/notesSlides/notesSlide9.xml" Id="Ra16191345f464e2d" /></ns0:Relationships>
</file>

<file path=ppt/slides/_rels/slide1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0.xml" Id="R46ded4478a064b57" /><ns0:Relationship Type="http://schemas.openxmlformats.org/officeDocument/2006/relationships/chart" Target="/ppt/slides/charts/chart2.xml" Id="R4a6f14ee01754f5a" /><ns0:Relationship Type="http://schemas.openxmlformats.org/officeDocument/2006/relationships/notesSlide" Target="/ppt/notesSlides/notesSlide10.xml" Id="R6187c395c0a74a5f" /></ns0:Relationships>
</file>

<file path=ppt/slides/_rels/slide1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1.xml" Id="Rebf7b8aca5ea4322" /><ns0:Relationship Type="http://schemas.openxmlformats.org/officeDocument/2006/relationships/chart" Target="/ppt/slides/charts/chart3.xml" Id="R0c2eb7332a9d46f3" /><ns0:Relationship Type="http://schemas.openxmlformats.org/officeDocument/2006/relationships/notesSlide" Target="/ppt/notesSlides/notesSlide11.xml" Id="Re1010f22621a4ed9" /></ns0:Relationships>
</file>

<file path=ppt/slides/_rels/slide1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2.xml" Id="R50b68dfb42bb492f" /><ns0:Relationship Type="http://schemas.openxmlformats.org/officeDocument/2006/relationships/notesSlide" Target="/ppt/notesSlides/notesSlide12.xml" Id="R5844fb142cc041f8" /></ns0:Relationships>
</file>

<file path=ppt/slides/_rels/slide1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3.xml" Id="R1e33d14cb4c54aa8" /><ns0:Relationship Type="http://schemas.openxmlformats.org/officeDocument/2006/relationships/notesSlide" Target="/ppt/notesSlides/notesSlide13.xml" Id="Rad3c7c1bba874cda" /></ns0:Relationships>
</file>

<file path=ppt/slides/_rels/slide1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4.xml" Id="R478835ec37234037" /><ns0:Relationship Type="http://schemas.openxmlformats.org/officeDocument/2006/relationships/notesSlide" Target="/ppt/notesSlides/notesSlide14.xml" Id="R20ddcd491ebc44d5" /></ns0:Relationships>
</file>

<file path=ppt/slides/_rels/slide1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5.xml" Id="R6a0c2ee59b8644ab" /><ns0:Relationship Type="http://schemas.openxmlformats.org/officeDocument/2006/relationships/image" Target="/ppt/media/image_m15.png" Id="Rfcfceaf8485e4f88" /><ns0:Relationship Type="http://schemas.openxmlformats.org/officeDocument/2006/relationships/notesSlide" Target="/ppt/notesSlides/notesSlide15.xml" Id="Re3811032f67648ab" /></ns0:Relationships>
</file>

<file path=ppt/slides/_rels/slide1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6.xml" Id="R03a0de15d73540d7" /><ns0:Relationship Type="http://schemas.openxmlformats.org/officeDocument/2006/relationships/notesSlide" Target="/ppt/notesSlides/notesSlide16.xml" Id="Rf74f6b1bdc204ec8" /></ns0:Relationships>
</file>

<file path=ppt/slides/_rels/slide1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7.xml" Id="Rf4a73021b21e47b9" /><ns0:Relationship Type="http://schemas.openxmlformats.org/officeDocument/2006/relationships/notesSlide" Target="/ppt/notesSlides/notesSlide17.xml" Id="R840cfafcacaa4636" /></ns0:Relationships>
</file>

<file path=ppt/slides/_rels/slide1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8.xml" Id="Ree1cb103b5c14e19" /><ns0:Relationship Type="http://schemas.openxmlformats.org/officeDocument/2006/relationships/notesSlide" Target="/ppt/notesSlides/notesSlide18.xml" Id="R2e3fa87ef249409a" /></ns0:Relationships>
</file>

<file path=ppt/slides/_rels/slide1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9.xml" Id="Rd47b2d7aa06b4551" /><ns0:Relationship Type="http://schemas.openxmlformats.org/officeDocument/2006/relationships/notesSlide" Target="/ppt/notesSlides/notesSlide19.xml" Id="R0c76db65a2574502" /></ns0:Relationships>
</file>

<file path=ppt/slides/_rels/slide2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20.xml" Id="R16fcd697ef384d7b" /><ns0:Relationship Type="http://schemas.openxmlformats.org/officeDocument/2006/relationships/notesSlide" Target="/ppt/notesSlides/notesSlide20.xml" Id="R9f57b196a252483b" /></ns0:Relationships>
</file>

<file path=ppt/slides/_rels/slide2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21.xml" Id="Raa3e99a3dbc74f85" /><ns0:Relationship Type="http://schemas.openxmlformats.org/officeDocument/2006/relationships/notesSlide" Target="/ppt/notesSlides/notesSlide21.xml" Id="R11e7e7dd0e744854" /></ns0:Relationships>
</file>

<file path=ppt/slides/_rels/slide2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22.xml" Id="R11ff8b69589142fd" /><ns0:Relationship Type="http://schemas.openxmlformats.org/officeDocument/2006/relationships/notesSlide" Target="/ppt/notesSlides/notesSlide22.xml" Id="Rea814ed57f2e4026" /></ns0:Relationships>
</file>

<file path=ppt/slides/_rels/slide2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23.xml" Id="R2a71ba0811074af6" /><ns0:Relationship Type="http://schemas.openxmlformats.org/officeDocument/2006/relationships/notesSlide" Target="/ppt/notesSlides/notesSlide23.xml" Id="R10b831500d0c4499" /></ns0:Relationships>
</file>

<file path=ppt/slides/charts/_rels/chart1.xml.rels><?xml version='1.0' encoding='utf-8'?>
<ns0:Relationships xmlns:ns0="http://schemas.openxmlformats.org/package/2006/relationships"><ns0:Relationship Id="rIdChartSnapshot1" Type="http://schemas.openxmlformats.org/officeDocument/2006/relationships/package" Target="/ppt/embeddings/chart-data-snapshot-001_m6.xlsx" /></ns0:Relationships>
</file>

<file path=ppt/slides/charts/_rels/chart2.xml.rels><?xml version='1.0' encoding='utf-8'?>
<ns0:Relationships xmlns:ns0="http://schemas.openxmlformats.org/package/2006/relationships"><ns0:Relationship Id="rIdChartSnapshot1" Type="http://schemas.openxmlformats.org/officeDocument/2006/relationships/package" Target="/ppt/embeddings/chart-data-snapshot-001_m10.xlsx" /></ns0:Relationships>
</file>

<file path=ppt/slides/charts/_rels/chart3.xml.rels><?xml version='1.0' encoding='utf-8'?>
<ns0:Relationships xmlns:ns0="http://schemas.openxmlformats.org/package/2006/relationships"><ns0:Relationship Id="rIdChartSnapshot1" Type="http://schemas.openxmlformats.org/officeDocument/2006/relationships/package" Target="/ppt/embeddings/chart-data-snapshot-001_m11.xlsx" /></ns0: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stacked"/>
        <c:varyColors val="0"/>
        <c:ser>
          <c:idx val="0"/>
          <c:order val="0"/>
          <c:tx>
            <c:v>标准投资人</c:v>
          </c:tx>
          <c:spPr>
            <a:solidFill xmlns:a="http://schemas.openxmlformats.org/drawingml/2006/main">
              <a:srgbClr val="B58A32"/>
            </a:solidFill>
            <a:ln xmlns:a="http://schemas.openxmlformats.org/drawingml/2006/main" w="0">
              <a:noFill/>
            </a:ln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950" b="1">
                        <a:solidFill>
                          <a:srgbClr val="FFFFFF"/>
                        </a:solidFill>
                        <a:latin typeface="Heiti TC"/>
                        <a:ea typeface="Heiti TC"/>
                        <a:cs typeface="Heiti TC"/>
                      </a:rPr>
                      <a:t>30%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950" b="1">
                      <a:solidFill>
                        <a:srgbClr val="FFFFFF"/>
                      </a:solidFill>
                      <a:latin typeface="Heiti TC"/>
                      <a:ea typeface="Heiti TC"/>
                      <a:cs typeface="Heiti TC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Data'!$A$2:$A$2</c:f>
              <c:strCache>
                <c:ptCount val="1"/>
                <c:pt idx="0">
                  <c:v>首期项目利润分配</c:v>
                </c:pt>
              </c:strCache>
            </c:strRef>
          </c:cat>
          <c:val>
            <c:numRef>
              <c:f>'Chart Data'!$B$2:$B$2</c:f>
              <c:numCache>
                <c:formatCode>0%</c:formatCode>
                <c:ptCount val="1"/>
                <c:pt idx="0">
                  <c:v>0.3</c:v>
                </c:pt>
              </c:numCache>
            </c:numRef>
          </c:val>
        </c:ser>
        <c:ser>
          <c:idx val="1"/>
          <c:order val="1"/>
          <c:tx>
            <c:v>居间团队（拟议）</c:v>
          </c:tx>
          <c:spPr>
            <a:solidFill xmlns:a="http://schemas.openxmlformats.org/drawingml/2006/main">
              <a:srgbClr val="829AAF"/>
            </a:solidFill>
            <a:ln xmlns:a="http://schemas.openxmlformats.org/drawingml/2006/main" w="0">
              <a:noFill/>
            </a:ln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950" b="1">
                        <a:solidFill>
                          <a:srgbClr val="FFFFFF"/>
                        </a:solidFill>
                        <a:latin typeface="Heiti TC"/>
                        <a:ea typeface="Heiti TC"/>
                        <a:cs typeface="Heiti TC"/>
                      </a:rPr>
                      <a:t>5%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950" b="1">
                      <a:solidFill>
                        <a:srgbClr val="FFFFFF"/>
                      </a:solidFill>
                      <a:latin typeface="Heiti TC"/>
                      <a:ea typeface="Heiti TC"/>
                      <a:cs typeface="Heiti TC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Data'!$C$2:$C$2</c:f>
              <c:strCache>
                <c:ptCount val="1"/>
                <c:pt idx="0">
                  <c:v>首期项目利润分配</c:v>
                </c:pt>
              </c:strCache>
            </c:strRef>
          </c:cat>
          <c:val>
            <c:numRef>
              <c:f>'Chart Data'!$D$2:$D$2</c:f>
              <c:numCache>
                <c:formatCode>0%</c:formatCode>
                <c:ptCount val="1"/>
                <c:pt idx="0">
                  <c:v>0.05</c:v>
                </c:pt>
              </c:numCache>
            </c:numRef>
          </c:val>
        </c:ser>
        <c:ser>
          <c:idx val="2"/>
          <c:order val="2"/>
          <c:tx>
            <c:v>公司</c:v>
          </c:tx>
          <c:spPr>
            <a:solidFill xmlns:a="http://schemas.openxmlformats.org/drawingml/2006/main">
              <a:srgbClr val="102A49"/>
            </a:solidFill>
            <a:ln xmlns:a="http://schemas.openxmlformats.org/drawingml/2006/main" w="0">
              <a:noFill/>
            </a:ln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950" b="1">
                        <a:solidFill>
                          <a:srgbClr val="FFFFFF"/>
                        </a:solidFill>
                        <a:latin typeface="Heiti TC"/>
                        <a:ea typeface="Heiti TC"/>
                        <a:cs typeface="Heiti TC"/>
                      </a:rPr>
                      <a:t>65%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950" b="1">
                      <a:solidFill>
                        <a:srgbClr val="FFFFFF"/>
                      </a:solidFill>
                      <a:latin typeface="Heiti TC"/>
                      <a:ea typeface="Heiti TC"/>
                      <a:cs typeface="Heiti TC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Data'!$E$2:$E$2</c:f>
              <c:strCache>
                <c:ptCount val="1"/>
                <c:pt idx="0">
                  <c:v>首期项目利润分配</c:v>
                </c:pt>
              </c:strCache>
            </c:strRef>
          </c:cat>
          <c:val>
            <c:numRef>
              <c:f>'Chart Data'!$F$2:$F$2</c:f>
              <c:numCache>
                <c:formatCode>0%</c:formatCode>
                <c:ptCount val="1"/>
                <c:pt idx="0">
                  <c:v>0.65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950" b="1">
                  <a:solidFill>
                    <a:srgbClr val="FFFFFF"/>
                  </a:solidFill>
                  <a:latin typeface="Heiti TC"/>
                  <a:ea typeface="Heiti TC"/>
                  <a:cs typeface="Heiti TC"/>
                </a:defRPr>
              </a:pPr>
            </a:p>
          </c:txPr>
          <c:dLblPos val="ctr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0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tickLblPos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iti TC"/>
                <a:ea typeface="Heiti TC"/>
                <a:cs typeface="Heiti TC"/>
              </a:defRPr>
            </a:pPr>
          </a:p>
        </c:txPr>
        <c:crossAx val="48672768"/>
      </c:catAx>
      <c:valAx>
        <c:axId val="48672768"/>
        <c:scaling>
          <c:orientation val="minMax"/>
          <c:max val="1"/>
          <c:min val="0"/>
        </c:scaling>
        <c:delete val="0"/>
        <c:axPos val="b"/>
        <c:numFmt formatCode="General"/>
        <c:majorTickMark val="none"/>
        <c:minorTickMark val="none"/>
        <c:tickLblPos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iti TC"/>
                <a:ea typeface="Heiti TC"/>
                <a:cs typeface="Heiti T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50">
              <a:solidFill>
                <a:srgbClr val="102A49"/>
              </a:solidFill>
              <a:latin typeface="Heiti TC"/>
              <a:ea typeface="Heiti TC"/>
              <a:cs typeface="Heiti TC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预算金额</c:v>
          </c:tx>
          <c:spPr>
            <a:solidFill xmlns:a="http://schemas.openxmlformats.org/drawingml/2006/main">
              <a:srgbClr val="102A49"/>
            </a:solidFill>
            <a:ln xmlns:a="http://schemas.openxmlformats.org/drawingml/2006/main" w="0">
              <a:noFill/>
            </a:ln>
          </c:spPr>
          <c:dPt>
            <c:idx val="0"/>
            <c:invertIfNegative val="0"/>
            <c:spPr>
              <a:solidFill xmlns:a="http://schemas.openxmlformats.org/drawingml/2006/main">
                <a:srgbClr val="102A49"/>
              </a:solidFill>
              <a:ln xmlns:a="http://schemas.openxmlformats.org/drawingml/2006/main" w="0">
                <a:noFill/>
              </a:ln>
            </c:spPr>
          </c:dPt>
          <c:dPt>
            <c:idx val="1"/>
            <c:invertIfNegative val="0"/>
            <c:spPr>
              <a:solidFill xmlns:a="http://schemas.openxmlformats.org/drawingml/2006/main">
                <a:srgbClr val="102A49"/>
              </a:solidFill>
              <a:ln xmlns:a="http://schemas.openxmlformats.org/drawingml/2006/main" w="0">
                <a:noFill/>
              </a:ln>
            </c:spPr>
          </c:dPt>
          <c:dPt>
            <c:idx val="2"/>
            <c:invertIfNegative val="0"/>
            <c:spPr>
              <a:solidFill xmlns:a="http://schemas.openxmlformats.org/drawingml/2006/main">
                <a:srgbClr val="102A49"/>
              </a:solidFill>
              <a:ln xmlns:a="http://schemas.openxmlformats.org/drawingml/2006/main" w="0">
                <a:noFill/>
              </a:ln>
            </c:spPr>
          </c:dPt>
          <c:dPt>
            <c:idx val="3"/>
            <c:invertIfNegative val="0"/>
            <c:spPr>
              <a:solidFill xmlns:a="http://schemas.openxmlformats.org/drawingml/2006/main">
                <a:srgbClr val="102A49"/>
              </a:solidFill>
              <a:ln xmlns:a="http://schemas.openxmlformats.org/drawingml/2006/main" w="0">
                <a:noFill/>
              </a:ln>
            </c:spPr>
          </c:dPt>
          <c:dPt>
            <c:idx val="4"/>
            <c:invertIfNegative val="0"/>
            <c:spPr>
              <a:solidFill xmlns:a="http://schemas.openxmlformats.org/drawingml/2006/main">
                <a:srgbClr val="B58A32"/>
              </a:solidFill>
              <a:ln xmlns:a="http://schemas.openxmlformats.org/drawingml/2006/main" w="0">
                <a:noFill/>
              </a:ln>
            </c:spPr>
          </c:dPt>
          <c:dPt>
            <c:idx val="5"/>
            <c:invertIfNegative val="0"/>
            <c:spPr>
              <a:solidFill xmlns:a="http://schemas.openxmlformats.org/drawingml/2006/main">
                <a:srgbClr val="102A49"/>
              </a:solidFill>
              <a:ln xmlns:a="http://schemas.openxmlformats.org/drawingml/2006/main" w="0">
                <a:noFill/>
              </a:ln>
            </c:spPr>
          </c:dPt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800">
                        <a:solidFill>
                          <a:srgbClr val="102A49"/>
                        </a:solidFill>
                        <a:latin typeface="Heiti TC"/>
                        <a:ea typeface="Heiti TC"/>
                        <a:cs typeface="Heiti TC"/>
                      </a:rPr>
                      <a:t>300万元  /  7.5%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800">
                      <a:solidFill>
                        <a:srgbClr val="102A49"/>
                      </a:solidFill>
                      <a:latin typeface="Heiti TC"/>
                      <a:ea typeface="Heiti TC"/>
                      <a:cs typeface="Heiti TC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800">
                        <a:solidFill>
                          <a:srgbClr val="102A49"/>
                        </a:solidFill>
                        <a:latin typeface="Heiti TC"/>
                        <a:ea typeface="Heiti TC"/>
                        <a:cs typeface="Heiti TC"/>
                      </a:rPr>
                      <a:t>500万元  /  12.5%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800">
                      <a:solidFill>
                        <a:srgbClr val="102A49"/>
                      </a:solidFill>
                      <a:latin typeface="Heiti TC"/>
                      <a:ea typeface="Heiti TC"/>
                      <a:cs typeface="Heiti TC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800">
                        <a:solidFill>
                          <a:srgbClr val="102A49"/>
                        </a:solidFill>
                        <a:latin typeface="Heiti TC"/>
                        <a:ea typeface="Heiti TC"/>
                        <a:cs typeface="Heiti TC"/>
                      </a:rPr>
                      <a:t>400万元  /  10.0%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800">
                      <a:solidFill>
                        <a:srgbClr val="102A49"/>
                      </a:solidFill>
                      <a:latin typeface="Heiti TC"/>
                      <a:ea typeface="Heiti TC"/>
                      <a:cs typeface="Heiti TC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800">
                        <a:solidFill>
                          <a:srgbClr val="102A49"/>
                        </a:solidFill>
                        <a:latin typeface="Heiti TC"/>
                        <a:ea typeface="Heiti TC"/>
                        <a:cs typeface="Heiti TC"/>
                      </a:rPr>
                      <a:t>800万元  /  20.0%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800">
                      <a:solidFill>
                        <a:srgbClr val="102A49"/>
                      </a:solidFill>
                      <a:latin typeface="Heiti TC"/>
                      <a:ea typeface="Heiti TC"/>
                      <a:cs typeface="Heiti TC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800">
                        <a:solidFill>
                          <a:srgbClr val="102A49"/>
                        </a:solidFill>
                        <a:latin typeface="Heiti TC"/>
                        <a:ea typeface="Heiti TC"/>
                        <a:cs typeface="Heiti TC"/>
                      </a:rPr>
                      <a:t>1,500万元  /  37.5%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800">
                      <a:solidFill>
                        <a:srgbClr val="102A49"/>
                      </a:solidFill>
                      <a:latin typeface="Heiti TC"/>
                      <a:ea typeface="Heiti TC"/>
                      <a:cs typeface="Heiti TC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800">
                        <a:solidFill>
                          <a:srgbClr val="102A49"/>
                        </a:solidFill>
                        <a:latin typeface="Heiti TC"/>
                        <a:ea typeface="Heiti TC"/>
                        <a:cs typeface="Heiti TC"/>
                      </a:rPr>
                      <a:t>500万元  /  12.5%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800">
                      <a:solidFill>
                        <a:srgbClr val="102A49"/>
                      </a:solidFill>
                      <a:latin typeface="Heiti TC"/>
                      <a:ea typeface="Heiti TC"/>
                      <a:cs typeface="Heiti TC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Data'!$A$2:$A$7</c:f>
              <c:strCache>
                <c:ptCount val="6"/>
                <c:pt idx="0">
                  <c:v>备用金</c:v>
                </c:pt>
                <c:pt idx="1">
                  <c:v>综合运营资金</c:v>
                </c:pt>
                <c:pt idx="2">
                  <c:v>招待及顾问费用</c:v>
                </c:pt>
                <c:pt idx="3">
                  <c:v>融资居间佣金</c:v>
                </c:pt>
                <c:pt idx="4">
                  <c:v>新建生产线</c:v>
                </c:pt>
                <c:pt idx="5">
                  <c:v>首期锁矿款</c:v>
                </c:pt>
              </c:strCache>
            </c:strRef>
          </c:cat>
          <c:val>
            <c:numRef>
              <c:f>'Chart Data'!$B$2:$B$7</c:f>
              <c:numCache>
                <c:formatCode>0</c:formatCode>
                <c:ptCount val="6"/>
                <c:pt idx="0">
                  <c:v>300</c:v>
                </c:pt>
                <c:pt idx="1">
                  <c:v>500</c:v>
                </c:pt>
                <c:pt idx="2">
                  <c:v>400</c:v>
                </c:pt>
                <c:pt idx="3">
                  <c:v>800</c:v>
                </c:pt>
                <c:pt idx="4">
                  <c:v>1500</c:v>
                </c:pt>
                <c:pt idx="5">
                  <c:v>500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>
                  <a:solidFill>
                    <a:srgbClr val="102A49"/>
                  </a:solidFill>
                  <a:latin typeface="Heiti TC"/>
                  <a:ea typeface="Heiti TC"/>
                  <a:cs typeface="Heiti TC"/>
                </a:defRPr>
              </a:pPr>
            </a:p>
          </c:txPr>
          <c:dLblPos val="outEnd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tickLblPos val="nextTo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</a:p>
        </c:txPr>
        <c:crossAx val="48672768"/>
      </c:catAx>
      <c:valAx>
        <c:axId val="48672768"/>
        <c:scaling>
          <c:orientation val="minMax"/>
          <c:max val="2300"/>
          <c:min val="0"/>
        </c:scaling>
        <c:delete val="0"/>
        <c:axPos val="b"/>
        <c:numFmt formatCode="General"/>
        <c:majorTickMark val="none"/>
        <c:minorTickMark val="none"/>
        <c:tickLblPos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iti TC"/>
                <a:ea typeface="Heiti TC"/>
                <a:cs typeface="Heiti T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stacked"/>
        <c:varyColors val="0"/>
        <c:ser>
          <c:idx val="0"/>
          <c:order val="0"/>
          <c:tx>
            <c:v>综合成本</c:v>
          </c:tx>
          <c:spPr>
            <a:solidFill xmlns:a="http://schemas.openxmlformats.org/drawingml/2006/main">
              <a:srgbClr val="829AAF"/>
            </a:solidFill>
            <a:ln xmlns:a="http://schemas.openxmlformats.org/drawingml/2006/main" w="0">
              <a:noFill/>
            </a:ln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650">
                        <a:solidFill>
                          <a:srgbClr val="FFFFFF"/>
                        </a:solidFill>
                        <a:latin typeface="Heiti TC"/>
                        <a:ea typeface="Heiti TC"/>
                        <a:cs typeface="Heiti TC"/>
                      </a:rPr>
                      <a:t>3.85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650">
                      <a:solidFill>
                        <a:srgbClr val="FFFFFF"/>
                      </a:solidFill>
                      <a:latin typeface="Heiti TC"/>
                      <a:ea typeface="Heiti TC"/>
                      <a:cs typeface="Heiti TC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650">
                        <a:solidFill>
                          <a:srgbClr val="FFFFFF"/>
                        </a:solidFill>
                        <a:latin typeface="Heiti TC"/>
                        <a:ea typeface="Heiti TC"/>
                        <a:cs typeface="Heiti TC"/>
                      </a:rPr>
                      <a:t>3.85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650">
                      <a:solidFill>
                        <a:srgbClr val="FFFFFF"/>
                      </a:solidFill>
                      <a:latin typeface="Heiti TC"/>
                      <a:ea typeface="Heiti TC"/>
                      <a:cs typeface="Heiti TC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650">
                        <a:solidFill>
                          <a:srgbClr val="FFFFFF"/>
                        </a:solidFill>
                        <a:latin typeface="Heiti TC"/>
                        <a:ea typeface="Heiti TC"/>
                        <a:cs typeface="Heiti TC"/>
                      </a:rPr>
                      <a:t>3.85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650">
                      <a:solidFill>
                        <a:srgbClr val="FFFFFF"/>
                      </a:solidFill>
                      <a:latin typeface="Heiti TC"/>
                      <a:ea typeface="Heiti TC"/>
                      <a:cs typeface="Heiti TC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Data'!$A$2:$A$4</c:f>
              <c:strCache>
                <c:ptCount val="3"/>
                <c:pt idx="0">
                  <c:v>900元/克</c:v>
                </c:pt>
                <c:pt idx="1">
                  <c:v>1,000元/克</c:v>
                </c:pt>
                <c:pt idx="2">
                  <c:v>1,100元/克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3.85</c:v>
                </c:pt>
                <c:pt idx="1">
                  <c:v>3.85</c:v>
                </c:pt>
                <c:pt idx="2">
                  <c:v>3.85</c:v>
                </c:pt>
              </c:numCache>
            </c:numRef>
          </c:val>
        </c:ser>
        <c:ser>
          <c:idx val="1"/>
          <c:order val="1"/>
          <c:tx>
            <c:v>测算余额</c:v>
          </c:tx>
          <c:spPr>
            <a:solidFill xmlns:a="http://schemas.openxmlformats.org/drawingml/2006/main">
              <a:srgbClr val="B58A32"/>
            </a:solidFill>
            <a:ln xmlns:a="http://schemas.openxmlformats.org/drawingml/2006/main" w="0">
              <a:noFill/>
            </a:ln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650">
                        <a:solidFill>
                          <a:srgbClr val="FFFFFF"/>
                        </a:solidFill>
                        <a:latin typeface="Heiti TC"/>
                        <a:ea typeface="Heiti TC"/>
                        <a:cs typeface="Heiti TC"/>
                      </a:rPr>
                      <a:t>3.35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650">
                      <a:solidFill>
                        <a:srgbClr val="FFFFFF"/>
                      </a:solidFill>
                      <a:latin typeface="Heiti TC"/>
                      <a:ea typeface="Heiti TC"/>
                      <a:cs typeface="Heiti TC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650">
                        <a:solidFill>
                          <a:srgbClr val="FFFFFF"/>
                        </a:solidFill>
                        <a:latin typeface="Heiti TC"/>
                        <a:ea typeface="Heiti TC"/>
                        <a:cs typeface="Heiti TC"/>
                      </a:rPr>
                      <a:t>4.15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650">
                      <a:solidFill>
                        <a:srgbClr val="FFFFFF"/>
                      </a:solidFill>
                      <a:latin typeface="Heiti TC"/>
                      <a:ea typeface="Heiti TC"/>
                      <a:cs typeface="Heiti TC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650">
                        <a:solidFill>
                          <a:srgbClr val="FFFFFF"/>
                        </a:solidFill>
                        <a:latin typeface="Heiti TC"/>
                        <a:ea typeface="Heiti TC"/>
                        <a:cs typeface="Heiti TC"/>
                      </a:rPr>
                      <a:t>4.95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650">
                      <a:solidFill>
                        <a:srgbClr val="FFFFFF"/>
                      </a:solidFill>
                      <a:latin typeface="Heiti TC"/>
                      <a:ea typeface="Heiti TC"/>
                      <a:cs typeface="Heiti TC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Data'!$C$2:$C$4</c:f>
              <c:strCache>
                <c:ptCount val="3"/>
                <c:pt idx="0">
                  <c:v>900元/克</c:v>
                </c:pt>
                <c:pt idx="1">
                  <c:v>1,000元/克</c:v>
                </c:pt>
                <c:pt idx="2">
                  <c:v>1,100元/克</c:v>
                </c:pt>
              </c:strCache>
            </c:strRef>
          </c:cat>
          <c:val>
            <c:numRef>
              <c:f>'Chart Data'!$D$2:$D$4</c:f>
              <c:numCache>
                <c:formatCode>General</c:formatCode>
                <c:ptCount val="3"/>
                <c:pt idx="0">
                  <c:v>3.35</c:v>
                </c:pt>
                <c:pt idx="1">
                  <c:v>4.15</c:v>
                </c:pt>
                <c:pt idx="2">
                  <c:v>4.95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FFFFFF"/>
                  </a:solidFill>
                  <a:latin typeface="Heiti TC"/>
                  <a:ea typeface="Heiti TC"/>
                  <a:cs typeface="Heiti TC"/>
                </a:defRPr>
              </a:pPr>
            </a:p>
          </c:txPr>
          <c:dLblPos val="ctr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30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nextTo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</a:p>
        </c:txPr>
        <c:crossAx val="48672768"/>
      </c:catAx>
      <c:valAx>
        <c:axId val="48672768"/>
        <c:scaling>
          <c:orientation val="minMax"/>
          <c:max val="9"/>
          <c:min val="0"/>
        </c:scaling>
        <c:delete val="0"/>
        <c:axPos val="l"/>
        <c:numFmt formatCode="General"/>
        <c:majorTickMark val="none"/>
        <c:minorTickMark val="none"/>
        <c:tickLblPos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iti TC"/>
                <a:ea typeface="Heiti TC"/>
                <a:cs typeface="Heiti TC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legend>
      <c:legendPos val="r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75">
              <a:solidFill>
                <a:srgbClr val="102A49"/>
              </a:solidFill>
              <a:latin typeface="Heiti TC"/>
              <a:ea typeface="Heiti TC"/>
              <a:cs typeface="Heiti TC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c460a6bb59457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品牌名称_可编辑">
            <a:extLst xmlns:a="http://schemas.openxmlformats.org/drawingml/2006/main">
              <a:ext uri="{FF2B5EF4-FFF2-40B4-BE49-F238E27FC236}">
                <a16:creationId xmlns:a16="http://schemas.microsoft.com/office/drawing/2014/main" id="{C417D73F-E759-4FD1-A1B1-09177485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95300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D7B66B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D7B66B"/>
                </a:solidFill>
                <a:latin typeface="Heiti TC"/>
                <a:ea typeface="Heiti TC"/>
                <a:cs typeface="Heiti TC"/>
              </a:rPr>
              <a:t>黄金资本</a:t>
            </a:r>
          </a:p>
        </p:txBody>
      </p:sp>
      <p:sp>
        <p:nvSpPr>
          <p:cNvPr id="3" name="公司正式名称_可编辑">
            <a:extLst xmlns:a="http://schemas.openxmlformats.org/drawingml/2006/main">
              <a:ext uri="{FF2B5EF4-FFF2-40B4-BE49-F238E27FC236}">
                <a16:creationId xmlns:a16="http://schemas.microsoft.com/office/drawing/2014/main" id="{F1829F0B-AE85-43A0-A830-165351310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144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B0BFC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0BFCC"/>
                </a:solidFill>
                <a:latin typeface="Arial"/>
                <a:ea typeface="Arial"/>
                <a:cs typeface="Arial"/>
              </a:rPr>
              <a:t>Defeng Solife Holdings Limited</a:t>
            </a:r>
          </a:p>
        </p:txBody>
      </p:sp>
      <p:sp>
        <p:nvSpPr>
          <p:cNvPr id="4" name="主标题第一行_可编辑">
            <a:extLst xmlns:a="http://schemas.openxmlformats.org/drawingml/2006/main">
              <a:ext uri="{FF2B5EF4-FFF2-40B4-BE49-F238E27FC236}">
                <a16:creationId xmlns:a16="http://schemas.microsoft.com/office/drawing/2014/main" id="{2F9C9418-5C0F-48E4-92CC-C51C8D6DD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62388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F8F8F4"/>
                </a:solidFill>
                <a:latin typeface="Heiti TC"/>
                <a:ea typeface="Heiti TC"/>
                <a:cs typeface="Heiti TC"/>
              </a:defRPr>
            </a:pPr>
            <a:r>
              <a:rPr sz="4650" b="1">
                <a:solidFill>
                  <a:srgbClr val="F8F8F4"/>
                </a:solidFill>
                <a:latin typeface="Heiti TC"/>
                <a:ea typeface="Heiti TC"/>
                <a:cs typeface="Heiti TC"/>
              </a:rPr>
              <a:t>3号黄金尾矿项目</a:t>
            </a:r>
          </a:p>
        </p:txBody>
      </p:sp>
      <p:sp>
        <p:nvSpPr>
          <p:cNvPr id="5" name="主标题第二行_可编辑">
            <a:extLst xmlns:a="http://schemas.openxmlformats.org/drawingml/2006/main">
              <a:ext uri="{FF2B5EF4-FFF2-40B4-BE49-F238E27FC236}">
                <a16:creationId xmlns:a16="http://schemas.microsoft.com/office/drawing/2014/main" id="{3DED4880-F8D8-412B-B6F6-62C39C6DC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62388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F8F8F4"/>
                </a:solidFill>
                <a:latin typeface="Heiti TC"/>
                <a:ea typeface="Heiti TC"/>
                <a:cs typeface="Heiti TC"/>
              </a:defRPr>
            </a:pPr>
            <a:r>
              <a:rPr sz="4650" b="1">
                <a:solidFill>
                  <a:srgbClr val="F8F8F4"/>
                </a:solidFill>
                <a:latin typeface="Heiti TC"/>
                <a:ea typeface="Heiti TC"/>
                <a:cs typeface="Heiti TC"/>
              </a:rPr>
              <a:t>融资居间合作方案</a:t>
            </a:r>
          </a:p>
        </p:txBody>
      </p:sp>
      <p:sp>
        <p:nvSpPr>
          <p:cNvPr id="6" name="首期标的说明_可编辑">
            <a:extLst xmlns:a="http://schemas.openxmlformats.org/drawingml/2006/main">
              <a:ext uri="{FF2B5EF4-FFF2-40B4-BE49-F238E27FC236}">
                <a16:creationId xmlns:a16="http://schemas.microsoft.com/office/drawing/2014/main" id="{2B63C610-5C32-4668-AEB0-8BD6B70A7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724275"/>
            <a:ext cx="5953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9C8D6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B9C8D6"/>
                </a:solidFill>
                <a:latin typeface="Heiti TC"/>
                <a:ea typeface="Heiti TC"/>
                <a:cs typeface="Heiti TC"/>
              </a:rPr>
              <a:t>贵州兴义首期100万湿吨专项合作</a:t>
            </a:r>
          </a:p>
        </p:txBody>
      </p:sp>
      <p:sp>
        <p:nvSpPr>
          <p:cNvPr id="7" name="融资金额标签_可编辑">
            <a:extLst xmlns:a="http://schemas.openxmlformats.org/drawingml/2006/main">
              <a:ext uri="{FF2B5EF4-FFF2-40B4-BE49-F238E27FC236}">
                <a16:creationId xmlns:a16="http://schemas.microsoft.com/office/drawing/2014/main" id="{FC34077D-D8A1-4E22-BE48-CEF5C812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657725"/>
            <a:ext cx="352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B9C8D6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B9C8D6"/>
                </a:solidFill>
                <a:latin typeface="Heiti TC"/>
                <a:ea typeface="Heiti TC"/>
                <a:cs typeface="Heiti TC"/>
              </a:rPr>
              <a:t>本轮拟募集（人民币）</a:t>
            </a:r>
          </a:p>
        </p:txBody>
      </p:sp>
      <p:sp>
        <p:nvSpPr>
          <p:cNvPr id="8" name="募集金额_可编辑">
            <a:extLst xmlns:a="http://schemas.openxmlformats.org/drawingml/2006/main">
              <a:ext uri="{FF2B5EF4-FFF2-40B4-BE49-F238E27FC236}">
                <a16:creationId xmlns:a16="http://schemas.microsoft.com/office/drawing/2014/main" id="{45E06806-2E59-40C4-8104-70A90EF20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038725"/>
            <a:ext cx="2428875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250" b="0">
                <a:solidFill>
                  <a:srgbClr val="DCBA70"/>
                </a:solidFill>
                <a:latin typeface="Arial"/>
                <a:ea typeface="Arial"/>
                <a:cs typeface="Arial"/>
              </a:defRPr>
            </a:pPr>
            <a:r>
              <a:rPr sz="5250" b="0">
                <a:solidFill>
                  <a:srgbClr val="DCBA70"/>
                </a:solidFill>
                <a:latin typeface="Arial"/>
                <a:ea typeface="Arial"/>
                <a:cs typeface="Arial"/>
              </a:rPr>
              <a:t>4,000</a:t>
            </a:r>
          </a:p>
        </p:txBody>
      </p:sp>
      <p:sp>
        <p:nvSpPr>
          <p:cNvPr id="9" name="募集金额单位_可编辑">
            <a:extLst xmlns:a="http://schemas.openxmlformats.org/drawingml/2006/main">
              <a:ext uri="{FF2B5EF4-FFF2-40B4-BE49-F238E27FC236}">
                <a16:creationId xmlns:a16="http://schemas.microsoft.com/office/drawing/2014/main" id="{2A4ACF3B-7AC4-486B-90FC-8F2AA68C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5248275"/>
            <a:ext cx="904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DCBA70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DCBA70"/>
                </a:solidFill>
                <a:latin typeface="Heiti TC"/>
                <a:ea typeface="Heiti TC"/>
                <a:cs typeface="Heiti TC"/>
              </a:rPr>
              <a:t>万元</a:t>
            </a:r>
          </a:p>
        </p:txBody>
      </p:sp>
      <p:sp>
        <p:nvSpPr>
          <p:cNvPr id="10" name="材料用途_可编辑">
            <a:extLst xmlns:a="http://schemas.openxmlformats.org/drawingml/2006/main">
              <a:ext uri="{FF2B5EF4-FFF2-40B4-BE49-F238E27FC236}">
                <a16:creationId xmlns:a16="http://schemas.microsoft.com/office/drawing/2014/main" id="{0810A52A-BFAB-46E1-8333-DF326C5DA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22935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A9BAC9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A9BAC9"/>
                </a:solidFill>
                <a:latin typeface="Heiti TC"/>
                <a:ea typeface="Heiti TC"/>
                <a:cs typeface="Heiti TC"/>
              </a:rPr>
              <a:t>居间合作方定向沟通材料</a:t>
            </a:r>
          </a:p>
        </p:txBody>
      </p:sp>
      <p:sp>
        <p:nvSpPr>
          <p:cNvPr id="11" name="版本日期_可编辑">
            <a:extLst xmlns:a="http://schemas.openxmlformats.org/drawingml/2006/main">
              <a:ext uri="{FF2B5EF4-FFF2-40B4-BE49-F238E27FC236}">
                <a16:creationId xmlns:a16="http://schemas.microsoft.com/office/drawing/2014/main" id="{0B4E1575-2226-4A28-B26C-A3CACBE52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95300"/>
            <a:ext cx="1571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B9C8D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8D6"/>
                </a:solidFill>
                <a:latin typeface="Arial"/>
                <a:ea typeface="Arial"/>
                <a:cs typeface="Arial"/>
              </a:rPr>
              <a:t>2026.09.30</a:t>
            </a:r>
          </a:p>
        </p:txBody>
      </p:sp>
      <p:sp>
        <p:nvSpPr>
          <p:cNvPr id="12" name="图片性质_可编辑">
            <a:extLst xmlns:a="http://schemas.openxmlformats.org/drawingml/2006/main">
              <a:ext uri="{FF2B5EF4-FFF2-40B4-BE49-F238E27FC236}">
                <a16:creationId xmlns:a16="http://schemas.microsoft.com/office/drawing/2014/main" id="{DD2CB79D-1351-4246-8670-3F17BC414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6229350"/>
            <a:ext cx="3162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425" b="0">
                <a:solidFill>
                  <a:srgbClr val="A9BAC9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A9BAC9"/>
                </a:solidFill>
                <a:latin typeface="Heiti TC"/>
                <a:ea typeface="Heiti TC"/>
                <a:cs typeface="Heiti TC"/>
              </a:rPr>
              <a:t>黄金板料示意，非项目实拍</a:t>
            </a:r>
          </a:p>
        </p:txBody>
      </p:sp>
    </p:spTree>
    <p:extLst>
      <p:ext uri="{BB962C8B-B14F-4D97-AF65-F5344CB8AC3E}">
        <p14:creationId xmlns:p14="http://schemas.microsoft.com/office/powerpoint/2010/main" val="8044278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F3B2C267-B940-448C-85E3-84427F324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3D330609-7075-4024-B660-9AC2ABB6A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F1806887-0E3A-4ACD-ADE0-EC960E529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居间合作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D9B7A359-28C2-4854-9F38-377FCCF91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F9145A54-3CD4-45CF-8AD7-049630ADE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本次居间合作机会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7BFFC777-958E-4ED5-91F2-ABAEC66D0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首期范围">
            <a:extLst xmlns:a="http://schemas.openxmlformats.org/drawingml/2006/main">
              <a:ext uri="{FF2B5EF4-FFF2-40B4-BE49-F238E27FC236}">
                <a16:creationId xmlns:a16="http://schemas.microsoft.com/office/drawing/2014/main" id="{6432F3BC-8041-443A-8C17-94FB9E9BE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以贵州兴义首期100万湿吨为标的，定向连接合格投资人</a:t>
            </a:r>
          </a:p>
        </p:txBody>
      </p:sp>
      <p:sp>
        <p:nvSpPr>
          <p:cNvPr id="8" name="公司责任边界">
            <a:extLst xmlns:a="http://schemas.openxmlformats.org/drawingml/2006/main">
              <a:ext uri="{FF2B5EF4-FFF2-40B4-BE49-F238E27FC236}">
                <a16:creationId xmlns:a16="http://schemas.microsoft.com/office/drawing/2014/main" id="{3F2BDB80-A585-4F48-8FCD-24A758C6B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3067050" cy="217170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102A49"/>
          </a:solidFill>
          <a:ln xmlns:a="http://schemas.openxmlformats.org/drawingml/2006/main" w="11430">
            <a:solidFill>
              <a:srgbClr val="B58A32"/>
            </a:solidFill>
          </a:ln>
        </p:spPr>
      </p:sp>
      <p:sp>
        <p:nvSpPr>
          <p:cNvPr id="9" name="居间服务边界">
            <a:extLst xmlns:a="http://schemas.openxmlformats.org/drawingml/2006/main">
              <a:ext uri="{FF2B5EF4-FFF2-40B4-BE49-F238E27FC236}">
                <a16:creationId xmlns:a16="http://schemas.microsoft.com/office/drawing/2014/main" id="{2A979A97-0569-40A0-A4CF-E98B60008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571750"/>
            <a:ext cx="3067050" cy="217170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FAF7EF"/>
          </a:solidFill>
          <a:ln xmlns:a="http://schemas.openxmlformats.org/drawingml/2006/main" w="11430">
            <a:solidFill>
              <a:srgbClr val="B58A32"/>
            </a:solidFill>
          </a:ln>
        </p:spPr>
      </p:sp>
      <p:sp>
        <p:nvSpPr>
          <p:cNvPr id="10" name="募集目标节点">
            <a:extLst xmlns:a="http://schemas.openxmlformats.org/drawingml/2006/main">
              <a:ext uri="{FF2B5EF4-FFF2-40B4-BE49-F238E27FC236}">
                <a16:creationId xmlns:a16="http://schemas.microsoft.com/office/drawing/2014/main" id="{B5A0B22F-EE00-4F2D-AB0F-87D741A82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266950"/>
            <a:ext cx="3009900" cy="2781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AF7EF"/>
          </a:solidFill>
          <a:ln xmlns:a="http://schemas.openxmlformats.org/drawingml/2006/main" w="11430">
            <a:solidFill>
              <a:srgbClr val="E5D1A5"/>
            </a:solidFill>
          </a:ln>
        </p:spPr>
      </p:sp>
      <p:sp>
        <p:nvSpPr>
          <p:cNvPr id="11" name="募集目标核心">
            <a:extLst xmlns:a="http://schemas.openxmlformats.org/drawingml/2006/main">
              <a:ext uri="{FF2B5EF4-FFF2-40B4-BE49-F238E27FC236}">
                <a16:creationId xmlns:a16="http://schemas.microsoft.com/office/drawing/2014/main" id="{29686A0F-D784-4213-BEA2-BB26901EB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390775"/>
            <a:ext cx="2762250" cy="2533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19050">
            <a:solidFill>
              <a:srgbClr val="B58A32"/>
            </a:solidFill>
          </a:ln>
        </p:spPr>
      </p:sp>
      <p:sp>
        <p:nvSpPr>
          <p:cNvPr id="12" name="公司履约投入方向">
            <a:extLst xmlns:a="http://schemas.openxmlformats.org/drawingml/2006/main">
              <a:ext uri="{FF2B5EF4-FFF2-40B4-BE49-F238E27FC236}">
                <a16:creationId xmlns:a16="http://schemas.microsoft.com/office/drawing/2014/main" id="{EF584193-B8C8-4816-B0DC-311C151A0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552825"/>
            <a:ext cx="714375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13" name="居间客户服务投入方向">
            <a:extLst xmlns:a="http://schemas.openxmlformats.org/drawingml/2006/main">
              <a:ext uri="{FF2B5EF4-FFF2-40B4-BE49-F238E27FC236}">
                <a16:creationId xmlns:a16="http://schemas.microsoft.com/office/drawing/2014/main" id="{6F74BA62-30A8-4C6B-A88A-2E3739042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8575" y="3552825"/>
            <a:ext cx="714375" cy="20955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14" name="公司连接说明">
            <a:extLst xmlns:a="http://schemas.openxmlformats.org/drawingml/2006/main">
              <a:ext uri="{FF2B5EF4-FFF2-40B4-BE49-F238E27FC236}">
                <a16:creationId xmlns:a16="http://schemas.microsoft.com/office/drawing/2014/main" id="{98B60AAB-848B-426E-8AC1-41FA0663F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32194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项目履约</a:t>
            </a:r>
          </a:p>
        </p:txBody>
      </p:sp>
      <p:sp>
        <p:nvSpPr>
          <p:cNvPr id="15" name="居间连接说明">
            <a:extLst xmlns:a="http://schemas.openxmlformats.org/drawingml/2006/main">
              <a:ext uri="{FF2B5EF4-FFF2-40B4-BE49-F238E27FC236}">
                <a16:creationId xmlns:a16="http://schemas.microsoft.com/office/drawing/2014/main" id="{5CA8D2C1-790D-4EA0-BCB2-14EB6E078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219450"/>
            <a:ext cx="7715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客户服务</a:t>
            </a:r>
          </a:p>
        </p:txBody>
      </p:sp>
      <p:sp>
        <p:nvSpPr>
          <p:cNvPr id="16" name="公司名称">
            <a:extLst xmlns:a="http://schemas.openxmlformats.org/drawingml/2006/main">
              <a:ext uri="{FF2B5EF4-FFF2-40B4-BE49-F238E27FC236}">
                <a16:creationId xmlns:a16="http://schemas.microsoft.com/office/drawing/2014/main" id="{3FF8C758-1BFD-4205-969A-9A9F2477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781300"/>
            <a:ext cx="25146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黄金资本公司</a:t>
            </a:r>
          </a:p>
        </p:txBody>
      </p:sp>
      <p:sp>
        <p:nvSpPr>
          <p:cNvPr id="17" name="公司责任分隔">
            <a:extLst xmlns:a="http://schemas.openxmlformats.org/drawingml/2006/main">
              <a:ext uri="{FF2B5EF4-FFF2-40B4-BE49-F238E27FC236}">
                <a16:creationId xmlns:a16="http://schemas.microsoft.com/office/drawing/2014/main" id="{44CF1308-2635-4280-8743-AAC8242DA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343275"/>
            <a:ext cx="2419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96078"/>
            </a:solidFill>
          </a:ln>
        </p:spPr>
      </p:sp>
      <p:sp>
        <p:nvSpPr>
          <p:cNvPr id="18" name="项目说明">
            <a:extLst xmlns:a="http://schemas.openxmlformats.org/drawingml/2006/main">
              <a:ext uri="{FF2B5EF4-FFF2-40B4-BE49-F238E27FC236}">
                <a16:creationId xmlns:a16="http://schemas.microsoft.com/office/drawing/2014/main" id="{69D63894-0C60-4A50-A37B-D2DBD323E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524250"/>
            <a:ext cx="120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项目说明</a:t>
            </a:r>
          </a:p>
        </p:txBody>
      </p:sp>
      <p:sp>
        <p:nvSpPr>
          <p:cNvPr id="19" name="签约收款">
            <a:extLst xmlns:a="http://schemas.openxmlformats.org/drawingml/2006/main">
              <a:ext uri="{FF2B5EF4-FFF2-40B4-BE49-F238E27FC236}">
                <a16:creationId xmlns:a16="http://schemas.microsoft.com/office/drawing/2014/main" id="{A58FC7B7-4103-4F06-BA0C-8CD295406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3524250"/>
            <a:ext cx="120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签约收款</a:t>
            </a:r>
          </a:p>
        </p:txBody>
      </p:sp>
      <p:sp>
        <p:nvSpPr>
          <p:cNvPr id="20" name="组织实施">
            <a:extLst xmlns:a="http://schemas.openxmlformats.org/drawingml/2006/main">
              <a:ext uri="{FF2B5EF4-FFF2-40B4-BE49-F238E27FC236}">
                <a16:creationId xmlns:a16="http://schemas.microsoft.com/office/drawing/2014/main" id="{5F76EBD0-D6B8-41BB-B5DC-2D9FE9EAD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114800"/>
            <a:ext cx="120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组织实施</a:t>
            </a:r>
          </a:p>
        </p:txBody>
      </p:sp>
      <p:sp>
        <p:nvSpPr>
          <p:cNvPr id="21" name="收益支付">
            <a:extLst xmlns:a="http://schemas.openxmlformats.org/drawingml/2006/main">
              <a:ext uri="{FF2B5EF4-FFF2-40B4-BE49-F238E27FC236}">
                <a16:creationId xmlns:a16="http://schemas.microsoft.com/office/drawing/2014/main" id="{F74C68CF-14ED-466E-9550-895FABC2A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114800"/>
            <a:ext cx="120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收益支付</a:t>
            </a:r>
          </a:p>
        </p:txBody>
      </p:sp>
      <p:sp>
        <p:nvSpPr>
          <p:cNvPr id="22" name="居间方名称">
            <a:extLst xmlns:a="http://schemas.openxmlformats.org/drawingml/2006/main">
              <a:ext uri="{FF2B5EF4-FFF2-40B4-BE49-F238E27FC236}">
                <a16:creationId xmlns:a16="http://schemas.microsoft.com/office/drawing/2014/main" id="{E6B420E4-E7EB-4FAF-BD73-7349A32D3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2781300"/>
            <a:ext cx="25146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居间合作方</a:t>
            </a:r>
          </a:p>
        </p:txBody>
      </p:sp>
      <p:sp>
        <p:nvSpPr>
          <p:cNvPr id="23" name="居间职责分隔">
            <a:extLst xmlns:a="http://schemas.openxmlformats.org/drawingml/2006/main">
              <a:ext uri="{FF2B5EF4-FFF2-40B4-BE49-F238E27FC236}">
                <a16:creationId xmlns:a16="http://schemas.microsoft.com/office/drawing/2014/main" id="{A5931595-B774-4FF3-B008-664510E1A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343275"/>
            <a:ext cx="2419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5D1A5"/>
            </a:solidFill>
          </a:ln>
        </p:spPr>
      </p:sp>
      <p:sp>
        <p:nvSpPr>
          <p:cNvPr id="24" name="居间资源">
            <a:extLst xmlns:a="http://schemas.openxmlformats.org/drawingml/2006/main">
              <a:ext uri="{FF2B5EF4-FFF2-40B4-BE49-F238E27FC236}">
                <a16:creationId xmlns:a16="http://schemas.microsoft.com/office/drawing/2014/main" id="{79C65185-A182-429A-8953-91FA48086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495675"/>
            <a:ext cx="25717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合格投资人资源</a:t>
            </a:r>
          </a:p>
        </p:txBody>
      </p:sp>
      <p:sp>
        <p:nvSpPr>
          <p:cNvPr id="25" name="介绍服务">
            <a:extLst xmlns:a="http://schemas.openxmlformats.org/drawingml/2006/main">
              <a:ext uri="{FF2B5EF4-FFF2-40B4-BE49-F238E27FC236}">
                <a16:creationId xmlns:a16="http://schemas.microsoft.com/office/drawing/2014/main" id="{0D732C4A-97A0-4CA0-AF42-E4070961B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114800"/>
            <a:ext cx="120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定向介绍</a:t>
            </a:r>
          </a:p>
        </p:txBody>
      </p:sp>
      <p:sp>
        <p:nvSpPr>
          <p:cNvPr id="26" name="对接服务">
            <a:extLst xmlns:a="http://schemas.openxmlformats.org/drawingml/2006/main">
              <a:ext uri="{FF2B5EF4-FFF2-40B4-BE49-F238E27FC236}">
                <a16:creationId xmlns:a16="http://schemas.microsoft.com/office/drawing/2014/main" id="{C4654FD2-06B2-49CC-A2B2-DE7C137CF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114800"/>
            <a:ext cx="120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对接服务</a:t>
            </a:r>
          </a:p>
        </p:txBody>
      </p:sp>
      <p:sp>
        <p:nvSpPr>
          <p:cNvPr id="27" name="项目名称">
            <a:extLst xmlns:a="http://schemas.openxmlformats.org/drawingml/2006/main">
              <a:ext uri="{FF2B5EF4-FFF2-40B4-BE49-F238E27FC236}">
                <a16:creationId xmlns:a16="http://schemas.microsoft.com/office/drawing/2014/main" id="{0AF4EB8B-15CC-4AE0-9973-5377FF18A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2647950"/>
            <a:ext cx="2514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95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3号黄金尾矿项目</a:t>
            </a:r>
          </a:p>
        </p:txBody>
      </p:sp>
      <p:sp>
        <p:nvSpPr>
          <p:cNvPr id="28" name="募集性质">
            <a:extLst xmlns:a="http://schemas.openxmlformats.org/drawingml/2006/main">
              <a:ext uri="{FF2B5EF4-FFF2-40B4-BE49-F238E27FC236}">
                <a16:creationId xmlns:a16="http://schemas.microsoft.com/office/drawing/2014/main" id="{1AB8C95C-4C8A-4F40-9E1F-7C2BA72BD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8225" y="3067050"/>
            <a:ext cx="2495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D7E0E9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D7E0E9"/>
                </a:solidFill>
                <a:latin typeface="Heiti TC"/>
                <a:ea typeface="Heiti TC"/>
                <a:cs typeface="Heiti TC"/>
              </a:rPr>
              <a:t>本轮首期项目拟募集</a:t>
            </a:r>
          </a:p>
        </p:txBody>
      </p:sp>
      <p:sp>
        <p:nvSpPr>
          <p:cNvPr id="29" name="募集金额">
            <a:extLst xmlns:a="http://schemas.openxmlformats.org/drawingml/2006/main">
              <a:ext uri="{FF2B5EF4-FFF2-40B4-BE49-F238E27FC236}">
                <a16:creationId xmlns:a16="http://schemas.microsoft.com/office/drawing/2014/main" id="{D325F07B-7FBD-4E04-B879-9022F2529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3390900"/>
            <a:ext cx="25146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475" b="0">
                <a:solidFill>
                  <a:srgbClr val="D8B66A"/>
                </a:solidFill>
                <a:latin typeface="Arial"/>
                <a:ea typeface="Arial"/>
                <a:cs typeface="Arial"/>
              </a:defRPr>
            </a:pPr>
            <a:r>
              <a:rPr sz="5475" b="0">
                <a:solidFill>
                  <a:srgbClr val="D8B66A"/>
                </a:solidFill>
                <a:latin typeface="Arial"/>
                <a:ea typeface="Arial"/>
                <a:cs typeface="Arial"/>
              </a:rPr>
              <a:t>4,000</a:t>
            </a:r>
          </a:p>
        </p:txBody>
      </p:sp>
      <p:sp>
        <p:nvSpPr>
          <p:cNvPr id="30" name="募集单位">
            <a:extLst xmlns:a="http://schemas.openxmlformats.org/drawingml/2006/main">
              <a:ext uri="{FF2B5EF4-FFF2-40B4-BE49-F238E27FC236}">
                <a16:creationId xmlns:a16="http://schemas.microsoft.com/office/drawing/2014/main" id="{EEBE3126-C14E-4511-A91E-E49930185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4276725"/>
            <a:ext cx="2438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万元（人民币）</a:t>
            </a:r>
          </a:p>
        </p:txBody>
      </p:sp>
      <p:sp>
        <p:nvSpPr>
          <p:cNvPr id="31" name="目标标签">
            <a:extLst xmlns:a="http://schemas.openxmlformats.org/drawingml/2006/main">
              <a:ext uri="{FF2B5EF4-FFF2-40B4-BE49-F238E27FC236}">
                <a16:creationId xmlns:a16="http://schemas.microsoft.com/office/drawing/2014/main" id="{3752A565-F193-414C-8315-C9C818479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200650"/>
            <a:ext cx="13430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合作目标</a:t>
            </a:r>
          </a:p>
        </p:txBody>
      </p:sp>
      <p:sp>
        <p:nvSpPr>
          <p:cNvPr id="32" name="客户对接目标">
            <a:extLst xmlns:a="http://schemas.openxmlformats.org/drawingml/2006/main">
              <a:ext uri="{FF2B5EF4-FFF2-40B4-BE49-F238E27FC236}">
                <a16:creationId xmlns:a16="http://schemas.microsoft.com/office/drawing/2014/main" id="{183C5437-CFA9-42AA-8372-D8E796FDA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5200650"/>
            <a:ext cx="216217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95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客户对接</a:t>
            </a:r>
          </a:p>
        </p:txBody>
      </p:sp>
      <p:sp>
        <p:nvSpPr>
          <p:cNvPr id="33" name="目标推进1">
            <a:extLst xmlns:a="http://schemas.openxmlformats.org/drawingml/2006/main">
              <a:ext uri="{FF2B5EF4-FFF2-40B4-BE49-F238E27FC236}">
                <a16:creationId xmlns:a16="http://schemas.microsoft.com/office/drawing/2014/main" id="{2E944DE1-2D17-496D-B2B6-0DFF63089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5305425"/>
            <a:ext cx="590550" cy="1619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34" name="签约目标">
            <a:extLst xmlns:a="http://schemas.openxmlformats.org/drawingml/2006/main">
              <a:ext uri="{FF2B5EF4-FFF2-40B4-BE49-F238E27FC236}">
                <a16:creationId xmlns:a16="http://schemas.microsoft.com/office/drawing/2014/main" id="{08799ACB-BA80-45A1-80CB-29FA81DC2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5200650"/>
            <a:ext cx="2000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95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公司签约</a:t>
            </a:r>
          </a:p>
        </p:txBody>
      </p:sp>
      <p:sp>
        <p:nvSpPr>
          <p:cNvPr id="35" name="目标推进2">
            <a:extLst xmlns:a="http://schemas.openxmlformats.org/drawingml/2006/main">
              <a:ext uri="{FF2B5EF4-FFF2-40B4-BE49-F238E27FC236}">
                <a16:creationId xmlns:a16="http://schemas.microsoft.com/office/drawing/2014/main" id="{F18B71ED-DA49-4940-AEEC-21637A51F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5305425"/>
            <a:ext cx="590550" cy="1619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36" name="资金目标">
            <a:extLst xmlns:a="http://schemas.openxmlformats.org/drawingml/2006/main">
              <a:ext uri="{FF2B5EF4-FFF2-40B4-BE49-F238E27FC236}">
                <a16:creationId xmlns:a16="http://schemas.microsoft.com/office/drawing/2014/main" id="{C8F1FCED-1AF9-40A1-B80B-E6669D58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5200650"/>
            <a:ext cx="22288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95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资金落地</a:t>
            </a:r>
          </a:p>
        </p:txBody>
      </p:sp>
      <p:sp>
        <p:nvSpPr>
          <p:cNvPr id="37" name="合作回报分区">
            <a:extLst xmlns:a="http://schemas.openxmlformats.org/drawingml/2006/main">
              <a:ext uri="{FF2B5EF4-FFF2-40B4-BE49-F238E27FC236}">
                <a16:creationId xmlns:a16="http://schemas.microsoft.com/office/drawing/2014/main" id="{96A6745B-D862-40AF-8822-C0588A193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00725"/>
            <a:ext cx="10782300" cy="609600"/>
          </a:xfrm>
          <a:prstGeom xmlns:a="http://schemas.openxmlformats.org/drawingml/2006/main" prst="roundRect">
            <a:avLst>
              <a:gd name="adj" fmla="val 15625"/>
            </a:avLst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38" name="回报名称">
            <a:extLst xmlns:a="http://schemas.openxmlformats.org/drawingml/2006/main">
              <a:ext uri="{FF2B5EF4-FFF2-40B4-BE49-F238E27FC236}">
                <a16:creationId xmlns:a16="http://schemas.microsoft.com/office/drawing/2014/main" id="{49F4B048-047A-4306-A1B5-52EA5143C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934075"/>
            <a:ext cx="1447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D8B66A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D8B66A"/>
                </a:solidFill>
                <a:latin typeface="Heiti TC"/>
                <a:ea typeface="Heiti TC"/>
                <a:cs typeface="Heiti TC"/>
              </a:rPr>
              <a:t>合作回报</a:t>
            </a:r>
          </a:p>
        </p:txBody>
      </p:sp>
      <p:sp>
        <p:nvSpPr>
          <p:cNvPr id="39" name="回报组成">
            <a:extLst xmlns:a="http://schemas.openxmlformats.org/drawingml/2006/main">
              <a:ext uri="{FF2B5EF4-FFF2-40B4-BE49-F238E27FC236}">
                <a16:creationId xmlns:a16="http://schemas.microsoft.com/office/drawing/2014/main" id="{E09A3683-E136-4155-B2E2-58DFAEE81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5924550"/>
            <a:ext cx="85058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现金佣金 ＋ 拟议的附条件首期项目收益权益</a:t>
            </a:r>
          </a:p>
        </p:txBody>
      </p:sp>
      <p:sp>
        <p:nvSpPr>
          <p:cNvPr id="40" name="协议条件">
            <a:extLst xmlns:a="http://schemas.openxmlformats.org/drawingml/2006/main">
              <a:ext uri="{FF2B5EF4-FFF2-40B4-BE49-F238E27FC236}">
                <a16:creationId xmlns:a16="http://schemas.microsoft.com/office/drawing/2014/main" id="{AD1E7B6F-F54D-45FD-9B63-47ABD5413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543675"/>
            <a:ext cx="1076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项目收益权益待专项确认，具体条件及结算安排以正式协议为准</a:t>
            </a:r>
          </a:p>
        </p:txBody>
      </p:sp>
    </p:spTree>
    <p:extLst>
      <p:ext uri="{BB962C8B-B14F-4D97-AF65-F5344CB8AC3E}">
        <p14:creationId xmlns:p14="http://schemas.microsoft.com/office/powerpoint/2010/main" val="19589302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76AEACE7-B4B2-4551-9B07-3A074D14F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030D970B-F77C-4634-9F54-82050AB8D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7B19BBFB-89E8-4212-9C63-E8EA8C057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项目要点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A22AFF81-1DEC-434A-B51F-82BADE139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2CDFB6CA-533B-4AB7-8705-AED0D7E91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3号矿的客户沟通要点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E4429D78-168C-4DE9-8891-4C7702E7B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首期范围底色">
            <a:extLst xmlns:a="http://schemas.openxmlformats.org/drawingml/2006/main">
              <a:ext uri="{FF2B5EF4-FFF2-40B4-BE49-F238E27FC236}">
                <a16:creationId xmlns:a16="http://schemas.microsoft.com/office/drawing/2014/main" id="{57495406-D941-4AAA-8AFD-79BDF7AAA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28825"/>
            <a:ext cx="3371850" cy="396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8" name="本轮范围">
            <a:extLst xmlns:a="http://schemas.openxmlformats.org/drawingml/2006/main">
              <a:ext uri="{FF2B5EF4-FFF2-40B4-BE49-F238E27FC236}">
                <a16:creationId xmlns:a16="http://schemas.microsoft.com/office/drawing/2014/main" id="{620AE3B8-FD7C-44E5-BDB2-B03BE530F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257425"/>
            <a:ext cx="2781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D8B66A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D8B66A"/>
                </a:solidFill>
                <a:latin typeface="Heiti TC"/>
                <a:ea typeface="Heiti TC"/>
                <a:cs typeface="Heiti TC"/>
              </a:rPr>
              <a:t>本轮范围</a:t>
            </a:r>
          </a:p>
        </p:txBody>
      </p:sp>
      <p:sp>
        <p:nvSpPr>
          <p:cNvPr id="9" name="首期标签">
            <a:extLst xmlns:a="http://schemas.openxmlformats.org/drawingml/2006/main">
              <a:ext uri="{FF2B5EF4-FFF2-40B4-BE49-F238E27FC236}">
                <a16:creationId xmlns:a16="http://schemas.microsoft.com/office/drawing/2014/main" id="{B0AE56BE-FD9B-47EA-BD7D-9795574C2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857500"/>
            <a:ext cx="276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首期</a:t>
            </a:r>
          </a:p>
        </p:txBody>
      </p:sp>
      <p:sp>
        <p:nvSpPr>
          <p:cNvPr id="10" name="首期数量">
            <a:extLst xmlns:a="http://schemas.openxmlformats.org/drawingml/2006/main">
              <a:ext uri="{FF2B5EF4-FFF2-40B4-BE49-F238E27FC236}">
                <a16:creationId xmlns:a16="http://schemas.microsoft.com/office/drawing/2014/main" id="{D1D6E579-5876-4AA1-96BD-0AF6E0163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238500"/>
            <a:ext cx="24193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400" b="0">
                <a:solidFill>
                  <a:srgbClr val="D8B66A"/>
                </a:solidFill>
                <a:latin typeface="Arial"/>
                <a:ea typeface="Arial"/>
                <a:cs typeface="Arial"/>
              </a:defRPr>
            </a:pPr>
            <a:r>
              <a:rPr sz="8400" b="0">
                <a:solidFill>
                  <a:srgbClr val="D8B66A"/>
                </a:solidFill>
                <a:latin typeface="Arial"/>
                <a:ea typeface="Arial"/>
                <a:cs typeface="Arial"/>
              </a:rPr>
              <a:t>100</a:t>
            </a:r>
          </a:p>
        </p:txBody>
      </p:sp>
      <p:sp>
        <p:nvSpPr>
          <p:cNvPr id="11" name="首期单位">
            <a:extLst xmlns:a="http://schemas.openxmlformats.org/drawingml/2006/main">
              <a:ext uri="{FF2B5EF4-FFF2-40B4-BE49-F238E27FC236}">
                <a16:creationId xmlns:a16="http://schemas.microsoft.com/office/drawing/2014/main" id="{771ED3EA-A837-44E3-B6A9-992114F9F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476750"/>
            <a:ext cx="2743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万湿吨</a:t>
            </a:r>
          </a:p>
        </p:txBody>
      </p:sp>
      <p:sp>
        <p:nvSpPr>
          <p:cNvPr id="12" name="范围内部线">
            <a:extLst xmlns:a="http://schemas.openxmlformats.org/drawingml/2006/main">
              <a:ext uri="{FF2B5EF4-FFF2-40B4-BE49-F238E27FC236}">
                <a16:creationId xmlns:a16="http://schemas.microsoft.com/office/drawing/2014/main" id="{99E37974-185E-4AF9-AE79-EF8A9E9E1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133975"/>
            <a:ext cx="2800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96078"/>
            </a:solidFill>
          </a:ln>
        </p:spPr>
      </p:sp>
      <p:sp>
        <p:nvSpPr>
          <p:cNvPr id="13" name="范围限定">
            <a:extLst xmlns:a="http://schemas.openxmlformats.org/drawingml/2006/main">
              <a:ext uri="{FF2B5EF4-FFF2-40B4-BE49-F238E27FC236}">
                <a16:creationId xmlns:a16="http://schemas.microsoft.com/office/drawing/2014/main" id="{C3AE0326-AB4B-4DAB-9FA9-1CC9EFAD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314950"/>
            <a:ext cx="2809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权益仅覆盖本轮合同矿量</a:t>
            </a:r>
          </a:p>
        </p:txBody>
      </p:sp>
      <p:sp>
        <p:nvSpPr>
          <p:cNvPr id="14" name="地点问题">
            <a:extLst xmlns:a="http://schemas.openxmlformats.org/drawingml/2006/main">
              <a:ext uri="{FF2B5EF4-FFF2-40B4-BE49-F238E27FC236}">
                <a16:creationId xmlns:a16="http://schemas.microsoft.com/office/drawing/2014/main" id="{074868CE-0271-4190-993C-9B4DF47C6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038350"/>
            <a:ext cx="1657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在哪里</a:t>
            </a:r>
          </a:p>
        </p:txBody>
      </p:sp>
      <p:sp>
        <p:nvSpPr>
          <p:cNvPr id="15" name="地点答案">
            <a:extLst xmlns:a="http://schemas.openxmlformats.org/drawingml/2006/main">
              <a:ext uri="{FF2B5EF4-FFF2-40B4-BE49-F238E27FC236}">
                <a16:creationId xmlns:a16="http://schemas.microsoft.com/office/drawing/2014/main" id="{090F8A47-8C7D-4B44-96D2-83A1E039B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038350"/>
            <a:ext cx="485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25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贵州兴义</a:t>
            </a:r>
          </a:p>
        </p:txBody>
      </p:sp>
      <p:sp>
        <p:nvSpPr>
          <p:cNvPr id="16" name="行分隔1">
            <a:extLst xmlns:a="http://schemas.openxmlformats.org/drawingml/2006/main">
              <a:ext uri="{FF2B5EF4-FFF2-40B4-BE49-F238E27FC236}">
                <a16:creationId xmlns:a16="http://schemas.microsoft.com/office/drawing/2014/main" id="{C48212A2-59B2-4869-A458-30F51E1CC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638425"/>
            <a:ext cx="695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17" name="标的问题">
            <a:extLst xmlns:a="http://schemas.openxmlformats.org/drawingml/2006/main">
              <a:ext uri="{FF2B5EF4-FFF2-40B4-BE49-F238E27FC236}">
                <a16:creationId xmlns:a16="http://schemas.microsoft.com/office/drawing/2014/main" id="{A6B2BD0B-9FF2-49A1-80AB-E6FEA8AC5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743200"/>
            <a:ext cx="1657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投什么</a:t>
            </a:r>
          </a:p>
        </p:txBody>
      </p:sp>
      <p:sp>
        <p:nvSpPr>
          <p:cNvPr id="18" name="标的答案">
            <a:extLst xmlns:a="http://schemas.openxmlformats.org/drawingml/2006/main">
              <a:ext uri="{FF2B5EF4-FFF2-40B4-BE49-F238E27FC236}">
                <a16:creationId xmlns:a16="http://schemas.microsoft.com/office/drawing/2014/main" id="{C94B9711-103D-4EB5-9DC5-DE85B10C2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743200"/>
            <a:ext cx="48958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首期100万湿吨</a:t>
            </a:r>
          </a:p>
        </p:txBody>
      </p:sp>
      <p:sp>
        <p:nvSpPr>
          <p:cNvPr id="19" name="最低交付">
            <a:extLst xmlns:a="http://schemas.openxmlformats.org/drawingml/2006/main">
              <a:ext uri="{FF2B5EF4-FFF2-40B4-BE49-F238E27FC236}">
                <a16:creationId xmlns:a16="http://schemas.microsoft.com/office/drawing/2014/main" id="{AD7AD573-5FB0-421F-A22D-E4365E0A1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124200"/>
            <a:ext cx="4895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最低交付70万干吨</a:t>
            </a:r>
          </a:p>
        </p:txBody>
      </p:sp>
      <p:sp>
        <p:nvSpPr>
          <p:cNvPr id="20" name="行分隔2">
            <a:extLst xmlns:a="http://schemas.openxmlformats.org/drawingml/2006/main">
              <a:ext uri="{FF2B5EF4-FFF2-40B4-BE49-F238E27FC236}">
                <a16:creationId xmlns:a16="http://schemas.microsoft.com/office/drawing/2014/main" id="{EE2444A3-C609-420E-8FD4-C7A432D36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524250"/>
            <a:ext cx="695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21" name="融资问题">
            <a:extLst xmlns:a="http://schemas.openxmlformats.org/drawingml/2006/main">
              <a:ext uri="{FF2B5EF4-FFF2-40B4-BE49-F238E27FC236}">
                <a16:creationId xmlns:a16="http://schemas.microsoft.com/office/drawing/2014/main" id="{0E5D485A-9E12-4B20-A31A-741E85895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629025"/>
            <a:ext cx="1657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募多少</a:t>
            </a:r>
          </a:p>
        </p:txBody>
      </p:sp>
      <p:sp>
        <p:nvSpPr>
          <p:cNvPr id="22" name="融资答案">
            <a:extLst xmlns:a="http://schemas.openxmlformats.org/drawingml/2006/main">
              <a:ext uri="{FF2B5EF4-FFF2-40B4-BE49-F238E27FC236}">
                <a16:creationId xmlns:a16="http://schemas.microsoft.com/office/drawing/2014/main" id="{BCFA0364-45EE-4740-854E-9258973B5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629025"/>
            <a:ext cx="4895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本轮拟募集4,000万元</a:t>
            </a:r>
          </a:p>
        </p:txBody>
      </p:sp>
      <p:sp>
        <p:nvSpPr>
          <p:cNvPr id="23" name="行分隔3">
            <a:extLst xmlns:a="http://schemas.openxmlformats.org/drawingml/2006/main">
              <a:ext uri="{FF2B5EF4-FFF2-40B4-BE49-F238E27FC236}">
                <a16:creationId xmlns:a16="http://schemas.microsoft.com/office/drawing/2014/main" id="{F5916E59-C00A-4B59-B3C1-12830EC53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229100"/>
            <a:ext cx="695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24" name="收益问题">
            <a:extLst xmlns:a="http://schemas.openxmlformats.org/drawingml/2006/main">
              <a:ext uri="{FF2B5EF4-FFF2-40B4-BE49-F238E27FC236}">
                <a16:creationId xmlns:a16="http://schemas.microsoft.com/office/drawing/2014/main" id="{5EC25751-6200-409A-B8F5-02A45CA59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333875"/>
            <a:ext cx="1733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收益从哪里来</a:t>
            </a:r>
          </a:p>
        </p:txBody>
      </p:sp>
      <p:sp>
        <p:nvSpPr>
          <p:cNvPr id="25" name="收益答案">
            <a:extLst xmlns:a="http://schemas.openxmlformats.org/drawingml/2006/main">
              <a:ext uri="{FF2B5EF4-FFF2-40B4-BE49-F238E27FC236}">
                <a16:creationId xmlns:a16="http://schemas.microsoft.com/office/drawing/2014/main" id="{8D189199-52DE-4521-A764-BB097E114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333875"/>
            <a:ext cx="4953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首期矿料黄金回收及板料销售</a:t>
            </a:r>
          </a:p>
        </p:txBody>
      </p:sp>
      <p:sp>
        <p:nvSpPr>
          <p:cNvPr id="26" name="行分隔4">
            <a:extLst xmlns:a="http://schemas.openxmlformats.org/drawingml/2006/main">
              <a:ext uri="{FF2B5EF4-FFF2-40B4-BE49-F238E27FC236}">
                <a16:creationId xmlns:a16="http://schemas.microsoft.com/office/drawing/2014/main" id="{2F281042-6629-4B31-BE59-2C0ACA725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933950"/>
            <a:ext cx="695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27" name="权益问题">
            <a:extLst xmlns:a="http://schemas.openxmlformats.org/drawingml/2006/main">
              <a:ext uri="{FF2B5EF4-FFF2-40B4-BE49-F238E27FC236}">
                <a16:creationId xmlns:a16="http://schemas.microsoft.com/office/drawing/2014/main" id="{54CF15B9-9668-46D9-97EE-5BC31C41A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076825"/>
            <a:ext cx="1733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权益覆盖哪里</a:t>
            </a:r>
          </a:p>
        </p:txBody>
      </p:sp>
      <p:sp>
        <p:nvSpPr>
          <p:cNvPr id="28" name="权益答案">
            <a:extLst xmlns:a="http://schemas.openxmlformats.org/drawingml/2006/main">
              <a:ext uri="{FF2B5EF4-FFF2-40B4-BE49-F238E27FC236}">
                <a16:creationId xmlns:a16="http://schemas.microsoft.com/office/drawing/2014/main" id="{84D743FA-118D-4393-A0FE-A9D935452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067300"/>
            <a:ext cx="4895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仅本轮合同矿量</a:t>
            </a:r>
          </a:p>
        </p:txBody>
      </p:sp>
      <p:sp>
        <p:nvSpPr>
          <p:cNvPr id="29" name="后续矿量说明">
            <a:extLst xmlns:a="http://schemas.openxmlformats.org/drawingml/2006/main">
              <a:ext uri="{FF2B5EF4-FFF2-40B4-BE49-F238E27FC236}">
                <a16:creationId xmlns:a16="http://schemas.microsoft.com/office/drawing/2014/main" id="{F3842D87-93ED-45E1-8EBC-F3677EE5F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476875"/>
            <a:ext cx="48958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后续约200万湿吨另行投资</a:t>
            </a:r>
          </a:p>
        </p:txBody>
      </p:sp>
      <p:sp>
        <p:nvSpPr>
          <p:cNvPr id="30" name="行分隔5">
            <a:extLst xmlns:a="http://schemas.openxmlformats.org/drawingml/2006/main">
              <a:ext uri="{FF2B5EF4-FFF2-40B4-BE49-F238E27FC236}">
                <a16:creationId xmlns:a16="http://schemas.microsoft.com/office/drawing/2014/main" id="{79B4FFF8-B764-4712-8B58-A11BA5B72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5991225"/>
            <a:ext cx="695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31" name="页底说明">
            <a:extLst xmlns:a="http://schemas.openxmlformats.org/drawingml/2006/main">
              <a:ext uri="{FF2B5EF4-FFF2-40B4-BE49-F238E27FC236}">
                <a16:creationId xmlns:a16="http://schemas.microsoft.com/office/drawing/2014/main" id="{04880732-322E-43FE-A5D7-0D05AA782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10820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首期检测、试产和正式合同资料随项目推进提供。</a:t>
            </a:r>
          </a:p>
        </p:txBody>
      </p:sp>
    </p:spTree>
    <p:extLst>
      <p:ext uri="{BB962C8B-B14F-4D97-AF65-F5344CB8AC3E}">
        <p14:creationId xmlns:p14="http://schemas.microsoft.com/office/powerpoint/2010/main" val="9261040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2A4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04560664-1EFF-486D-9DEF-633EA87D8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D8B66A"/>
            </a:solidFill>
          </a:ln>
        </p:spPr>
      </p:sp>
      <p:sp>
        <p:nvSpPr>
          <p:cNvPr id="2" name="页眉浅线">
            <a:extLst xmlns:a="http://schemas.openxmlformats.org/drawingml/2006/main">
              <a:ext uri="{FF2B5EF4-FFF2-40B4-BE49-F238E27FC236}">
                <a16:creationId xmlns:a16="http://schemas.microsoft.com/office/drawing/2014/main" id="{878A0545-3177-44FC-BF2B-28AF95790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8C8D8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B6F97A84-811D-4AD0-8EAD-0A4816951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B66A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D8B66A"/>
                </a:solidFill>
                <a:latin typeface="Heiti TC"/>
                <a:ea typeface="Heiti TC"/>
                <a:cs typeface="Heiti TC"/>
              </a:rPr>
              <a:t>居间回报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C969F121-A873-4BB2-9015-DFE7BA9B5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D8B66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D8B66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5ADD1D33-A64D-4AFB-B2D3-EEC31B479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居间合作回报总览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44802036-5BEE-4157-B3F6-1A72EA79B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96078"/>
            </a:solidFill>
          </a:ln>
        </p:spPr>
      </p:sp>
      <p:sp>
        <p:nvSpPr>
          <p:cNvPr id="7" name="现金组成">
            <a:extLst xmlns:a="http://schemas.openxmlformats.org/drawingml/2006/main">
              <a:ext uri="{FF2B5EF4-FFF2-40B4-BE49-F238E27FC236}">
                <a16:creationId xmlns:a16="http://schemas.microsoft.com/office/drawing/2014/main" id="{E7512480-B909-4950-990A-23ED80766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38350"/>
            <a:ext cx="46101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25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现金居间佣金</a:t>
            </a:r>
          </a:p>
        </p:txBody>
      </p:sp>
      <p:sp>
        <p:nvSpPr>
          <p:cNvPr id="8" name="预算金额">
            <a:extLst xmlns:a="http://schemas.openxmlformats.org/drawingml/2006/main">
              <a:ext uri="{FF2B5EF4-FFF2-40B4-BE49-F238E27FC236}">
                <a16:creationId xmlns:a16="http://schemas.microsoft.com/office/drawing/2014/main" id="{6329DFED-3DC9-470A-A096-8F4E00C71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571750"/>
            <a:ext cx="26860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100" b="0">
                <a:solidFill>
                  <a:srgbClr val="D8B66A"/>
                </a:solidFill>
                <a:latin typeface="Arial"/>
                <a:ea typeface="Arial"/>
                <a:cs typeface="Arial"/>
              </a:defRPr>
            </a:pPr>
            <a:r>
              <a:rPr sz="8100" b="0">
                <a:solidFill>
                  <a:srgbClr val="D8B66A"/>
                </a:solidFill>
                <a:latin typeface="Arial"/>
                <a:ea typeface="Arial"/>
                <a:cs typeface="Arial"/>
              </a:rPr>
              <a:t>800</a:t>
            </a:r>
          </a:p>
        </p:txBody>
      </p:sp>
      <p:sp>
        <p:nvSpPr>
          <p:cNvPr id="9" name="预算单位">
            <a:extLst xmlns:a="http://schemas.openxmlformats.org/drawingml/2006/main">
              <a:ext uri="{FF2B5EF4-FFF2-40B4-BE49-F238E27FC236}">
                <a16:creationId xmlns:a16="http://schemas.microsoft.com/office/drawing/2014/main" id="{787C48A1-2DFD-4A23-B92F-318784EE3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067050"/>
            <a:ext cx="23050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D8B66A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D8B66A"/>
                </a:solidFill>
                <a:latin typeface="Heiti TC"/>
                <a:ea typeface="Heiti TC"/>
                <a:cs typeface="Heiti TC"/>
              </a:rPr>
              <a:t>万元预算</a:t>
            </a:r>
          </a:p>
        </p:txBody>
      </p:sp>
      <p:sp>
        <p:nvSpPr>
          <p:cNvPr id="10" name="预算占比">
            <a:extLst xmlns:a="http://schemas.openxmlformats.org/drawingml/2006/main">
              <a:ext uri="{FF2B5EF4-FFF2-40B4-BE49-F238E27FC236}">
                <a16:creationId xmlns:a16="http://schemas.microsoft.com/office/drawing/2014/main" id="{276DB612-990B-4E2C-8B4B-B5CB9E3CB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29050"/>
            <a:ext cx="47625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占本轮4,000万元融资总额的20%</a:t>
            </a:r>
          </a:p>
        </p:txBody>
      </p:sp>
      <p:sp>
        <p:nvSpPr>
          <p:cNvPr id="11" name="现金条件分隔">
            <a:extLst xmlns:a="http://schemas.openxmlformats.org/drawingml/2006/main">
              <a:ext uri="{FF2B5EF4-FFF2-40B4-BE49-F238E27FC236}">
                <a16:creationId xmlns:a16="http://schemas.microsoft.com/office/drawing/2014/main" id="{E8C40E6B-55F8-44F8-A6B4-26095377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71975"/>
            <a:ext cx="4667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96078"/>
            </a:solidFill>
          </a:ln>
        </p:spPr>
      </p:sp>
      <p:sp>
        <p:nvSpPr>
          <p:cNvPr id="12" name="现金条件一">
            <a:extLst xmlns:a="http://schemas.openxmlformats.org/drawingml/2006/main">
              <a:ext uri="{FF2B5EF4-FFF2-40B4-BE49-F238E27FC236}">
                <a16:creationId xmlns:a16="http://schemas.microsoft.com/office/drawing/2014/main" id="{C770A202-42A3-4818-9893-F5AF9C4D0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43425"/>
            <a:ext cx="46863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8C8D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C8D8"/>
                </a:solidFill>
                <a:latin typeface="Heiti TC"/>
                <a:ea typeface="Heiti TC"/>
                <a:cs typeface="Heiti TC"/>
              </a:rPr>
              <a:t>以实际到账、服务贡献</a:t>
            </a:r>
          </a:p>
        </p:txBody>
      </p:sp>
      <p:sp>
        <p:nvSpPr>
          <p:cNvPr id="13" name="现金条件二">
            <a:extLst xmlns:a="http://schemas.openxmlformats.org/drawingml/2006/main">
              <a:ext uri="{FF2B5EF4-FFF2-40B4-BE49-F238E27FC236}">
                <a16:creationId xmlns:a16="http://schemas.microsoft.com/office/drawing/2014/main" id="{178345AF-2C6F-41D7-BACB-28BBE8C7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86325"/>
            <a:ext cx="46863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8C8D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C8D8"/>
                </a:solidFill>
                <a:latin typeface="Heiti TC"/>
                <a:ea typeface="Heiti TC"/>
                <a:cs typeface="Heiti TC"/>
              </a:rPr>
              <a:t>及商务协议为依据</a:t>
            </a:r>
          </a:p>
        </p:txBody>
      </p:sp>
      <p:sp>
        <p:nvSpPr>
          <p:cNvPr id="14" name="预算边界">
            <a:extLst xmlns:a="http://schemas.openxmlformats.org/drawingml/2006/main">
              <a:ext uri="{FF2B5EF4-FFF2-40B4-BE49-F238E27FC236}">
                <a16:creationId xmlns:a16="http://schemas.microsoft.com/office/drawing/2014/main" id="{C163284D-33AD-4130-989A-BECDAD9EA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372100"/>
            <a:ext cx="47815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B66A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D8B66A"/>
                </a:solidFill>
                <a:latin typeface="Heiti TC"/>
                <a:ea typeface="Heiti TC"/>
                <a:cs typeface="Heiti TC"/>
              </a:rPr>
              <a:t>项目整体预算，非个人无条件佣金</a:t>
            </a:r>
          </a:p>
        </p:txBody>
      </p:sp>
      <p:sp>
        <p:nvSpPr>
          <p:cNvPr id="15" name="两项回报分界">
            <a:extLst xmlns:a="http://schemas.openxmlformats.org/drawingml/2006/main">
              <a:ext uri="{FF2B5EF4-FFF2-40B4-BE49-F238E27FC236}">
                <a16:creationId xmlns:a16="http://schemas.microsoft.com/office/drawing/2014/main" id="{8EA882A9-4022-467C-A9B0-3A00B4450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2095500"/>
            <a:ext cx="0" cy="3600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96078"/>
            </a:solidFill>
          </a:ln>
        </p:spPr>
      </p:sp>
      <p:sp>
        <p:nvSpPr>
          <p:cNvPr id="16" name="权益组成">
            <a:extLst xmlns:a="http://schemas.openxmlformats.org/drawingml/2006/main">
              <a:ext uri="{FF2B5EF4-FFF2-40B4-BE49-F238E27FC236}">
                <a16:creationId xmlns:a16="http://schemas.microsoft.com/office/drawing/2014/main" id="{68788337-B873-4D40-BA3E-2F572C148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38350"/>
            <a:ext cx="48196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25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拟议项目收益权益</a:t>
            </a:r>
          </a:p>
        </p:txBody>
      </p:sp>
      <p:sp>
        <p:nvSpPr>
          <p:cNvPr id="17" name="拟议状态">
            <a:extLst xmlns:a="http://schemas.openxmlformats.org/drawingml/2006/main">
              <a:ext uri="{FF2B5EF4-FFF2-40B4-BE49-F238E27FC236}">
                <a16:creationId xmlns:a16="http://schemas.microsoft.com/office/drawing/2014/main" id="{76A31EC9-9055-4E9F-8B1D-1D3063930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43225"/>
            <a:ext cx="9906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D8B66A"/>
                </a:solidFill>
                <a:latin typeface="Heiti TC"/>
                <a:ea typeface="Heiti TC"/>
                <a:cs typeface="Heiti TC"/>
              </a:defRPr>
            </a:pPr>
            <a:r>
              <a:rPr sz="2400" b="1">
                <a:solidFill>
                  <a:srgbClr val="D8B66A"/>
                </a:solidFill>
                <a:latin typeface="Heiti TC"/>
                <a:ea typeface="Heiti TC"/>
                <a:cs typeface="Heiti TC"/>
              </a:rPr>
              <a:t>拟议</a:t>
            </a:r>
          </a:p>
        </p:txBody>
      </p:sp>
      <p:sp>
        <p:nvSpPr>
          <p:cNvPr id="18" name="拟议比例">
            <a:extLst xmlns:a="http://schemas.openxmlformats.org/drawingml/2006/main">
              <a:ext uri="{FF2B5EF4-FFF2-40B4-BE49-F238E27FC236}">
                <a16:creationId xmlns:a16="http://schemas.microsoft.com/office/drawing/2014/main" id="{37282674-8C33-48B4-A2CE-95F2E879A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2571750"/>
            <a:ext cx="28384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100" b="0">
                <a:solidFill>
                  <a:srgbClr val="D8B66A"/>
                </a:solidFill>
                <a:latin typeface="Arial"/>
                <a:ea typeface="Arial"/>
                <a:cs typeface="Arial"/>
              </a:defRPr>
            </a:pPr>
            <a:r>
              <a:rPr sz="8100" b="0">
                <a:solidFill>
                  <a:srgbClr val="D8B66A"/>
                </a:solidFill>
                <a:latin typeface="Arial"/>
                <a:ea typeface="Arial"/>
                <a:cs typeface="Arial"/>
              </a:rPr>
              <a:t>5%</a:t>
            </a:r>
          </a:p>
        </p:txBody>
      </p:sp>
      <p:sp>
        <p:nvSpPr>
          <p:cNvPr id="19" name="权益性质">
            <a:extLst xmlns:a="http://schemas.openxmlformats.org/drawingml/2006/main">
              <a:ext uri="{FF2B5EF4-FFF2-40B4-BE49-F238E27FC236}">
                <a16:creationId xmlns:a16="http://schemas.microsoft.com/office/drawing/2014/main" id="{562651CF-DDFD-465B-A24D-DA51EF849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829050"/>
            <a:ext cx="48387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居间团队额外首期项目收益权益</a:t>
            </a:r>
          </a:p>
        </p:txBody>
      </p:sp>
      <p:sp>
        <p:nvSpPr>
          <p:cNvPr id="20" name="权益条件分隔">
            <a:extLst xmlns:a="http://schemas.openxmlformats.org/drawingml/2006/main">
              <a:ext uri="{FF2B5EF4-FFF2-40B4-BE49-F238E27FC236}">
                <a16:creationId xmlns:a16="http://schemas.microsoft.com/office/drawing/2014/main" id="{4C6B1673-56E6-45A6-94AF-39F6F2DD1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371975"/>
            <a:ext cx="4667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96078"/>
            </a:solidFill>
          </a:ln>
        </p:spPr>
      </p:sp>
      <p:sp>
        <p:nvSpPr>
          <p:cNvPr id="21" name="权益条件一">
            <a:extLst xmlns:a="http://schemas.openxmlformats.org/drawingml/2006/main">
              <a:ext uri="{FF2B5EF4-FFF2-40B4-BE49-F238E27FC236}">
                <a16:creationId xmlns:a16="http://schemas.microsoft.com/office/drawing/2014/main" id="{9470E741-9734-4B57-95F9-ED05E0556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43425"/>
            <a:ext cx="46863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8C8D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C8D8"/>
                </a:solidFill>
                <a:latin typeface="Heiti TC"/>
                <a:ea typeface="Heiti TC"/>
                <a:cs typeface="Heiti TC"/>
              </a:rPr>
              <a:t>拟沿用既有机制</a:t>
            </a:r>
          </a:p>
        </p:txBody>
      </p:sp>
      <p:sp>
        <p:nvSpPr>
          <p:cNvPr id="22" name="权益条件二">
            <a:extLst xmlns:a="http://schemas.openxmlformats.org/drawingml/2006/main">
              <a:ext uri="{FF2B5EF4-FFF2-40B4-BE49-F238E27FC236}">
                <a16:creationId xmlns:a16="http://schemas.microsoft.com/office/drawing/2014/main" id="{4E9CEB53-6710-43FE-A536-41DC7F8A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886325"/>
            <a:ext cx="46863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8C8D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C8D8"/>
                </a:solidFill>
                <a:latin typeface="Heiti TC"/>
                <a:ea typeface="Heiti TC"/>
                <a:cs typeface="Heiti TC"/>
              </a:rPr>
              <a:t>需确认触发条件并签约</a:t>
            </a:r>
          </a:p>
        </p:txBody>
      </p:sp>
      <p:sp>
        <p:nvSpPr>
          <p:cNvPr id="23" name="权益边界">
            <a:extLst xmlns:a="http://schemas.openxmlformats.org/drawingml/2006/main">
              <a:ext uri="{FF2B5EF4-FFF2-40B4-BE49-F238E27FC236}">
                <a16:creationId xmlns:a16="http://schemas.microsoft.com/office/drawing/2014/main" id="{FDFCB60D-9D2A-4EB2-9675-987EFBB77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372100"/>
            <a:ext cx="4838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B66A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D8B66A"/>
                </a:solidFill>
                <a:latin typeface="Heiti TC"/>
                <a:ea typeface="Heiti TC"/>
                <a:cs typeface="Heiti TC"/>
              </a:rPr>
              <a:t>团队整体权益，非每位居间人各享5%</a:t>
            </a:r>
          </a:p>
        </p:txBody>
      </p:sp>
      <p:sp>
        <p:nvSpPr>
          <p:cNvPr id="24" name="底部总结线">
            <a:extLst xmlns:a="http://schemas.openxmlformats.org/drawingml/2006/main">
              <a:ext uri="{FF2B5EF4-FFF2-40B4-BE49-F238E27FC236}">
                <a16:creationId xmlns:a16="http://schemas.microsoft.com/office/drawing/2014/main" id="{A611CCA0-A288-4320-86E6-8B93414A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436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96078"/>
            </a:solidFill>
          </a:ln>
        </p:spPr>
      </p:sp>
      <p:sp>
        <p:nvSpPr>
          <p:cNvPr id="25" name="叠加前提">
            <a:extLst xmlns:a="http://schemas.openxmlformats.org/drawingml/2006/main">
              <a:ext uri="{FF2B5EF4-FFF2-40B4-BE49-F238E27FC236}">
                <a16:creationId xmlns:a16="http://schemas.microsoft.com/office/drawing/2014/main" id="{3DC9FF3F-CB90-4323-AD8F-E632073D9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05525"/>
            <a:ext cx="10820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25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若3号矿确认沿用，两项回报叠加</a:t>
            </a:r>
          </a:p>
        </p:txBody>
      </p:sp>
    </p:spTree>
    <p:extLst>
      <p:ext uri="{BB962C8B-B14F-4D97-AF65-F5344CB8AC3E}">
        <p14:creationId xmlns:p14="http://schemas.microsoft.com/office/powerpoint/2010/main" val="13281066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51EEB74A-093E-4E79-A9B2-8F2F194EF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BE5799EC-1896-48DD-A15C-80FF4FAD3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97911C53-0180-4BB2-9C7E-F08E2C2A1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居间回报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F438951E-1B69-4838-972E-7145408D2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0EB9287C-5859-417C-99A1-2A3B3CFFA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现金佣金的计提与支付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A7214672-4265-42D3-9C8F-90DCAA989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计提依据">
            <a:extLst xmlns:a="http://schemas.openxmlformats.org/drawingml/2006/main">
              <a:ext uri="{FF2B5EF4-FFF2-40B4-BE49-F238E27FC236}">
                <a16:creationId xmlns:a16="http://schemas.microsoft.com/office/drawing/2014/main" id="{B51BB06C-BAC2-479E-95E5-7A96A8B11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以正式协议确认的到账资金和服务内容为计提依据</a:t>
            </a:r>
          </a:p>
        </p:txBody>
      </p:sp>
      <p:sp>
        <p:nvSpPr>
          <p:cNvPr id="8" name="预算标签">
            <a:extLst xmlns:a="http://schemas.openxmlformats.org/drawingml/2006/main">
              <a:ext uri="{FF2B5EF4-FFF2-40B4-BE49-F238E27FC236}">
                <a16:creationId xmlns:a16="http://schemas.microsoft.com/office/drawing/2014/main" id="{8F7CFFBE-E62D-48C2-BCF3-7CA1DC3E3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81275"/>
            <a:ext cx="361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项目整体佣金预算</a:t>
            </a:r>
          </a:p>
        </p:txBody>
      </p:sp>
      <p:sp>
        <p:nvSpPr>
          <p:cNvPr id="9" name="预算算式">
            <a:extLst xmlns:a="http://schemas.openxmlformats.org/drawingml/2006/main">
              <a:ext uri="{FF2B5EF4-FFF2-40B4-BE49-F238E27FC236}">
                <a16:creationId xmlns:a16="http://schemas.microsoft.com/office/drawing/2014/main" id="{AD18452A-0DE5-4CAD-A9AE-5CEC7CAE0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62300"/>
            <a:ext cx="3752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475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4,000万元 × 20%</a:t>
            </a:r>
          </a:p>
        </p:txBody>
      </p:sp>
      <p:sp>
        <p:nvSpPr>
          <p:cNvPr id="10" name="等号">
            <a:extLst xmlns:a="http://schemas.openxmlformats.org/drawingml/2006/main">
              <a:ext uri="{FF2B5EF4-FFF2-40B4-BE49-F238E27FC236}">
                <a16:creationId xmlns:a16="http://schemas.microsoft.com/office/drawing/2014/main" id="{97D0FAF7-C774-4BDA-800C-6904C8CF8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895725"/>
            <a:ext cx="6572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0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3225" b="0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＝</a:t>
            </a:r>
          </a:p>
        </p:txBody>
      </p:sp>
      <p:sp>
        <p:nvSpPr>
          <p:cNvPr id="11" name="预算结果">
            <a:extLst xmlns:a="http://schemas.openxmlformats.org/drawingml/2006/main">
              <a:ext uri="{FF2B5EF4-FFF2-40B4-BE49-F238E27FC236}">
                <a16:creationId xmlns:a16="http://schemas.microsoft.com/office/drawing/2014/main" id="{2B6E8A38-CEBC-4DA5-9CA1-F9F184F91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743325"/>
            <a:ext cx="240982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7050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7050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800</a:t>
            </a:r>
          </a:p>
        </p:txBody>
      </p:sp>
      <p:sp>
        <p:nvSpPr>
          <p:cNvPr id="12" name="预算单位">
            <a:extLst xmlns:a="http://schemas.openxmlformats.org/drawingml/2006/main">
              <a:ext uri="{FF2B5EF4-FFF2-40B4-BE49-F238E27FC236}">
                <a16:creationId xmlns:a16="http://schemas.microsoft.com/office/drawing/2014/main" id="{56080FC7-3197-4F8F-8AC5-2356F25DC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4219575"/>
            <a:ext cx="9429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0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2475" b="0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万元</a:t>
            </a:r>
          </a:p>
        </p:txBody>
      </p:sp>
      <p:sp>
        <p:nvSpPr>
          <p:cNvPr id="13" name="预算说明线">
            <a:extLst xmlns:a="http://schemas.openxmlformats.org/drawingml/2006/main">
              <a:ext uri="{FF2B5EF4-FFF2-40B4-BE49-F238E27FC236}">
                <a16:creationId xmlns:a16="http://schemas.microsoft.com/office/drawing/2014/main" id="{4C506E14-CA63-4FDF-9764-E1B97A4D3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381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14" name="预算限制">
            <a:extLst xmlns:a="http://schemas.openxmlformats.org/drawingml/2006/main">
              <a:ext uri="{FF2B5EF4-FFF2-40B4-BE49-F238E27FC236}">
                <a16:creationId xmlns:a16="http://schemas.microsoft.com/office/drawing/2014/main" id="{B35CE54B-9FE2-4636-92CF-242D7F216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05400"/>
            <a:ext cx="3476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20%为项目预算比例</a:t>
            </a:r>
          </a:p>
        </p:txBody>
      </p:sp>
      <p:sp>
        <p:nvSpPr>
          <p:cNvPr id="15" name="个人佣金限制">
            <a:extLst xmlns:a="http://schemas.openxmlformats.org/drawingml/2006/main">
              <a:ext uri="{FF2B5EF4-FFF2-40B4-BE49-F238E27FC236}">
                <a16:creationId xmlns:a16="http://schemas.microsoft.com/office/drawing/2014/main" id="{67FF722A-693A-454B-AB68-7ED9A78D2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38775"/>
            <a:ext cx="3476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非个人无条件佣金率</a:t>
            </a:r>
          </a:p>
        </p:txBody>
      </p:sp>
      <p:sp>
        <p:nvSpPr>
          <p:cNvPr id="16" name="内容分界">
            <a:extLst xmlns:a="http://schemas.openxmlformats.org/drawingml/2006/main">
              <a:ext uri="{FF2B5EF4-FFF2-40B4-BE49-F238E27FC236}">
                <a16:creationId xmlns:a16="http://schemas.microsoft.com/office/drawing/2014/main" id="{ADB842D4-2FAA-48E3-858A-B24D53A29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2025" y="2581275"/>
            <a:ext cx="0" cy="31813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17" name="步骤1序号">
            <a:extLst xmlns:a="http://schemas.openxmlformats.org/drawingml/2006/main">
              <a:ext uri="{FF2B5EF4-FFF2-40B4-BE49-F238E27FC236}">
                <a16:creationId xmlns:a16="http://schemas.microsoft.com/office/drawing/2014/main" id="{391E00D8-EA3A-41E4-A9DB-5B529A6FE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524125"/>
            <a:ext cx="619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8" name="步骤1名称">
            <a:extLst xmlns:a="http://schemas.openxmlformats.org/drawingml/2006/main">
              <a:ext uri="{FF2B5EF4-FFF2-40B4-BE49-F238E27FC236}">
                <a16:creationId xmlns:a16="http://schemas.microsoft.com/office/drawing/2014/main" id="{FAE18D52-C732-4352-9744-7E203DA2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524125"/>
            <a:ext cx="52673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服务确认</a:t>
            </a:r>
          </a:p>
        </p:txBody>
      </p:sp>
      <p:sp>
        <p:nvSpPr>
          <p:cNvPr id="19" name="步骤1资料">
            <a:extLst xmlns:a="http://schemas.openxmlformats.org/drawingml/2006/main">
              <a:ext uri="{FF2B5EF4-FFF2-40B4-BE49-F238E27FC236}">
                <a16:creationId xmlns:a16="http://schemas.microsoft.com/office/drawing/2014/main" id="{6D544455-66E9-4D09-A272-B96304EC4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952750"/>
            <a:ext cx="5286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客户报备、服务记录及签约文件</a:t>
            </a:r>
          </a:p>
        </p:txBody>
      </p:sp>
      <p:sp>
        <p:nvSpPr>
          <p:cNvPr id="20" name="推进至到账核对">
            <a:extLst xmlns:a="http://schemas.openxmlformats.org/drawingml/2006/main">
              <a:ext uri="{FF2B5EF4-FFF2-40B4-BE49-F238E27FC236}">
                <a16:creationId xmlns:a16="http://schemas.microsoft.com/office/drawing/2014/main" id="{4B3FE810-31DE-40AF-A342-AC43A28EC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324225"/>
            <a:ext cx="152400" cy="257175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21" name="步骤2序号">
            <a:extLst xmlns:a="http://schemas.openxmlformats.org/drawingml/2006/main">
              <a:ext uri="{FF2B5EF4-FFF2-40B4-BE49-F238E27FC236}">
                <a16:creationId xmlns:a16="http://schemas.microsoft.com/office/drawing/2014/main" id="{35CAAF1E-1B01-4977-BDC1-FE497B6A8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81400"/>
            <a:ext cx="619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22" name="步骤2名称">
            <a:extLst xmlns:a="http://schemas.openxmlformats.org/drawingml/2006/main">
              <a:ext uri="{FF2B5EF4-FFF2-40B4-BE49-F238E27FC236}">
                <a16:creationId xmlns:a16="http://schemas.microsoft.com/office/drawing/2014/main" id="{FA6A4993-8B59-4050-AAE0-C7F0B9903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581400"/>
            <a:ext cx="52673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到账核对</a:t>
            </a:r>
          </a:p>
        </p:txBody>
      </p:sp>
      <p:sp>
        <p:nvSpPr>
          <p:cNvPr id="23" name="步骤2资料">
            <a:extLst xmlns:a="http://schemas.openxmlformats.org/drawingml/2006/main">
              <a:ext uri="{FF2B5EF4-FFF2-40B4-BE49-F238E27FC236}">
                <a16:creationId xmlns:a16="http://schemas.microsoft.com/office/drawing/2014/main" id="{6D561C4F-72E9-4EEB-8615-E126CF786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4010025"/>
            <a:ext cx="5286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核对实际到账资金，留存到账确认</a:t>
            </a:r>
          </a:p>
        </p:txBody>
      </p:sp>
      <p:sp>
        <p:nvSpPr>
          <p:cNvPr id="24" name="推进至佣金结算">
            <a:extLst xmlns:a="http://schemas.openxmlformats.org/drawingml/2006/main">
              <a:ext uri="{FF2B5EF4-FFF2-40B4-BE49-F238E27FC236}">
                <a16:creationId xmlns:a16="http://schemas.microsoft.com/office/drawing/2014/main" id="{FFDC9BA6-D6BB-4CFC-93FF-EE6B77399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4381500"/>
            <a:ext cx="152400" cy="257175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25" name="步骤3序号">
            <a:extLst xmlns:a="http://schemas.openxmlformats.org/drawingml/2006/main">
              <a:ext uri="{FF2B5EF4-FFF2-40B4-BE49-F238E27FC236}">
                <a16:creationId xmlns:a16="http://schemas.microsoft.com/office/drawing/2014/main" id="{8E26F5AA-4EA4-4A38-A561-85B64EA6F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638675"/>
            <a:ext cx="619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6" name="步骤3名称">
            <a:extLst xmlns:a="http://schemas.openxmlformats.org/drawingml/2006/main">
              <a:ext uri="{FF2B5EF4-FFF2-40B4-BE49-F238E27FC236}">
                <a16:creationId xmlns:a16="http://schemas.microsoft.com/office/drawing/2014/main" id="{143A6B3D-BDF2-4E88-8D00-CB172768D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4638675"/>
            <a:ext cx="52673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佣金结算</a:t>
            </a:r>
          </a:p>
        </p:txBody>
      </p:sp>
      <p:sp>
        <p:nvSpPr>
          <p:cNvPr id="27" name="步骤3条件">
            <a:extLst xmlns:a="http://schemas.openxmlformats.org/drawingml/2006/main">
              <a:ext uri="{FF2B5EF4-FFF2-40B4-BE49-F238E27FC236}">
                <a16:creationId xmlns:a16="http://schemas.microsoft.com/office/drawing/2014/main" id="{B3BDF084-9AED-4BF5-91E4-B1D1BF8DE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5067300"/>
            <a:ext cx="5286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完成约定融资及相关结算条件</a:t>
            </a:r>
          </a:p>
        </p:txBody>
      </p:sp>
      <p:sp>
        <p:nvSpPr>
          <p:cNvPr id="28" name="步骤3资料">
            <a:extLst xmlns:a="http://schemas.openxmlformats.org/drawingml/2006/main">
              <a:ext uri="{FF2B5EF4-FFF2-40B4-BE49-F238E27FC236}">
                <a16:creationId xmlns:a16="http://schemas.microsoft.com/office/drawing/2014/main" id="{AFC9DF50-8932-402B-B865-001B59538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5400675"/>
            <a:ext cx="52863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核对并留存结算文件</a:t>
            </a:r>
          </a:p>
        </p:txBody>
      </p:sp>
      <p:sp>
        <p:nvSpPr>
          <p:cNvPr id="29" name="待约定事项分界">
            <a:extLst xmlns:a="http://schemas.openxmlformats.org/drawingml/2006/main">
              <a:ext uri="{FF2B5EF4-FFF2-40B4-BE49-F238E27FC236}">
                <a16:creationId xmlns:a16="http://schemas.microsoft.com/office/drawing/2014/main" id="{BA2AAF26-C15D-474C-8142-CF95AD936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30" name="待约定标签">
            <a:extLst xmlns:a="http://schemas.openxmlformats.org/drawingml/2006/main">
              <a:ext uri="{FF2B5EF4-FFF2-40B4-BE49-F238E27FC236}">
                <a16:creationId xmlns:a16="http://schemas.microsoft.com/office/drawing/2014/main" id="{8CBEF33C-0766-40AB-9245-07C0369E6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4573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另行约定</a:t>
            </a:r>
          </a:p>
        </p:txBody>
      </p:sp>
      <p:sp>
        <p:nvSpPr>
          <p:cNvPr id="31" name="待约定内容">
            <a:extLst xmlns:a="http://schemas.openxmlformats.org/drawingml/2006/main">
              <a:ext uri="{FF2B5EF4-FFF2-40B4-BE49-F238E27FC236}">
                <a16:creationId xmlns:a16="http://schemas.microsoft.com/office/drawing/2014/main" id="{4EBBD436-CE0C-46A5-9C6C-3A69555EB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6191250"/>
            <a:ext cx="9124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分笔到账、多人协作、退款和税费处理</a:t>
            </a:r>
          </a:p>
        </p:txBody>
      </p:sp>
    </p:spTree>
    <p:extLst>
      <p:ext uri="{BB962C8B-B14F-4D97-AF65-F5344CB8AC3E}">
        <p14:creationId xmlns:p14="http://schemas.microsoft.com/office/powerpoint/2010/main" val="9474121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7CD40264-318D-4586-BAF0-1049E3ED7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10C52CFA-1458-4123-AFEB-560E1A5E7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3CB59633-B36D-45E3-92CC-59FCB4A35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居间回报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ECA356A0-D732-4A4C-A56A-5F837A795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11F11292-D4EE-4FA6-B5D5-B79B7CED9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拟议5%首期项目收益权益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A3E5F259-0AB6-4794-98FE-1DCAD9292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拟议状态">
            <a:extLst xmlns:a="http://schemas.openxmlformats.org/drawingml/2006/main">
              <a:ext uri="{FF2B5EF4-FFF2-40B4-BE49-F238E27FC236}">
                <a16:creationId xmlns:a16="http://schemas.microsoft.com/office/drawing/2014/main" id="{49AA2F79-2511-4202-A14C-A93FE08E1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108204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拟议，待3号矿专项协议确认</a:t>
            </a:r>
          </a:p>
        </p:txBody>
      </p:sp>
      <p:sp>
        <p:nvSpPr>
          <p:cNvPr id="8" name="权益来源">
            <a:extLst xmlns:a="http://schemas.openxmlformats.org/drawingml/2006/main">
              <a:ext uri="{FF2B5EF4-FFF2-40B4-BE49-F238E27FC236}">
                <a16:creationId xmlns:a16="http://schemas.microsoft.com/office/drawing/2014/main" id="{2F4B1B8B-BF74-420D-A6F9-F98BD5635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71725"/>
            <a:ext cx="10820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从公司原有70%项目利润份额中划出5个百分点</a:t>
            </a:r>
          </a:p>
        </p:txBody>
      </p:sp>
      <p:graphicFrame>
        <p:nvGraphicFramePr>
          <p:cNvPr id="25" name="Chart"/>
          <p:cNvGraphicFramePr/>
          <p:nvPr/>
        </p:nvGraphicFramePr>
        <p:xfrm>
          <a:off xmlns:a="http://schemas.openxmlformats.org/drawingml/2006/main" x="685800" y="2886075"/>
          <a:ext xmlns:a="http://schemas.openxmlformats.org/drawingml/2006/main" cx="10820400" cy="14192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3f87aee064849de"/>
          </a:graphicData>
        </a:graphic>
      </p:graphicFrame>
      <p:sp>
        <p:nvSpPr>
          <p:cNvPr id="10" name="投资人池说明">
            <a:extLst xmlns:a="http://schemas.openxmlformats.org/drawingml/2006/main">
              <a:ext uri="{FF2B5EF4-FFF2-40B4-BE49-F238E27FC236}">
                <a16:creationId xmlns:a16="http://schemas.microsoft.com/office/drawing/2014/main" id="{3D36004A-E8FB-474E-A120-00184F750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10820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标准投资人30%分红池不减少</a:t>
            </a:r>
          </a:p>
        </p:txBody>
      </p:sp>
      <p:sp>
        <p:nvSpPr>
          <p:cNvPr id="11" name="条件区域分隔">
            <a:extLst xmlns:a="http://schemas.openxmlformats.org/drawingml/2006/main">
              <a:ext uri="{FF2B5EF4-FFF2-40B4-BE49-F238E27FC236}">
                <a16:creationId xmlns:a16="http://schemas.microsoft.com/office/drawing/2014/main" id="{381214BF-0EFF-4298-9F31-FE3BBD46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149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12" name="触发基础标题">
            <a:extLst xmlns:a="http://schemas.openxmlformats.org/drawingml/2006/main">
              <a:ext uri="{FF2B5EF4-FFF2-40B4-BE49-F238E27FC236}">
                <a16:creationId xmlns:a16="http://schemas.microsoft.com/office/drawing/2014/main" id="{0D1020E0-9AB5-49BF-A4D0-4DD0924DE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2324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拟议触发基础</a:t>
            </a:r>
          </a:p>
        </p:txBody>
      </p:sp>
      <p:sp>
        <p:nvSpPr>
          <p:cNvPr id="13" name="触发基础内容">
            <a:extLst xmlns:a="http://schemas.openxmlformats.org/drawingml/2006/main">
              <a:ext uri="{FF2B5EF4-FFF2-40B4-BE49-F238E27FC236}">
                <a16:creationId xmlns:a16="http://schemas.microsoft.com/office/drawing/2014/main" id="{9851E121-4684-4EEC-8948-9CBE8752B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124450"/>
            <a:ext cx="8267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完成约定4,000万元到账及合作条件</a:t>
            </a:r>
          </a:p>
        </p:txBody>
      </p:sp>
      <p:sp>
        <p:nvSpPr>
          <p:cNvPr id="14" name="首期范围标题">
            <a:extLst xmlns:a="http://schemas.openxmlformats.org/drawingml/2006/main">
              <a:ext uri="{FF2B5EF4-FFF2-40B4-BE49-F238E27FC236}">
                <a16:creationId xmlns:a16="http://schemas.microsoft.com/office/drawing/2014/main" id="{0CB9D1DD-6A7B-4BBB-B5D3-94EE2D70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2324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权益适用范围</a:t>
            </a:r>
          </a:p>
        </p:txBody>
      </p:sp>
      <p:sp>
        <p:nvSpPr>
          <p:cNvPr id="15" name="首期范围内容">
            <a:extLst xmlns:a="http://schemas.openxmlformats.org/drawingml/2006/main">
              <a:ext uri="{FF2B5EF4-FFF2-40B4-BE49-F238E27FC236}">
                <a16:creationId xmlns:a16="http://schemas.microsoft.com/office/drawing/2014/main" id="{49AC3A14-BB98-4F94-A8AF-F4431BEB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619750"/>
            <a:ext cx="8267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仅对应首期100万湿吨合同范围</a:t>
            </a:r>
          </a:p>
        </p:txBody>
      </p:sp>
      <p:sp>
        <p:nvSpPr>
          <p:cNvPr id="16" name="范围排除">
            <a:extLst xmlns:a="http://schemas.openxmlformats.org/drawingml/2006/main">
              <a:ext uri="{FF2B5EF4-FFF2-40B4-BE49-F238E27FC236}">
                <a16:creationId xmlns:a16="http://schemas.microsoft.com/office/drawing/2014/main" id="{89266CF0-6D10-48D3-AE51-DEBDF0B2B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6067425"/>
            <a:ext cx="8267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不自动延伸到剩余约200万湿吨或其他项目</a:t>
            </a:r>
          </a:p>
        </p:txBody>
      </p:sp>
    </p:spTree>
    <p:extLst>
      <p:ext uri="{BB962C8B-B14F-4D97-AF65-F5344CB8AC3E}">
        <p14:creationId xmlns:p14="http://schemas.microsoft.com/office/powerpoint/2010/main" val="9952244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8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B79119AB-EC31-4E4D-9463-19CC400F9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F64AA4F8-8A7D-4AA7-BF13-D385E32E3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339EF1D2-4AD7-40A3-9793-E1C8619D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合作分工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B4BC6F02-314C-4FA5-8FAF-B402464B5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BB4B1BA6-CBFD-4FC9-AE0E-036CEA6BC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2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公司、居间人与投资人的分工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FC39D161-133C-4F50-B5EE-9B598D71E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正式名称标签">
            <a:extLst xmlns:a="http://schemas.openxmlformats.org/drawingml/2006/main">
              <a:ext uri="{FF2B5EF4-FFF2-40B4-BE49-F238E27FC236}">
                <a16:creationId xmlns:a16="http://schemas.microsoft.com/office/drawing/2014/main" id="{C93CB329-0967-4D57-82B7-31365AB41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1066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公司名称</a:t>
            </a:r>
          </a:p>
        </p:txBody>
      </p:sp>
      <p:sp>
        <p:nvSpPr>
          <p:cNvPr id="8" name="公司正式名称">
            <a:extLst xmlns:a="http://schemas.openxmlformats.org/drawingml/2006/main">
              <a:ext uri="{FF2B5EF4-FFF2-40B4-BE49-F238E27FC236}">
                <a16:creationId xmlns:a16="http://schemas.microsoft.com/office/drawing/2014/main" id="{BDA1FD66-5AA4-4949-A3D1-EEAF90560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1847850"/>
            <a:ext cx="5695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02A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02A49"/>
                </a:solidFill>
                <a:latin typeface="Arial"/>
                <a:ea typeface="Arial"/>
                <a:cs typeface="Arial"/>
              </a:rPr>
              <a:t>Defeng Solife Holdings Limited</a:t>
            </a:r>
          </a:p>
        </p:txBody>
      </p:sp>
      <p:sp>
        <p:nvSpPr>
          <p:cNvPr id="9" name="交易代码标签">
            <a:extLst xmlns:a="http://schemas.openxmlformats.org/drawingml/2006/main">
              <a:ext uri="{FF2B5EF4-FFF2-40B4-BE49-F238E27FC236}">
                <a16:creationId xmlns:a16="http://schemas.microsoft.com/office/drawing/2014/main" id="{08A094F8-5E34-4B82-BC78-BECA886B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847850"/>
            <a:ext cx="1066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交易代码</a:t>
            </a:r>
          </a:p>
        </p:txBody>
      </p:sp>
      <p:sp>
        <p:nvSpPr>
          <p:cNvPr id="10" name="交易代码">
            <a:extLst xmlns:a="http://schemas.openxmlformats.org/drawingml/2006/main">
              <a:ext uri="{FF2B5EF4-FFF2-40B4-BE49-F238E27FC236}">
                <a16:creationId xmlns:a16="http://schemas.microsoft.com/office/drawing/2014/main" id="{E30EE8F6-E5CE-4EDC-8A09-E9119C058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1847850"/>
            <a:ext cx="1695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02A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02A49"/>
                </a:solidFill>
                <a:latin typeface="Arial"/>
                <a:ea typeface="Arial"/>
                <a:cs typeface="Arial"/>
              </a:rPr>
              <a:t>DFSLY</a:t>
            </a:r>
          </a:p>
        </p:txBody>
      </p:sp>
      <p:sp>
        <p:nvSpPr>
          <p:cNvPr id="11" name="公司责任区">
            <a:extLst xmlns:a="http://schemas.openxmlformats.org/drawingml/2006/main">
              <a:ext uri="{FF2B5EF4-FFF2-40B4-BE49-F238E27FC236}">
                <a16:creationId xmlns:a16="http://schemas.microsoft.com/office/drawing/2014/main" id="{FCF4B550-A265-43D5-8E6B-9AABCFB36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342900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12" name="公司节点">
            <a:extLst xmlns:a="http://schemas.openxmlformats.org/drawingml/2006/main">
              <a:ext uri="{FF2B5EF4-FFF2-40B4-BE49-F238E27FC236}">
                <a16:creationId xmlns:a16="http://schemas.microsoft.com/office/drawing/2014/main" id="{C0058E46-3E04-4A72-9FC8-2D0832572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628900"/>
            <a:ext cx="29337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黄金资本公司</a:t>
            </a:r>
          </a:p>
        </p:txBody>
      </p:sp>
      <p:sp>
        <p:nvSpPr>
          <p:cNvPr id="13" name="公司节点分隔">
            <a:extLst xmlns:a="http://schemas.openxmlformats.org/drawingml/2006/main">
              <a:ext uri="{FF2B5EF4-FFF2-40B4-BE49-F238E27FC236}">
                <a16:creationId xmlns:a16="http://schemas.microsoft.com/office/drawing/2014/main" id="{A26C769F-807D-4C36-8D92-0970B4918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52775"/>
            <a:ext cx="2895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96078"/>
            </a:solidFill>
          </a:ln>
        </p:spPr>
      </p:sp>
      <p:sp>
        <p:nvSpPr>
          <p:cNvPr id="14" name="公司职责1">
            <a:extLst xmlns:a="http://schemas.openxmlformats.org/drawingml/2006/main">
              <a:ext uri="{FF2B5EF4-FFF2-40B4-BE49-F238E27FC236}">
                <a16:creationId xmlns:a16="http://schemas.microsoft.com/office/drawing/2014/main" id="{D897C7E6-191E-4DBA-B62C-872BB1CE8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276600"/>
            <a:ext cx="2952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项目说明、资料提供</a:t>
            </a:r>
          </a:p>
        </p:txBody>
      </p:sp>
      <p:sp>
        <p:nvSpPr>
          <p:cNvPr id="15" name="公司职责2">
            <a:extLst xmlns:a="http://schemas.openxmlformats.org/drawingml/2006/main">
              <a:ext uri="{FF2B5EF4-FFF2-40B4-BE49-F238E27FC236}">
                <a16:creationId xmlns:a16="http://schemas.microsoft.com/office/drawing/2014/main" id="{8784E5CE-5299-45AD-8132-94788F19A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657600"/>
            <a:ext cx="2952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合同签署、资金接收</a:t>
            </a:r>
          </a:p>
        </p:txBody>
      </p:sp>
      <p:sp>
        <p:nvSpPr>
          <p:cNvPr id="16" name="公司职责3">
            <a:extLst xmlns:a="http://schemas.openxmlformats.org/drawingml/2006/main">
              <a:ext uri="{FF2B5EF4-FFF2-40B4-BE49-F238E27FC236}">
                <a16:creationId xmlns:a16="http://schemas.microsoft.com/office/drawing/2014/main" id="{A1E17537-8F6D-4BE9-AC4A-66A9CC71D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4038600"/>
            <a:ext cx="2952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组织实施、核算及支付</a:t>
            </a:r>
          </a:p>
        </p:txBody>
      </p:sp>
      <p:sp>
        <p:nvSpPr>
          <p:cNvPr id="17" name="投资人责任区">
            <a:extLst xmlns:a="http://schemas.openxmlformats.org/drawingml/2006/main">
              <a:ext uri="{FF2B5EF4-FFF2-40B4-BE49-F238E27FC236}">
                <a16:creationId xmlns:a16="http://schemas.microsoft.com/office/drawing/2014/main" id="{1B5D642D-167B-458B-8738-E9CE6482A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457450"/>
            <a:ext cx="342900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7EF"/>
          </a:solidFill>
          <a:ln xmlns:a="http://schemas.openxmlformats.org/drawingml/2006/main" w="9525">
            <a:solidFill>
              <a:srgbClr val="B58A32"/>
            </a:solidFill>
          </a:ln>
        </p:spPr>
      </p:sp>
      <p:sp>
        <p:nvSpPr>
          <p:cNvPr id="18" name="投资人节点">
            <a:extLst xmlns:a="http://schemas.openxmlformats.org/drawingml/2006/main">
              <a:ext uri="{FF2B5EF4-FFF2-40B4-BE49-F238E27FC236}">
                <a16:creationId xmlns:a16="http://schemas.microsoft.com/office/drawing/2014/main" id="{A0149FC3-0C96-4B0C-BC79-0BE157585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628900"/>
            <a:ext cx="29337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合格投资人</a:t>
            </a:r>
          </a:p>
        </p:txBody>
      </p:sp>
      <p:sp>
        <p:nvSpPr>
          <p:cNvPr id="19" name="投资人节点分隔">
            <a:extLst xmlns:a="http://schemas.openxmlformats.org/drawingml/2006/main">
              <a:ext uri="{FF2B5EF4-FFF2-40B4-BE49-F238E27FC236}">
                <a16:creationId xmlns:a16="http://schemas.microsoft.com/office/drawing/2014/main" id="{5526B188-6717-4273-BEBD-4CB9A2182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152775"/>
            <a:ext cx="2895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5D1A5"/>
            </a:solidFill>
          </a:ln>
        </p:spPr>
      </p:sp>
      <p:sp>
        <p:nvSpPr>
          <p:cNvPr id="20" name="投资人职责1">
            <a:extLst xmlns:a="http://schemas.openxmlformats.org/drawingml/2006/main">
              <a:ext uri="{FF2B5EF4-FFF2-40B4-BE49-F238E27FC236}">
                <a16:creationId xmlns:a16="http://schemas.microsoft.com/office/drawing/2014/main" id="{38C06A3A-AAA5-438A-9349-E301C8025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276600"/>
            <a:ext cx="30861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核阅资料、确认参与条件</a:t>
            </a:r>
          </a:p>
        </p:txBody>
      </p:sp>
      <p:sp>
        <p:nvSpPr>
          <p:cNvPr id="21" name="投资人职责2">
            <a:extLst xmlns:a="http://schemas.openxmlformats.org/drawingml/2006/main">
              <a:ext uri="{FF2B5EF4-FFF2-40B4-BE49-F238E27FC236}">
                <a16:creationId xmlns:a16="http://schemas.microsoft.com/office/drawing/2014/main" id="{3F6F7606-6392-4C29-8E88-EF297131E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657600"/>
            <a:ext cx="30861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独立决策</a:t>
            </a:r>
          </a:p>
        </p:txBody>
      </p:sp>
      <p:sp>
        <p:nvSpPr>
          <p:cNvPr id="22" name="投资人职责3">
            <a:extLst xmlns:a="http://schemas.openxmlformats.org/drawingml/2006/main">
              <a:ext uri="{FF2B5EF4-FFF2-40B4-BE49-F238E27FC236}">
                <a16:creationId xmlns:a16="http://schemas.microsoft.com/office/drawing/2014/main" id="{D50EE1D4-0B34-4402-8C52-0B035A042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038600"/>
            <a:ext cx="30861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签约付款</a:t>
            </a:r>
          </a:p>
        </p:txBody>
      </p:sp>
      <p:sp>
        <p:nvSpPr>
          <p:cNvPr id="23" name="合同关系标签">
            <a:extLst xmlns:a="http://schemas.openxmlformats.org/drawingml/2006/main">
              <a:ext uri="{FF2B5EF4-FFF2-40B4-BE49-F238E27FC236}">
                <a16:creationId xmlns:a16="http://schemas.microsoft.com/office/drawing/2014/main" id="{0F134885-A16C-46D5-BD74-78343F4BD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552700"/>
            <a:ext cx="335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合同关系</a:t>
            </a:r>
          </a:p>
        </p:txBody>
      </p:sp>
      <p:sp>
        <p:nvSpPr>
          <p:cNvPr id="24" name="合同双向关系">
            <a:extLst xmlns:a="http://schemas.openxmlformats.org/drawingml/2006/main">
              <a:ext uri="{FF2B5EF4-FFF2-40B4-BE49-F238E27FC236}">
                <a16:creationId xmlns:a16="http://schemas.microsoft.com/office/drawing/2014/main" id="{6D228A00-B05D-4D20-8F75-3BD794DF4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009900"/>
            <a:ext cx="3448050" cy="142875"/>
          </a:xfrm>
          <a:prstGeom xmlns:a="http://schemas.openxmlformats.org/drawingml/2006/main" prst="leftRightArrow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25" name="资金路径标签">
            <a:extLst xmlns:a="http://schemas.openxmlformats.org/drawingml/2006/main">
              <a:ext uri="{FF2B5EF4-FFF2-40B4-BE49-F238E27FC236}">
                <a16:creationId xmlns:a16="http://schemas.microsoft.com/office/drawing/2014/main" id="{1A402144-8AB4-42F8-BC32-7ED6AEBE9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514725"/>
            <a:ext cx="3733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投资款直接进入公司指定账户</a:t>
            </a:r>
          </a:p>
        </p:txBody>
      </p:sp>
      <p:sp>
        <p:nvSpPr>
          <p:cNvPr id="26" name="投资款直达公司">
            <a:extLst xmlns:a="http://schemas.openxmlformats.org/drawingml/2006/main">
              <a:ext uri="{FF2B5EF4-FFF2-40B4-BE49-F238E27FC236}">
                <a16:creationId xmlns:a16="http://schemas.microsoft.com/office/drawing/2014/main" id="{BE4A2264-8717-44F9-85D0-34FA04BC7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000500"/>
            <a:ext cx="3448050" cy="19050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27" name="公司服务竖线0">
            <a:extLst xmlns:a="http://schemas.openxmlformats.org/drawingml/2006/main">
              <a:ext uri="{FF2B5EF4-FFF2-40B4-BE49-F238E27FC236}">
                <a16:creationId xmlns:a16="http://schemas.microsoft.com/office/drawing/2014/main" id="{7CD66750-C35B-4EAE-BED5-EC8362542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4552950"/>
            <a:ext cx="0" cy="7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28" name="公司服务竖线15">
            <a:extLst xmlns:a="http://schemas.openxmlformats.org/drawingml/2006/main">
              <a:ext uri="{FF2B5EF4-FFF2-40B4-BE49-F238E27FC236}">
                <a16:creationId xmlns:a16="http://schemas.microsoft.com/office/drawing/2014/main" id="{771BBC6B-519A-44DB-9A23-6E1B6EB7B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4695825"/>
            <a:ext cx="0" cy="7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29" name="公司服务竖线30">
            <a:extLst xmlns:a="http://schemas.openxmlformats.org/drawingml/2006/main">
              <a:ext uri="{FF2B5EF4-FFF2-40B4-BE49-F238E27FC236}">
                <a16:creationId xmlns:a16="http://schemas.microsoft.com/office/drawing/2014/main" id="{074F0CCE-387A-4D5D-AC98-051B095E0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4838700"/>
            <a:ext cx="0" cy="7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30" name="公司服务竖线45">
            <a:extLst xmlns:a="http://schemas.openxmlformats.org/drawingml/2006/main">
              <a:ext uri="{FF2B5EF4-FFF2-40B4-BE49-F238E27FC236}">
                <a16:creationId xmlns:a16="http://schemas.microsoft.com/office/drawing/2014/main" id="{F60505AD-C940-4F0C-B93F-FAC8EEB19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4981575"/>
            <a:ext cx="0" cy="7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31" name="公司服务竖线60">
            <a:extLst xmlns:a="http://schemas.openxmlformats.org/drawingml/2006/main">
              <a:ext uri="{FF2B5EF4-FFF2-40B4-BE49-F238E27FC236}">
                <a16:creationId xmlns:a16="http://schemas.microsoft.com/office/drawing/2014/main" id="{5FF10809-A124-4A61-9AA1-613E3AED9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5124450"/>
            <a:ext cx="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32" name="公司服务横线0">
            <a:extLst xmlns:a="http://schemas.openxmlformats.org/drawingml/2006/main">
              <a:ext uri="{FF2B5EF4-FFF2-40B4-BE49-F238E27FC236}">
                <a16:creationId xmlns:a16="http://schemas.microsoft.com/office/drawing/2014/main" id="{66B648DD-B1C4-4AC3-AD3C-2C40F5A3A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33" name="公司服务横线15">
            <a:extLst xmlns:a="http://schemas.openxmlformats.org/drawingml/2006/main">
              <a:ext uri="{FF2B5EF4-FFF2-40B4-BE49-F238E27FC236}">
                <a16:creationId xmlns:a16="http://schemas.microsoft.com/office/drawing/2014/main" id="{F2DF6C6C-024A-4857-831B-1046FCF9B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34" name="公司服务横线30">
            <a:extLst xmlns:a="http://schemas.openxmlformats.org/drawingml/2006/main">
              <a:ext uri="{FF2B5EF4-FFF2-40B4-BE49-F238E27FC236}">
                <a16:creationId xmlns:a16="http://schemas.microsoft.com/office/drawing/2014/main" id="{61528423-F6EC-438B-81DB-1F704CE51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35" name="公司服务横线45">
            <a:extLst xmlns:a="http://schemas.openxmlformats.org/drawingml/2006/main">
              <a:ext uri="{FF2B5EF4-FFF2-40B4-BE49-F238E27FC236}">
                <a16:creationId xmlns:a16="http://schemas.microsoft.com/office/drawing/2014/main" id="{E4B1BA0E-370B-4056-8C0B-31609A35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8925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36" name="公司服务横线60">
            <a:extLst xmlns:a="http://schemas.openxmlformats.org/drawingml/2006/main">
              <a:ext uri="{FF2B5EF4-FFF2-40B4-BE49-F238E27FC236}">
                <a16:creationId xmlns:a16="http://schemas.microsoft.com/office/drawing/2014/main" id="{C77EAE81-1616-4F81-BBDF-7A4AFA6F7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37" name="公司服务横线75">
            <a:extLst xmlns:a="http://schemas.openxmlformats.org/drawingml/2006/main">
              <a:ext uri="{FF2B5EF4-FFF2-40B4-BE49-F238E27FC236}">
                <a16:creationId xmlns:a16="http://schemas.microsoft.com/office/drawing/2014/main" id="{9A233D95-6F3F-47F4-A6A2-F9B23AC5D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38" name="公司服务横线90">
            <a:extLst xmlns:a="http://schemas.openxmlformats.org/drawingml/2006/main">
              <a:ext uri="{FF2B5EF4-FFF2-40B4-BE49-F238E27FC236}">
                <a16:creationId xmlns:a16="http://schemas.microsoft.com/office/drawing/2014/main" id="{C13BA434-7803-4235-828A-2CBB2EF08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39" name="公司服务横线105">
            <a:extLst xmlns:a="http://schemas.openxmlformats.org/drawingml/2006/main">
              <a:ext uri="{FF2B5EF4-FFF2-40B4-BE49-F238E27FC236}">
                <a16:creationId xmlns:a16="http://schemas.microsoft.com/office/drawing/2014/main" id="{D10F476A-634F-4766-8026-2A81FAF38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40" name="公司服务横线120">
            <a:extLst xmlns:a="http://schemas.openxmlformats.org/drawingml/2006/main">
              <a:ext uri="{FF2B5EF4-FFF2-40B4-BE49-F238E27FC236}">
                <a16:creationId xmlns:a16="http://schemas.microsoft.com/office/drawing/2014/main" id="{6B28A55F-B3C1-42D1-8862-D205D5258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41" name="公司服务横线135">
            <a:extLst xmlns:a="http://schemas.openxmlformats.org/drawingml/2006/main">
              <a:ext uri="{FF2B5EF4-FFF2-40B4-BE49-F238E27FC236}">
                <a16:creationId xmlns:a16="http://schemas.microsoft.com/office/drawing/2014/main" id="{D9973982-F997-43BD-BEF1-D187E2637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42" name="公司服务横线150">
            <a:extLst xmlns:a="http://schemas.openxmlformats.org/drawingml/2006/main">
              <a:ext uri="{FF2B5EF4-FFF2-40B4-BE49-F238E27FC236}">
                <a16:creationId xmlns:a16="http://schemas.microsoft.com/office/drawing/2014/main" id="{001F0BD6-64FF-4BC3-B95F-F0ED8BFA6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43" name="公司服务横线165">
            <a:extLst xmlns:a="http://schemas.openxmlformats.org/drawingml/2006/main">
              <a:ext uri="{FF2B5EF4-FFF2-40B4-BE49-F238E27FC236}">
                <a16:creationId xmlns:a16="http://schemas.microsoft.com/office/drawing/2014/main" id="{62E296D7-D47F-4D23-B763-80D06D8DA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44" name="投资人服务竖线0">
            <a:extLst xmlns:a="http://schemas.openxmlformats.org/drawingml/2006/main">
              <a:ext uri="{FF2B5EF4-FFF2-40B4-BE49-F238E27FC236}">
                <a16:creationId xmlns:a16="http://schemas.microsoft.com/office/drawing/2014/main" id="{5A125906-AD49-4137-AFBE-C59DE1495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4552950"/>
            <a:ext cx="0" cy="7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45" name="投资人服务竖线15">
            <a:extLst xmlns:a="http://schemas.openxmlformats.org/drawingml/2006/main">
              <a:ext uri="{FF2B5EF4-FFF2-40B4-BE49-F238E27FC236}">
                <a16:creationId xmlns:a16="http://schemas.microsoft.com/office/drawing/2014/main" id="{10166612-5096-4264-A980-FF1447BC5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4695825"/>
            <a:ext cx="0" cy="7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46" name="投资人服务竖线30">
            <a:extLst xmlns:a="http://schemas.openxmlformats.org/drawingml/2006/main">
              <a:ext uri="{FF2B5EF4-FFF2-40B4-BE49-F238E27FC236}">
                <a16:creationId xmlns:a16="http://schemas.microsoft.com/office/drawing/2014/main" id="{A044FCD9-858B-42AD-ACCE-8F7C57B53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4838700"/>
            <a:ext cx="0" cy="7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47" name="投资人服务竖线45">
            <a:extLst xmlns:a="http://schemas.openxmlformats.org/drawingml/2006/main">
              <a:ext uri="{FF2B5EF4-FFF2-40B4-BE49-F238E27FC236}">
                <a16:creationId xmlns:a16="http://schemas.microsoft.com/office/drawing/2014/main" id="{F0F9499A-A096-4DBF-955A-613F25675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4981575"/>
            <a:ext cx="0" cy="7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48" name="投资人服务竖线60">
            <a:extLst xmlns:a="http://schemas.openxmlformats.org/drawingml/2006/main">
              <a:ext uri="{FF2B5EF4-FFF2-40B4-BE49-F238E27FC236}">
                <a16:creationId xmlns:a16="http://schemas.microsoft.com/office/drawing/2014/main" id="{D57F216D-38C6-4C7E-B8E1-6D2EC1EBA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5124450"/>
            <a:ext cx="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49" name="投资人服务横线0">
            <a:extLst xmlns:a="http://schemas.openxmlformats.org/drawingml/2006/main">
              <a:ext uri="{FF2B5EF4-FFF2-40B4-BE49-F238E27FC236}">
                <a16:creationId xmlns:a16="http://schemas.microsoft.com/office/drawing/2014/main" id="{C442B6FE-13EF-4EFD-9F01-504332CD8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50" name="投资人服务横线15">
            <a:extLst xmlns:a="http://schemas.openxmlformats.org/drawingml/2006/main">
              <a:ext uri="{FF2B5EF4-FFF2-40B4-BE49-F238E27FC236}">
                <a16:creationId xmlns:a16="http://schemas.microsoft.com/office/drawing/2014/main" id="{F31D4BFA-0CE9-4D0E-847A-A8FDE9E26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51" name="投资人服务横线30">
            <a:extLst xmlns:a="http://schemas.openxmlformats.org/drawingml/2006/main">
              <a:ext uri="{FF2B5EF4-FFF2-40B4-BE49-F238E27FC236}">
                <a16:creationId xmlns:a16="http://schemas.microsoft.com/office/drawing/2014/main" id="{E4547B75-22C2-4B72-B08F-A08DF115C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52" name="投资人服务横线45">
            <a:extLst xmlns:a="http://schemas.openxmlformats.org/drawingml/2006/main">
              <a:ext uri="{FF2B5EF4-FFF2-40B4-BE49-F238E27FC236}">
                <a16:creationId xmlns:a16="http://schemas.microsoft.com/office/drawing/2014/main" id="{0F673B34-B69C-4646-8386-4FD223B78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53" name="投资人服务横线60">
            <a:extLst xmlns:a="http://schemas.openxmlformats.org/drawingml/2006/main">
              <a:ext uri="{FF2B5EF4-FFF2-40B4-BE49-F238E27FC236}">
                <a16:creationId xmlns:a16="http://schemas.microsoft.com/office/drawing/2014/main" id="{24634724-3001-4E9C-9D51-2B9BDBFF1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54" name="投资人服务横线75">
            <a:extLst xmlns:a="http://schemas.openxmlformats.org/drawingml/2006/main">
              <a:ext uri="{FF2B5EF4-FFF2-40B4-BE49-F238E27FC236}">
                <a16:creationId xmlns:a16="http://schemas.microsoft.com/office/drawing/2014/main" id="{97A330E7-FD94-4745-8311-B727EDDB8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55" name="投资人服务横线90">
            <a:extLst xmlns:a="http://schemas.openxmlformats.org/drawingml/2006/main">
              <a:ext uri="{FF2B5EF4-FFF2-40B4-BE49-F238E27FC236}">
                <a16:creationId xmlns:a16="http://schemas.microsoft.com/office/drawing/2014/main" id="{60D4589C-EFCC-49D5-A62C-B3E233B37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56" name="投资人服务横线105">
            <a:extLst xmlns:a="http://schemas.openxmlformats.org/drawingml/2006/main">
              <a:ext uri="{FF2B5EF4-FFF2-40B4-BE49-F238E27FC236}">
                <a16:creationId xmlns:a16="http://schemas.microsoft.com/office/drawing/2014/main" id="{C54A85E7-F0AA-4AD5-A780-B135E8ED4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57" name="投资人服务横线120">
            <a:extLst xmlns:a="http://schemas.openxmlformats.org/drawingml/2006/main">
              <a:ext uri="{FF2B5EF4-FFF2-40B4-BE49-F238E27FC236}">
                <a16:creationId xmlns:a16="http://schemas.microsoft.com/office/drawing/2014/main" id="{75DA8289-85CC-4F42-B8DE-43906A9F4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58" name="投资人服务横线135">
            <a:extLst xmlns:a="http://schemas.openxmlformats.org/drawingml/2006/main">
              <a:ext uri="{FF2B5EF4-FFF2-40B4-BE49-F238E27FC236}">
                <a16:creationId xmlns:a16="http://schemas.microsoft.com/office/drawing/2014/main" id="{BCE82C2E-8459-4407-B564-B6A529FE0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59" name="投资人服务横线150">
            <a:extLst xmlns:a="http://schemas.openxmlformats.org/drawingml/2006/main">
              <a:ext uri="{FF2B5EF4-FFF2-40B4-BE49-F238E27FC236}">
                <a16:creationId xmlns:a16="http://schemas.microsoft.com/office/drawing/2014/main" id="{18EAA2B7-D026-42E6-AF0E-C37D988FA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60" name="投资人服务横线165">
            <a:extLst xmlns:a="http://schemas.openxmlformats.org/drawingml/2006/main">
              <a:ext uri="{FF2B5EF4-FFF2-40B4-BE49-F238E27FC236}">
                <a16:creationId xmlns:a16="http://schemas.microsoft.com/office/drawing/2014/main" id="{1EE1E534-0C3B-4D68-9BF5-7DB805CBC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133975"/>
            <a:ext cx="76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687A8C"/>
            </a:solidFill>
          </a:ln>
        </p:spPr>
      </p:sp>
      <p:sp>
        <p:nvSpPr>
          <p:cNvPr id="61" name="公司侧服务">
            <a:extLst xmlns:a="http://schemas.openxmlformats.org/drawingml/2006/main">
              <a:ext uri="{FF2B5EF4-FFF2-40B4-BE49-F238E27FC236}">
                <a16:creationId xmlns:a16="http://schemas.microsoft.com/office/drawing/2014/main" id="{70B56459-B190-448E-A22C-89C75E708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53050"/>
            <a:ext cx="32194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资料传递、进度跟进</a:t>
            </a:r>
          </a:p>
        </p:txBody>
      </p:sp>
      <p:sp>
        <p:nvSpPr>
          <p:cNvPr id="62" name="投资人侧服务">
            <a:extLst xmlns:a="http://schemas.openxmlformats.org/drawingml/2006/main">
              <a:ext uri="{FF2B5EF4-FFF2-40B4-BE49-F238E27FC236}">
                <a16:creationId xmlns:a16="http://schemas.microsoft.com/office/drawing/2014/main" id="{8935F1EE-498A-403E-8196-B9002A111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5353050"/>
            <a:ext cx="32194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客户介绍、需求沟通</a:t>
            </a:r>
          </a:p>
        </p:txBody>
      </p:sp>
      <p:sp>
        <p:nvSpPr>
          <p:cNvPr id="63" name="居间责任区">
            <a:extLst xmlns:a="http://schemas.openxmlformats.org/drawingml/2006/main">
              <a:ext uri="{FF2B5EF4-FFF2-40B4-BE49-F238E27FC236}">
                <a16:creationId xmlns:a16="http://schemas.microsoft.com/office/drawing/2014/main" id="{D07FBFA7-E18D-4DE6-B031-0766C93E5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791075"/>
            <a:ext cx="4000500" cy="1038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7"/>
          </a:solidFill>
          <a:ln xmlns:a="http://schemas.openxmlformats.org/drawingml/2006/main" w="0">
            <a:noFill/>
          </a:ln>
        </p:spPr>
      </p:sp>
      <p:sp>
        <p:nvSpPr>
          <p:cNvPr id="64" name="居间人节点">
            <a:extLst xmlns:a="http://schemas.openxmlformats.org/drawingml/2006/main">
              <a:ext uri="{FF2B5EF4-FFF2-40B4-BE49-F238E27FC236}">
                <a16:creationId xmlns:a16="http://schemas.microsoft.com/office/drawing/2014/main" id="{F0916597-D49B-43A9-8767-B20971AA4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867275"/>
            <a:ext cx="3543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居间人</a:t>
            </a:r>
          </a:p>
        </p:txBody>
      </p:sp>
      <p:sp>
        <p:nvSpPr>
          <p:cNvPr id="65" name="居间服务标签">
            <a:extLst xmlns:a="http://schemas.openxmlformats.org/drawingml/2006/main">
              <a:ext uri="{FF2B5EF4-FFF2-40B4-BE49-F238E27FC236}">
                <a16:creationId xmlns:a16="http://schemas.microsoft.com/office/drawing/2014/main" id="{7D978AC4-745B-470C-B30B-9B7BB63EA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5305425"/>
            <a:ext cx="3657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介绍与服务协同，不代收投资款</a:t>
            </a:r>
          </a:p>
        </p:txBody>
      </p:sp>
      <p:sp>
        <p:nvSpPr>
          <p:cNvPr id="66" name="底部主体说明线">
            <a:extLst xmlns:a="http://schemas.openxmlformats.org/drawingml/2006/main">
              <a:ext uri="{FF2B5EF4-FFF2-40B4-BE49-F238E27FC236}">
                <a16:creationId xmlns:a16="http://schemas.microsoft.com/office/drawing/2014/main" id="{9D974582-4083-4666-BD15-06B51ECD2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67" name="履约结构说明">
            <a:extLst xmlns:a="http://schemas.openxmlformats.org/drawingml/2006/main">
              <a:ext uri="{FF2B5EF4-FFF2-40B4-BE49-F238E27FC236}">
                <a16:creationId xmlns:a16="http://schemas.microsoft.com/office/drawing/2014/main" id="{8775FAB3-BBCF-4E0D-A615-4B27BC518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00775"/>
            <a:ext cx="10820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本轮拟沿用上述公司签约、履约结构，正式主体及授权需落实到文件</a:t>
            </a:r>
          </a:p>
        </p:txBody>
      </p:sp>
    </p:spTree>
    <p:extLst>
      <p:ext uri="{BB962C8B-B14F-4D97-AF65-F5344CB8AC3E}">
        <p14:creationId xmlns:p14="http://schemas.microsoft.com/office/powerpoint/2010/main" val="7393513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4FF4CE0E-9838-488B-ACD7-5A7F3435D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BF92154D-B46C-41C7-AEC9-70E98D885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03DE1507-E120-4EF2-8EBB-97B2320AE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资源与范围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FF18E6E7-9BA1-4268-8DFC-5A70E9F52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D2125470-4D2D-4A99-A6A2-826E12D3E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2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兴义3号矿资源与首期投资范围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F101C840-4CEE-45B1-BDEA-9037104D0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整库资源">
            <a:extLst xmlns:a="http://schemas.openxmlformats.org/drawingml/2006/main">
              <a:ext uri="{FF2B5EF4-FFF2-40B4-BE49-F238E27FC236}">
                <a16:creationId xmlns:a16="http://schemas.microsoft.com/office/drawing/2014/main" id="{686E6E27-3F23-4106-A36C-AE037C4F1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9775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整库约300万湿吨</a:t>
            </a:r>
          </a:p>
        </p:txBody>
      </p:sp>
      <p:sp>
        <p:nvSpPr>
          <p:cNvPr id="8" name="整库数据来源">
            <a:extLst xmlns:a="http://schemas.openxmlformats.org/drawingml/2006/main">
              <a:ext uri="{FF2B5EF4-FFF2-40B4-BE49-F238E27FC236}">
                <a16:creationId xmlns:a16="http://schemas.microsoft.com/office/drawing/2014/main" id="{0AE8FF24-509E-4A79-85D9-CF9C0117E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6762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按项目方提供规模</a:t>
            </a:r>
          </a:p>
        </p:txBody>
      </p:sp>
      <p:sp>
        <p:nvSpPr>
          <p:cNvPr id="9" name="本轮首期数量段">
            <a:extLst xmlns:a="http://schemas.openxmlformats.org/drawingml/2006/main">
              <a:ext uri="{FF2B5EF4-FFF2-40B4-BE49-F238E27FC236}">
                <a16:creationId xmlns:a16="http://schemas.microsoft.com/office/drawing/2014/main" id="{9B9D73F2-FAED-4FDE-A4A2-E7B1DA303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2247900" cy="1171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10" name="后续数量段一">
            <a:extLst xmlns:a="http://schemas.openxmlformats.org/drawingml/2006/main">
              <a:ext uri="{FF2B5EF4-FFF2-40B4-BE49-F238E27FC236}">
                <a16:creationId xmlns:a16="http://schemas.microsoft.com/office/drawing/2014/main" id="{8C63574E-1BF4-42EB-8122-E31117FE2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914650"/>
            <a:ext cx="2247900" cy="1171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1F4"/>
          </a:solidFill>
          <a:ln xmlns:a="http://schemas.openxmlformats.org/drawingml/2006/main" w="0">
            <a:noFill/>
          </a:ln>
        </p:spPr>
      </p:sp>
      <p:sp>
        <p:nvSpPr>
          <p:cNvPr id="11" name="后续数量段二">
            <a:extLst xmlns:a="http://schemas.openxmlformats.org/drawingml/2006/main">
              <a:ext uri="{FF2B5EF4-FFF2-40B4-BE49-F238E27FC236}">
                <a16:creationId xmlns:a16="http://schemas.microsoft.com/office/drawing/2014/main" id="{7E34982C-B57D-4CEE-8957-5AEDB80F7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914650"/>
            <a:ext cx="2247900" cy="1171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1F4"/>
          </a:solidFill>
          <a:ln xmlns:a="http://schemas.openxmlformats.org/drawingml/2006/main" w="0">
            <a:noFill/>
          </a:ln>
        </p:spPr>
      </p:sp>
      <p:sp>
        <p:nvSpPr>
          <p:cNvPr id="12" name="后续等分标记">
            <a:extLst xmlns:a="http://schemas.openxmlformats.org/drawingml/2006/main">
              <a:ext uri="{FF2B5EF4-FFF2-40B4-BE49-F238E27FC236}">
                <a16:creationId xmlns:a16="http://schemas.microsoft.com/office/drawing/2014/main" id="{03246AFB-0766-4C93-8CFB-29CB9DAD8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924175"/>
            <a:ext cx="0" cy="1152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FFFFF"/>
            </a:solidFill>
          </a:ln>
        </p:spPr>
      </p:sp>
      <p:sp>
        <p:nvSpPr>
          <p:cNvPr id="13" name="本轮首期标签">
            <a:extLst xmlns:a="http://schemas.openxmlformats.org/drawingml/2006/main">
              <a:ext uri="{FF2B5EF4-FFF2-40B4-BE49-F238E27FC236}">
                <a16:creationId xmlns:a16="http://schemas.microsoft.com/office/drawing/2014/main" id="{ECB142B1-89BA-45C8-BB46-5B5DAB1DB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38475"/>
            <a:ext cx="1981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本轮首期</a:t>
            </a:r>
          </a:p>
        </p:txBody>
      </p:sp>
      <p:sp>
        <p:nvSpPr>
          <p:cNvPr id="14" name="首期数量">
            <a:extLst xmlns:a="http://schemas.openxmlformats.org/drawingml/2006/main">
              <a:ext uri="{FF2B5EF4-FFF2-40B4-BE49-F238E27FC236}">
                <a16:creationId xmlns:a16="http://schemas.microsoft.com/office/drawing/2014/main" id="{E42F91FA-CA98-48B1-BCBD-09D9F63D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861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47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100万湿吨</a:t>
            </a:r>
          </a:p>
        </p:txBody>
      </p:sp>
      <p:sp>
        <p:nvSpPr>
          <p:cNvPr id="15" name="后续数量段一标签">
            <a:extLst xmlns:a="http://schemas.openxmlformats.org/drawingml/2006/main">
              <a:ext uri="{FF2B5EF4-FFF2-40B4-BE49-F238E27FC236}">
                <a16:creationId xmlns:a16="http://schemas.microsoft.com/office/drawing/2014/main" id="{29C6F536-BAE2-41F8-BBDD-84248D3AC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267075"/>
            <a:ext cx="20193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后续另行投资</a:t>
            </a:r>
          </a:p>
        </p:txBody>
      </p:sp>
      <p:sp>
        <p:nvSpPr>
          <p:cNvPr id="16" name="后续数量段二标签">
            <a:extLst xmlns:a="http://schemas.openxmlformats.org/drawingml/2006/main">
              <a:ext uri="{FF2B5EF4-FFF2-40B4-BE49-F238E27FC236}">
                <a16:creationId xmlns:a16="http://schemas.microsoft.com/office/drawing/2014/main" id="{16FD62EE-7B46-46B7-91FC-5977FCB18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267075"/>
            <a:ext cx="20193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后续另行投资</a:t>
            </a:r>
          </a:p>
        </p:txBody>
      </p:sp>
      <p:sp>
        <p:nvSpPr>
          <p:cNvPr id="17" name="剩余资源范围线">
            <a:extLst xmlns:a="http://schemas.openxmlformats.org/drawingml/2006/main">
              <a:ext uri="{FF2B5EF4-FFF2-40B4-BE49-F238E27FC236}">
                <a16:creationId xmlns:a16="http://schemas.microsoft.com/office/drawing/2014/main" id="{E7801A7A-2D8C-4605-B875-D4AD44902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314825"/>
            <a:ext cx="4419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6DEE7"/>
            </a:solidFill>
          </a:ln>
        </p:spPr>
      </p:sp>
      <p:sp>
        <p:nvSpPr>
          <p:cNvPr id="18" name="剩余资源总量">
            <a:extLst xmlns:a="http://schemas.openxmlformats.org/drawingml/2006/main">
              <a:ext uri="{FF2B5EF4-FFF2-40B4-BE49-F238E27FC236}">
                <a16:creationId xmlns:a16="http://schemas.microsoft.com/office/drawing/2014/main" id="{7C2C6E85-4425-4C01-986E-A4FC43C47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467225"/>
            <a:ext cx="44196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剩余约200万湿吨</a:t>
            </a:r>
          </a:p>
        </p:txBody>
      </p:sp>
      <p:sp>
        <p:nvSpPr>
          <p:cNvPr id="19" name="剩余安排">
            <a:extLst xmlns:a="http://schemas.openxmlformats.org/drawingml/2006/main">
              <a:ext uri="{FF2B5EF4-FFF2-40B4-BE49-F238E27FC236}">
                <a16:creationId xmlns:a16="http://schemas.microsoft.com/office/drawing/2014/main" id="{0CC8D995-A232-4C5A-A600-96D00AE2F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886325"/>
            <a:ext cx="44196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另行锁矿、投入及核算</a:t>
            </a:r>
          </a:p>
        </p:txBody>
      </p:sp>
      <p:sp>
        <p:nvSpPr>
          <p:cNvPr id="20" name="剩余收益边界">
            <a:extLst xmlns:a="http://schemas.openxmlformats.org/drawingml/2006/main">
              <a:ext uri="{FF2B5EF4-FFF2-40B4-BE49-F238E27FC236}">
                <a16:creationId xmlns:a16="http://schemas.microsoft.com/office/drawing/2014/main" id="{EBA25D38-9905-4959-919A-B564F08FB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5238750"/>
            <a:ext cx="44196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本轮不自动享有其收益</a:t>
            </a:r>
          </a:p>
        </p:txBody>
      </p:sp>
      <p:sp>
        <p:nvSpPr>
          <p:cNvPr id="21" name="参数分区线">
            <a:extLst xmlns:a="http://schemas.openxmlformats.org/drawingml/2006/main">
              <a:ext uri="{FF2B5EF4-FFF2-40B4-BE49-F238E27FC236}">
                <a16:creationId xmlns:a16="http://schemas.microsoft.com/office/drawing/2014/main" id="{DB8213E1-F286-474A-8353-DBD8E794B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066925"/>
            <a:ext cx="0" cy="34194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22" name="最低交付标签">
            <a:extLst xmlns:a="http://schemas.openxmlformats.org/drawingml/2006/main">
              <a:ext uri="{FF2B5EF4-FFF2-40B4-BE49-F238E27FC236}">
                <a16:creationId xmlns:a16="http://schemas.microsoft.com/office/drawing/2014/main" id="{B02BF914-E614-4954-B81F-07EB247AE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076450"/>
            <a:ext cx="3314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首期最低交付</a:t>
            </a:r>
          </a:p>
        </p:txBody>
      </p:sp>
      <p:sp>
        <p:nvSpPr>
          <p:cNvPr id="23" name="最低交付数值">
            <a:extLst xmlns:a="http://schemas.openxmlformats.org/drawingml/2006/main">
              <a:ext uri="{FF2B5EF4-FFF2-40B4-BE49-F238E27FC236}">
                <a16:creationId xmlns:a16="http://schemas.microsoft.com/office/drawing/2014/main" id="{CFA30090-9D6E-4711-98A9-CFA639924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533650"/>
            <a:ext cx="12573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400" b="0">
                <a:solidFill>
                  <a:srgbClr val="102A49"/>
                </a:solidFill>
                <a:latin typeface="Arial"/>
                <a:ea typeface="Arial"/>
                <a:cs typeface="Arial"/>
              </a:defRPr>
            </a:pPr>
            <a:r>
              <a:rPr sz="5400" b="0">
                <a:solidFill>
                  <a:srgbClr val="102A49"/>
                </a:solidFill>
                <a:latin typeface="Arial"/>
                <a:ea typeface="Arial"/>
                <a:cs typeface="Arial"/>
              </a:rPr>
              <a:t>70</a:t>
            </a:r>
          </a:p>
        </p:txBody>
      </p:sp>
      <p:sp>
        <p:nvSpPr>
          <p:cNvPr id="24" name="最低交付单位">
            <a:extLst xmlns:a="http://schemas.openxmlformats.org/drawingml/2006/main">
              <a:ext uri="{FF2B5EF4-FFF2-40B4-BE49-F238E27FC236}">
                <a16:creationId xmlns:a16="http://schemas.microsoft.com/office/drawing/2014/main" id="{D5B5AECB-0EA2-4DB0-AED8-26388FD6A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886075"/>
            <a:ext cx="2057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万干吨</a:t>
            </a:r>
          </a:p>
        </p:txBody>
      </p:sp>
      <p:sp>
        <p:nvSpPr>
          <p:cNvPr id="25" name="交付锁矿分隔">
            <a:extLst xmlns:a="http://schemas.openxmlformats.org/drawingml/2006/main">
              <a:ext uri="{FF2B5EF4-FFF2-40B4-BE49-F238E27FC236}">
                <a16:creationId xmlns:a16="http://schemas.microsoft.com/office/drawing/2014/main" id="{6F4B611F-F1CF-4C08-9508-B6D1BCD45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590925"/>
            <a:ext cx="3314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26" name="首期锁矿标签">
            <a:extLst xmlns:a="http://schemas.openxmlformats.org/drawingml/2006/main">
              <a:ext uri="{FF2B5EF4-FFF2-40B4-BE49-F238E27FC236}">
                <a16:creationId xmlns:a16="http://schemas.microsoft.com/office/drawing/2014/main" id="{28638D25-5E97-479D-AF72-4641D6E89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771900"/>
            <a:ext cx="3314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首期锁矿款</a:t>
            </a:r>
          </a:p>
        </p:txBody>
      </p:sp>
      <p:sp>
        <p:nvSpPr>
          <p:cNvPr id="27" name="锁矿数值">
            <a:extLst xmlns:a="http://schemas.openxmlformats.org/drawingml/2006/main">
              <a:ext uri="{FF2B5EF4-FFF2-40B4-BE49-F238E27FC236}">
                <a16:creationId xmlns:a16="http://schemas.microsoft.com/office/drawing/2014/main" id="{95087909-9D64-4966-8F2E-15497AB4B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200525"/>
            <a:ext cx="1666875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1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51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500</a:t>
            </a:r>
          </a:p>
        </p:txBody>
      </p:sp>
      <p:sp>
        <p:nvSpPr>
          <p:cNvPr id="28" name="锁矿单位">
            <a:extLst xmlns:a="http://schemas.openxmlformats.org/drawingml/2006/main">
              <a:ext uri="{FF2B5EF4-FFF2-40B4-BE49-F238E27FC236}">
                <a16:creationId xmlns:a16="http://schemas.microsoft.com/office/drawing/2014/main" id="{0DC912CD-4E72-451D-8839-6EE8F9DFA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1675" y="4572000"/>
            <a:ext cx="17049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2175" b="0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万元</a:t>
            </a:r>
          </a:p>
        </p:txBody>
      </p:sp>
      <p:sp>
        <p:nvSpPr>
          <p:cNvPr id="29" name="锁矿款包含关系">
            <a:extLst xmlns:a="http://schemas.openxmlformats.org/drawingml/2006/main">
              <a:ext uri="{FF2B5EF4-FFF2-40B4-BE49-F238E27FC236}">
                <a16:creationId xmlns:a16="http://schemas.microsoft.com/office/drawing/2014/main" id="{381E8092-F4CC-4AEB-A106-7033417E8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72075"/>
            <a:ext cx="33147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已包含在本轮4,000万元融资内</a:t>
            </a:r>
          </a:p>
        </p:txBody>
      </p:sp>
      <p:sp>
        <p:nvSpPr>
          <p:cNvPr id="30" name="矿源信息分界">
            <a:extLst xmlns:a="http://schemas.openxmlformats.org/drawingml/2006/main">
              <a:ext uri="{FF2B5EF4-FFF2-40B4-BE49-F238E27FC236}">
                <a16:creationId xmlns:a16="http://schemas.microsoft.com/office/drawing/2014/main" id="{523455C6-C5E6-4266-A773-DCF2EE15D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31" name="矿源主体标签">
            <a:extLst xmlns:a="http://schemas.openxmlformats.org/drawingml/2006/main">
              <a:ext uri="{FF2B5EF4-FFF2-40B4-BE49-F238E27FC236}">
                <a16:creationId xmlns:a16="http://schemas.microsoft.com/office/drawing/2014/main" id="{08A0AE17-134D-4FE8-A854-CFEF36762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72175"/>
            <a:ext cx="13430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矿源主体</a:t>
            </a:r>
          </a:p>
        </p:txBody>
      </p:sp>
      <p:sp>
        <p:nvSpPr>
          <p:cNvPr id="32" name="矿源主体名称">
            <a:extLst xmlns:a="http://schemas.openxmlformats.org/drawingml/2006/main">
              <a:ext uri="{FF2B5EF4-FFF2-40B4-BE49-F238E27FC236}">
                <a16:creationId xmlns:a16="http://schemas.microsoft.com/office/drawing/2014/main" id="{51993A94-9B29-4513-9CB4-3984A0ACE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" y="5972175"/>
            <a:ext cx="49815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贵州汇垣商贸有限公司</a:t>
            </a:r>
          </a:p>
        </p:txBody>
      </p:sp>
      <p:sp>
        <p:nvSpPr>
          <p:cNvPr id="33" name="矿源主体来源">
            <a:extLst xmlns:a="http://schemas.openxmlformats.org/drawingml/2006/main">
              <a:ext uri="{FF2B5EF4-FFF2-40B4-BE49-F238E27FC236}">
                <a16:creationId xmlns:a16="http://schemas.microsoft.com/office/drawing/2014/main" id="{855B2D90-C2D6-4B8A-8AC8-9363D4E77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8575" y="5972175"/>
            <a:ext cx="3857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按现有说明书列示</a:t>
            </a:r>
          </a:p>
        </p:txBody>
      </p:sp>
      <p:sp>
        <p:nvSpPr>
          <p:cNvPr id="34" name="图示限制">
            <a:extLst xmlns:a="http://schemas.openxmlformats.org/drawingml/2006/main">
              <a:ext uri="{FF2B5EF4-FFF2-40B4-BE49-F238E27FC236}">
                <a16:creationId xmlns:a16="http://schemas.microsoft.com/office/drawing/2014/main" id="{91BB63C5-BADE-4E5B-8C4B-D909BCEA3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图形仅表示数量关系，不代表实际库区边界。</a:t>
            </a:r>
          </a:p>
        </p:txBody>
      </p:sp>
    </p:spTree>
    <p:extLst>
      <p:ext uri="{BB962C8B-B14F-4D97-AF65-F5344CB8AC3E}">
        <p14:creationId xmlns:p14="http://schemas.microsoft.com/office/powerpoint/2010/main" val="14089312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A4D65DCE-0E19-4921-8132-BD33C468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7C730EB8-47C0-452E-8897-6EEFEEA53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EDCC6149-D594-4436-AE56-A6537883F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生产与物流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964179EE-6A24-4D06-9D00-4D492F7F6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791B95DE-5FBD-4FFC-967B-C24B6096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2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兴义至郴州的生产与物流安排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601E39A0-159F-48F3-B9CE-C3ED46C38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贵州省轮廓0">
            <a:extLst xmlns:a="http://schemas.openxmlformats.org/drawingml/2006/main">
              <a:ext uri="{FF2B5EF4-FFF2-40B4-BE49-F238E27FC236}">
                <a16:creationId xmlns:a16="http://schemas.microsoft.com/office/drawing/2014/main" id="{4B2E3F3E-17E0-44F9-8DCD-33A20BBE9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246428" y="3179844"/>
                </a:moveTo>
                <a:lnTo>
                  <a:pt x="4252960" y="3174187"/>
                </a:lnTo>
                <a:lnTo>
                  <a:pt x="4256170" y="3164824"/>
                </a:lnTo>
                <a:lnTo>
                  <a:pt x="4260964" y="3163500"/>
                </a:lnTo>
                <a:lnTo>
                  <a:pt x="4260700" y="3157618"/>
                </a:lnTo>
                <a:lnTo>
                  <a:pt x="4262064" y="3155614"/>
                </a:lnTo>
                <a:lnTo>
                  <a:pt x="4258172" y="3150093"/>
                </a:lnTo>
                <a:lnTo>
                  <a:pt x="4260590" y="3147578"/>
                </a:lnTo>
                <a:lnTo>
                  <a:pt x="4254323" y="3145631"/>
                </a:lnTo>
                <a:lnTo>
                  <a:pt x="4256368" y="3141377"/>
                </a:lnTo>
                <a:lnTo>
                  <a:pt x="4268419" y="3135725"/>
                </a:lnTo>
                <a:lnTo>
                  <a:pt x="4270024" y="3132569"/>
                </a:lnTo>
                <a:lnTo>
                  <a:pt x="4274422" y="3132796"/>
                </a:lnTo>
                <a:lnTo>
                  <a:pt x="4276292" y="3128676"/>
                </a:lnTo>
                <a:lnTo>
                  <a:pt x="4282185" y="3124272"/>
                </a:lnTo>
                <a:lnTo>
                  <a:pt x="4283240" y="3118339"/>
                </a:lnTo>
                <a:lnTo>
                  <a:pt x="4287661" y="3119605"/>
                </a:lnTo>
                <a:lnTo>
                  <a:pt x="4291707" y="3118396"/>
                </a:lnTo>
                <a:lnTo>
                  <a:pt x="4296589" y="3113559"/>
                </a:lnTo>
                <a:lnTo>
                  <a:pt x="4302790" y="3116034"/>
                </a:lnTo>
                <a:lnTo>
                  <a:pt x="4304549" y="3111103"/>
                </a:lnTo>
                <a:lnTo>
                  <a:pt x="4307606" y="3108364"/>
                </a:lnTo>
                <a:lnTo>
                  <a:pt x="4307672" y="3103755"/>
                </a:lnTo>
                <a:lnTo>
                  <a:pt x="4304110" y="3093462"/>
                </a:lnTo>
                <a:lnTo>
                  <a:pt x="4306924" y="3091158"/>
                </a:lnTo>
                <a:lnTo>
                  <a:pt x="4309651" y="3095199"/>
                </a:lnTo>
                <a:lnTo>
                  <a:pt x="4313214" y="3096861"/>
                </a:lnTo>
                <a:lnTo>
                  <a:pt x="4317304" y="3091895"/>
                </a:lnTo>
                <a:lnTo>
                  <a:pt x="4319503" y="3093481"/>
                </a:lnTo>
                <a:lnTo>
                  <a:pt x="4325880" y="3090988"/>
                </a:lnTo>
                <a:lnTo>
                  <a:pt x="4324891" y="3085739"/>
                </a:lnTo>
                <a:lnTo>
                  <a:pt x="4326848" y="3083360"/>
                </a:lnTo>
                <a:lnTo>
                  <a:pt x="4329773" y="3084549"/>
                </a:lnTo>
                <a:lnTo>
                  <a:pt x="4331268" y="3080641"/>
                </a:lnTo>
                <a:lnTo>
                  <a:pt x="4329575" y="3078603"/>
                </a:lnTo>
                <a:lnTo>
                  <a:pt x="4333577" y="3070070"/>
                </a:lnTo>
                <a:lnTo>
                  <a:pt x="4330322" y="3065050"/>
                </a:lnTo>
                <a:lnTo>
                  <a:pt x="4334655" y="3063012"/>
                </a:lnTo>
                <a:lnTo>
                  <a:pt x="4339888" y="3057804"/>
                </a:lnTo>
                <a:lnTo>
                  <a:pt x="4338679" y="3052615"/>
                </a:lnTo>
                <a:lnTo>
                  <a:pt x="4335226" y="3054577"/>
                </a:lnTo>
                <a:lnTo>
                  <a:pt x="4333665" y="3058691"/>
                </a:lnTo>
                <a:lnTo>
                  <a:pt x="4330278" y="3059917"/>
                </a:lnTo>
                <a:lnTo>
                  <a:pt x="4327859" y="3057388"/>
                </a:lnTo>
                <a:lnTo>
                  <a:pt x="4329245" y="3054955"/>
                </a:lnTo>
                <a:lnTo>
                  <a:pt x="4333049" y="3057521"/>
                </a:lnTo>
                <a:lnTo>
                  <a:pt x="4333049" y="3053313"/>
                </a:lnTo>
                <a:lnTo>
                  <a:pt x="4340636" y="3044993"/>
                </a:lnTo>
                <a:lnTo>
                  <a:pt x="4344330" y="3045012"/>
                </a:lnTo>
                <a:lnTo>
                  <a:pt x="4346288" y="3047672"/>
                </a:lnTo>
                <a:lnTo>
                  <a:pt x="4345122" y="3058294"/>
                </a:lnTo>
                <a:lnTo>
                  <a:pt x="4349058" y="3057747"/>
                </a:lnTo>
                <a:lnTo>
                  <a:pt x="4357327" y="3050049"/>
                </a:lnTo>
                <a:lnTo>
                  <a:pt x="4361945" y="3044484"/>
                </a:lnTo>
                <a:lnTo>
                  <a:pt x="4366189" y="3044314"/>
                </a:lnTo>
                <a:lnTo>
                  <a:pt x="4369202" y="3049087"/>
                </a:lnTo>
                <a:lnTo>
                  <a:pt x="4377030" y="3052898"/>
                </a:lnTo>
                <a:lnTo>
                  <a:pt x="4377866" y="3057615"/>
                </a:lnTo>
                <a:lnTo>
                  <a:pt x="4392864" y="3054955"/>
                </a:lnTo>
                <a:lnTo>
                  <a:pt x="4397812" y="3055237"/>
                </a:lnTo>
                <a:lnTo>
                  <a:pt x="4400384" y="3050936"/>
                </a:lnTo>
                <a:lnTo>
                  <a:pt x="4398933" y="3033959"/>
                </a:lnTo>
                <a:lnTo>
                  <a:pt x="4402385" y="3029622"/>
                </a:lnTo>
                <a:lnTo>
                  <a:pt x="4407333" y="3026322"/>
                </a:lnTo>
                <a:lnTo>
                  <a:pt x="4426861" y="3009203"/>
                </a:lnTo>
                <a:lnTo>
                  <a:pt x="4436339" y="3003153"/>
                </a:lnTo>
                <a:lnTo>
                  <a:pt x="4446850" y="3004020"/>
                </a:lnTo>
                <a:lnTo>
                  <a:pt x="4451380" y="2998253"/>
                </a:lnTo>
                <a:lnTo>
                  <a:pt x="4456196" y="2999177"/>
                </a:lnTo>
                <a:lnTo>
                  <a:pt x="4457230" y="2996934"/>
                </a:lnTo>
                <a:lnTo>
                  <a:pt x="4453315" y="2988568"/>
                </a:lnTo>
                <a:lnTo>
                  <a:pt x="4459869" y="2974158"/>
                </a:lnTo>
                <a:lnTo>
                  <a:pt x="4460199" y="2970937"/>
                </a:lnTo>
                <a:lnTo>
                  <a:pt x="4458153" y="2961616"/>
                </a:lnTo>
                <a:lnTo>
                  <a:pt x="4455097" y="2954198"/>
                </a:lnTo>
                <a:lnTo>
                  <a:pt x="4455866" y="2951995"/>
                </a:lnTo>
                <a:lnTo>
                  <a:pt x="4460353" y="2949736"/>
                </a:lnTo>
                <a:lnTo>
                  <a:pt x="4455361" y="2944258"/>
                </a:lnTo>
                <a:lnTo>
                  <a:pt x="4445509" y="2940155"/>
                </a:lnTo>
                <a:lnTo>
                  <a:pt x="4441199" y="2935752"/>
                </a:lnTo>
                <a:lnTo>
                  <a:pt x="4439704" y="2931311"/>
                </a:lnTo>
                <a:lnTo>
                  <a:pt x="4432798" y="2932685"/>
                </a:lnTo>
                <a:lnTo>
                  <a:pt x="4431721" y="2930765"/>
                </a:lnTo>
                <a:lnTo>
                  <a:pt x="4422023" y="2932477"/>
                </a:lnTo>
                <a:lnTo>
                  <a:pt x="4426443" y="2925967"/>
                </a:lnTo>
                <a:lnTo>
                  <a:pt x="4420946" y="2923089"/>
                </a:lnTo>
                <a:lnTo>
                  <a:pt x="4421429" y="2917012"/>
                </a:lnTo>
                <a:lnTo>
                  <a:pt x="4416129" y="2912367"/>
                </a:lnTo>
                <a:lnTo>
                  <a:pt x="4411820" y="2910373"/>
                </a:lnTo>
                <a:lnTo>
                  <a:pt x="4409950" y="2907533"/>
                </a:lnTo>
                <a:lnTo>
                  <a:pt x="4412897" y="2904486"/>
                </a:lnTo>
                <a:lnTo>
                  <a:pt x="4409291" y="2903904"/>
                </a:lnTo>
                <a:lnTo>
                  <a:pt x="4413491" y="2900142"/>
                </a:lnTo>
                <a:lnTo>
                  <a:pt x="4412589" y="2891644"/>
                </a:lnTo>
                <a:lnTo>
                  <a:pt x="4414546" y="2883693"/>
                </a:lnTo>
                <a:lnTo>
                  <a:pt x="4407685" y="2876344"/>
                </a:lnTo>
                <a:lnTo>
                  <a:pt x="4411599" y="2871834"/>
                </a:lnTo>
                <a:lnTo>
                  <a:pt x="4405860" y="2872472"/>
                </a:lnTo>
                <a:lnTo>
                  <a:pt x="4404365" y="2865257"/>
                </a:lnTo>
                <a:lnTo>
                  <a:pt x="4405398" y="2861105"/>
                </a:lnTo>
                <a:lnTo>
                  <a:pt x="4402209" y="2856089"/>
                </a:lnTo>
                <a:lnTo>
                  <a:pt x="4403287" y="2851844"/>
                </a:lnTo>
                <a:lnTo>
                  <a:pt x="4402913" y="2845589"/>
                </a:lnTo>
                <a:lnTo>
                  <a:pt x="4398493" y="2835280"/>
                </a:lnTo>
                <a:lnTo>
                  <a:pt x="4400450" y="2831300"/>
                </a:lnTo>
                <a:lnTo>
                  <a:pt x="4405244" y="2830079"/>
                </a:lnTo>
                <a:lnTo>
                  <a:pt x="4405772" y="2821519"/>
                </a:lnTo>
                <a:lnTo>
                  <a:pt x="4413337" y="2815945"/>
                </a:lnTo>
                <a:lnTo>
                  <a:pt x="4421715" y="2814387"/>
                </a:lnTo>
                <a:lnTo>
                  <a:pt x="4426883" y="2804517"/>
                </a:lnTo>
                <a:lnTo>
                  <a:pt x="4423716" y="2799170"/>
                </a:lnTo>
                <a:lnTo>
                  <a:pt x="4415074" y="2793279"/>
                </a:lnTo>
                <a:lnTo>
                  <a:pt x="4410522" y="2792529"/>
                </a:lnTo>
                <a:lnTo>
                  <a:pt x="4407091" y="2800539"/>
                </a:lnTo>
                <a:lnTo>
                  <a:pt x="4402078" y="2802509"/>
                </a:lnTo>
                <a:lnTo>
                  <a:pt x="4400010" y="2805793"/>
                </a:lnTo>
                <a:lnTo>
                  <a:pt x="4397371" y="2804761"/>
                </a:lnTo>
                <a:lnTo>
                  <a:pt x="4399659" y="2786696"/>
                </a:lnTo>
                <a:lnTo>
                  <a:pt x="4402275" y="2783770"/>
                </a:lnTo>
                <a:lnTo>
                  <a:pt x="4403111" y="2775369"/>
                </a:lnTo>
                <a:lnTo>
                  <a:pt x="4407157" y="2770718"/>
                </a:lnTo>
                <a:lnTo>
                  <a:pt x="4408147" y="2765919"/>
                </a:lnTo>
                <a:lnTo>
                  <a:pt x="4411842" y="2759789"/>
                </a:lnTo>
                <a:lnTo>
                  <a:pt x="4410984" y="2753023"/>
                </a:lnTo>
                <a:lnTo>
                  <a:pt x="4413183" y="2751393"/>
                </a:lnTo>
                <a:lnTo>
                  <a:pt x="4413688" y="2746689"/>
                </a:lnTo>
                <a:lnTo>
                  <a:pt x="4412677" y="2739775"/>
                </a:lnTo>
                <a:lnTo>
                  <a:pt x="4414634" y="2733068"/>
                </a:lnTo>
                <a:lnTo>
                  <a:pt x="4419692" y="2727412"/>
                </a:lnTo>
                <a:lnTo>
                  <a:pt x="4418658" y="2722036"/>
                </a:lnTo>
                <a:lnTo>
                  <a:pt x="4422529" y="2719751"/>
                </a:lnTo>
                <a:lnTo>
                  <a:pt x="4424794" y="2712430"/>
                </a:lnTo>
                <a:lnTo>
                  <a:pt x="4430115" y="2707786"/>
                </a:lnTo>
                <a:lnTo>
                  <a:pt x="4434404" y="2707300"/>
                </a:lnTo>
                <a:lnTo>
                  <a:pt x="4426047" y="2704155"/>
                </a:lnTo>
                <a:lnTo>
                  <a:pt x="4422001" y="2705278"/>
                </a:lnTo>
                <a:lnTo>
                  <a:pt x="4419670" y="2708704"/>
                </a:lnTo>
                <a:lnTo>
                  <a:pt x="4416987" y="2707618"/>
                </a:lnTo>
                <a:lnTo>
                  <a:pt x="4420989" y="2701665"/>
                </a:lnTo>
                <a:lnTo>
                  <a:pt x="4412875" y="2697247"/>
                </a:lnTo>
                <a:lnTo>
                  <a:pt x="4403331" y="2704379"/>
                </a:lnTo>
                <a:lnTo>
                  <a:pt x="4400186" y="2705278"/>
                </a:lnTo>
                <a:lnTo>
                  <a:pt x="4395986" y="2703499"/>
                </a:lnTo>
                <a:lnTo>
                  <a:pt x="4396954" y="2697621"/>
                </a:lnTo>
                <a:lnTo>
                  <a:pt x="4392534" y="2692961"/>
                </a:lnTo>
                <a:lnTo>
                  <a:pt x="4387960" y="2690790"/>
                </a:lnTo>
                <a:lnTo>
                  <a:pt x="4388773" y="2688881"/>
                </a:lnTo>
                <a:lnTo>
                  <a:pt x="4386310" y="2678983"/>
                </a:lnTo>
                <a:lnTo>
                  <a:pt x="4392446" y="2670358"/>
                </a:lnTo>
                <a:lnTo>
                  <a:pt x="4393567" y="2664074"/>
                </a:lnTo>
                <a:lnTo>
                  <a:pt x="4389543" y="2663157"/>
                </a:lnTo>
                <a:lnTo>
                  <a:pt x="4384881" y="2656593"/>
                </a:lnTo>
                <a:lnTo>
                  <a:pt x="4384771" y="2651694"/>
                </a:lnTo>
                <a:lnTo>
                  <a:pt x="4382022" y="2638383"/>
                </a:lnTo>
                <a:lnTo>
                  <a:pt x="4383826" y="2631112"/>
                </a:lnTo>
                <a:lnTo>
                  <a:pt x="4383473" y="2626870"/>
                </a:lnTo>
                <a:lnTo>
                  <a:pt x="4385497" y="2619844"/>
                </a:lnTo>
                <a:lnTo>
                  <a:pt x="4389015" y="2618928"/>
                </a:lnTo>
                <a:lnTo>
                  <a:pt x="4388443" y="2614538"/>
                </a:lnTo>
                <a:lnTo>
                  <a:pt x="4374523" y="2621227"/>
                </a:lnTo>
                <a:lnTo>
                  <a:pt x="4373490" y="2622647"/>
                </a:lnTo>
                <a:lnTo>
                  <a:pt x="4366849" y="2619695"/>
                </a:lnTo>
                <a:lnTo>
                  <a:pt x="4358140" y="2624329"/>
                </a:lnTo>
                <a:lnTo>
                  <a:pt x="4355853" y="2631636"/>
                </a:lnTo>
                <a:lnTo>
                  <a:pt x="4352577" y="2634495"/>
                </a:lnTo>
                <a:lnTo>
                  <a:pt x="4354094" y="2637262"/>
                </a:lnTo>
                <a:lnTo>
                  <a:pt x="4352643" y="2640532"/>
                </a:lnTo>
                <a:lnTo>
                  <a:pt x="4348575" y="2641000"/>
                </a:lnTo>
                <a:lnTo>
                  <a:pt x="4348311" y="2647337"/>
                </a:lnTo>
                <a:lnTo>
                  <a:pt x="4344396" y="2646253"/>
                </a:lnTo>
                <a:lnTo>
                  <a:pt x="4345452" y="2652105"/>
                </a:lnTo>
                <a:lnTo>
                  <a:pt x="4344154" y="2654611"/>
                </a:lnTo>
                <a:lnTo>
                  <a:pt x="4343978" y="2661305"/>
                </a:lnTo>
                <a:lnTo>
                  <a:pt x="4340922" y="2668394"/>
                </a:lnTo>
                <a:lnTo>
                  <a:pt x="4338657" y="2670527"/>
                </a:lnTo>
                <a:lnTo>
                  <a:pt x="4343451" y="2673857"/>
                </a:lnTo>
                <a:lnTo>
                  <a:pt x="4343121" y="2676270"/>
                </a:lnTo>
                <a:lnTo>
                  <a:pt x="4338327" y="2680573"/>
                </a:lnTo>
                <a:lnTo>
                  <a:pt x="4339625" y="2686205"/>
                </a:lnTo>
                <a:lnTo>
                  <a:pt x="4334325" y="2695918"/>
                </a:lnTo>
                <a:lnTo>
                  <a:pt x="4330454" y="2699493"/>
                </a:lnTo>
                <a:lnTo>
                  <a:pt x="4331488" y="2701964"/>
                </a:lnTo>
                <a:lnTo>
                  <a:pt x="4324649" y="2709546"/>
                </a:lnTo>
                <a:lnTo>
                  <a:pt x="4319943" y="2710726"/>
                </a:lnTo>
                <a:lnTo>
                  <a:pt x="4317722" y="2715838"/>
                </a:lnTo>
                <a:lnTo>
                  <a:pt x="4319129" y="2722317"/>
                </a:lnTo>
                <a:lnTo>
                  <a:pt x="4324429" y="2729753"/>
                </a:lnTo>
                <a:lnTo>
                  <a:pt x="4325023" y="2735241"/>
                </a:lnTo>
                <a:lnTo>
                  <a:pt x="4320823" y="2737209"/>
                </a:lnTo>
                <a:lnTo>
                  <a:pt x="4317920" y="2742267"/>
                </a:lnTo>
                <a:lnTo>
                  <a:pt x="4310355" y="2735766"/>
                </a:lnTo>
                <a:lnTo>
                  <a:pt x="4303076" y="2733612"/>
                </a:lnTo>
                <a:lnTo>
                  <a:pt x="4301845" y="2728648"/>
                </a:lnTo>
                <a:lnTo>
                  <a:pt x="4297645" y="2727561"/>
                </a:lnTo>
                <a:lnTo>
                  <a:pt x="4292895" y="2735991"/>
                </a:lnTo>
                <a:lnTo>
                  <a:pt x="4293048" y="2744928"/>
                </a:lnTo>
                <a:lnTo>
                  <a:pt x="4291421" y="2749032"/>
                </a:lnTo>
                <a:lnTo>
                  <a:pt x="4288386" y="2751712"/>
                </a:lnTo>
                <a:lnTo>
                  <a:pt x="4282603" y="2751730"/>
                </a:lnTo>
                <a:lnTo>
                  <a:pt x="4280470" y="2747851"/>
                </a:lnTo>
                <a:lnTo>
                  <a:pt x="4271915" y="2743092"/>
                </a:lnTo>
                <a:lnTo>
                  <a:pt x="4261932" y="2739700"/>
                </a:lnTo>
                <a:lnTo>
                  <a:pt x="4261162" y="2737265"/>
                </a:lnTo>
                <a:lnTo>
                  <a:pt x="4263317" y="2732581"/>
                </a:lnTo>
                <a:lnTo>
                  <a:pt x="4258304" y="2728498"/>
                </a:lnTo>
                <a:lnTo>
                  <a:pt x="4255643" y="2729416"/>
                </a:lnTo>
                <a:lnTo>
                  <a:pt x="4250145" y="2727786"/>
                </a:lnTo>
                <a:lnTo>
                  <a:pt x="4238116" y="2733293"/>
                </a:lnTo>
                <a:lnTo>
                  <a:pt x="4234707" y="2735878"/>
                </a:lnTo>
                <a:lnTo>
                  <a:pt x="4227759" y="2732787"/>
                </a:lnTo>
                <a:lnTo>
                  <a:pt x="4226681" y="2728460"/>
                </a:lnTo>
                <a:lnTo>
                  <a:pt x="4223404" y="2723047"/>
                </a:lnTo>
                <a:lnTo>
                  <a:pt x="4222459" y="2717242"/>
                </a:lnTo>
                <a:lnTo>
                  <a:pt x="4216521" y="2718497"/>
                </a:lnTo>
                <a:lnTo>
                  <a:pt x="4214388" y="2724864"/>
                </a:lnTo>
                <a:lnTo>
                  <a:pt x="4204690" y="2730277"/>
                </a:lnTo>
                <a:lnTo>
                  <a:pt x="4201766" y="2739063"/>
                </a:lnTo>
                <a:lnTo>
                  <a:pt x="4199149" y="2736497"/>
                </a:lnTo>
                <a:lnTo>
                  <a:pt x="4199325" y="2727505"/>
                </a:lnTo>
                <a:lnTo>
                  <a:pt x="4195960" y="2724471"/>
                </a:lnTo>
                <a:lnTo>
                  <a:pt x="4192046" y="2724565"/>
                </a:lnTo>
                <a:lnTo>
                  <a:pt x="4191584" y="2714658"/>
                </a:lnTo>
                <a:lnTo>
                  <a:pt x="4187934" y="2711194"/>
                </a:lnTo>
                <a:lnTo>
                  <a:pt x="4187252" y="2702769"/>
                </a:lnTo>
                <a:lnTo>
                  <a:pt x="4192859" y="2696760"/>
                </a:lnTo>
                <a:lnTo>
                  <a:pt x="4201194" y="2692344"/>
                </a:lnTo>
                <a:lnTo>
                  <a:pt x="4203503" y="2688507"/>
                </a:lnTo>
                <a:lnTo>
                  <a:pt x="4200336" y="2684540"/>
                </a:lnTo>
                <a:lnTo>
                  <a:pt x="4206384" y="2675222"/>
                </a:lnTo>
                <a:lnTo>
                  <a:pt x="4206186" y="2667253"/>
                </a:lnTo>
                <a:lnTo>
                  <a:pt x="4208275" y="2661568"/>
                </a:lnTo>
                <a:lnTo>
                  <a:pt x="4200842" y="2659342"/>
                </a:lnTo>
                <a:lnTo>
                  <a:pt x="4200446" y="2655452"/>
                </a:lnTo>
                <a:lnTo>
                  <a:pt x="4206889" y="2642215"/>
                </a:lnTo>
                <a:lnTo>
                  <a:pt x="4204910" y="2637916"/>
                </a:lnTo>
                <a:lnTo>
                  <a:pt x="4194949" y="2632832"/>
                </a:lnTo>
                <a:lnTo>
                  <a:pt x="4195806" y="2628365"/>
                </a:lnTo>
                <a:lnTo>
                  <a:pt x="4193827" y="2625655"/>
                </a:lnTo>
                <a:lnTo>
                  <a:pt x="4190243" y="2625151"/>
                </a:lnTo>
                <a:lnTo>
                  <a:pt x="4187208" y="2622292"/>
                </a:lnTo>
                <a:lnTo>
                  <a:pt x="4186372" y="2615659"/>
                </a:lnTo>
                <a:lnTo>
                  <a:pt x="4181358" y="2611904"/>
                </a:lnTo>
                <a:lnTo>
                  <a:pt x="4178324" y="2619545"/>
                </a:lnTo>
                <a:lnTo>
                  <a:pt x="4173640" y="2619545"/>
                </a:lnTo>
                <a:lnTo>
                  <a:pt x="4167219" y="2622516"/>
                </a:lnTo>
                <a:lnTo>
                  <a:pt x="4162644" y="2621376"/>
                </a:lnTo>
                <a:lnTo>
                  <a:pt x="4157719" y="2625263"/>
                </a:lnTo>
                <a:lnTo>
                  <a:pt x="4156333" y="2630570"/>
                </a:lnTo>
                <a:lnTo>
                  <a:pt x="4165635" y="2636289"/>
                </a:lnTo>
                <a:lnTo>
                  <a:pt x="4166757" y="2640551"/>
                </a:lnTo>
                <a:lnTo>
                  <a:pt x="4173530" y="2644327"/>
                </a:lnTo>
                <a:lnTo>
                  <a:pt x="4176630" y="2651619"/>
                </a:lnTo>
                <a:lnTo>
                  <a:pt x="4174761" y="2655957"/>
                </a:lnTo>
                <a:lnTo>
                  <a:pt x="4168340" y="2657884"/>
                </a:lnTo>
                <a:lnTo>
                  <a:pt x="4164866" y="2660558"/>
                </a:lnTo>
                <a:lnTo>
                  <a:pt x="4161831" y="2671462"/>
                </a:lnTo>
                <a:lnTo>
                  <a:pt x="4162798" y="2673950"/>
                </a:lnTo>
                <a:lnTo>
                  <a:pt x="4168252" y="2672210"/>
                </a:lnTo>
                <a:lnTo>
                  <a:pt x="4168912" y="2676943"/>
                </a:lnTo>
                <a:lnTo>
                  <a:pt x="4165833" y="2680498"/>
                </a:lnTo>
                <a:lnTo>
                  <a:pt x="4145096" y="2684334"/>
                </a:lnTo>
                <a:lnTo>
                  <a:pt x="4142017" y="2677860"/>
                </a:lnTo>
                <a:lnTo>
                  <a:pt x="4133837" y="2676850"/>
                </a:lnTo>
                <a:lnTo>
                  <a:pt x="4132452" y="2668189"/>
                </a:lnTo>
                <a:lnTo>
                  <a:pt x="4132891" y="2657547"/>
                </a:lnTo>
                <a:lnTo>
                  <a:pt x="4136520" y="2651469"/>
                </a:lnTo>
                <a:lnTo>
                  <a:pt x="4144370" y="2650497"/>
                </a:lnTo>
                <a:lnTo>
                  <a:pt x="4144766" y="2638813"/>
                </a:lnTo>
                <a:lnTo>
                  <a:pt x="4142171" y="2637504"/>
                </a:lnTo>
                <a:lnTo>
                  <a:pt x="4140126" y="2630122"/>
                </a:lnTo>
                <a:lnTo>
                  <a:pt x="4136278" y="2627543"/>
                </a:lnTo>
                <a:lnTo>
                  <a:pt x="4136586" y="2620853"/>
                </a:lnTo>
                <a:lnTo>
                  <a:pt x="4131946" y="2613305"/>
                </a:lnTo>
                <a:lnTo>
                  <a:pt x="4134189" y="2609475"/>
                </a:lnTo>
                <a:lnTo>
                  <a:pt x="4131308" y="2600772"/>
                </a:lnTo>
                <a:lnTo>
                  <a:pt x="4132650" y="2598418"/>
                </a:lnTo>
                <a:lnTo>
                  <a:pt x="4137223" y="2596458"/>
                </a:lnTo>
                <a:lnTo>
                  <a:pt x="4145140" y="2596121"/>
                </a:lnTo>
                <a:lnTo>
                  <a:pt x="4142831" y="2575193"/>
                </a:lnTo>
                <a:lnTo>
                  <a:pt x="4148065" y="2568493"/>
                </a:lnTo>
                <a:lnTo>
                  <a:pt x="4154354" y="2562223"/>
                </a:lnTo>
                <a:lnTo>
                  <a:pt x="4152991" y="2555151"/>
                </a:lnTo>
                <a:lnTo>
                  <a:pt x="4149670" y="2554125"/>
                </a:lnTo>
                <a:lnTo>
                  <a:pt x="4144436" y="2557353"/>
                </a:lnTo>
                <a:lnTo>
                  <a:pt x="4139730" y="2554573"/>
                </a:lnTo>
                <a:lnTo>
                  <a:pt x="4135750" y="2554871"/>
                </a:lnTo>
                <a:lnTo>
                  <a:pt x="4136036" y="2551103"/>
                </a:lnTo>
                <a:lnTo>
                  <a:pt x="4132297" y="2546607"/>
                </a:lnTo>
                <a:lnTo>
                  <a:pt x="4128845" y="2545432"/>
                </a:lnTo>
                <a:lnTo>
                  <a:pt x="4126888" y="2550954"/>
                </a:lnTo>
                <a:lnTo>
                  <a:pt x="4121984" y="2551476"/>
                </a:lnTo>
                <a:lnTo>
                  <a:pt x="4118576" y="2549480"/>
                </a:lnTo>
                <a:lnTo>
                  <a:pt x="4113496" y="2551793"/>
                </a:lnTo>
                <a:lnTo>
                  <a:pt x="4111055" y="2554722"/>
                </a:lnTo>
                <a:lnTo>
                  <a:pt x="4105469" y="2555692"/>
                </a:lnTo>
                <a:lnTo>
                  <a:pt x="4104832" y="2560208"/>
                </a:lnTo>
                <a:lnTo>
                  <a:pt x="4101269" y="2558603"/>
                </a:lnTo>
                <a:lnTo>
                  <a:pt x="4093858" y="2559741"/>
                </a:lnTo>
                <a:lnTo>
                  <a:pt x="4090295" y="2557129"/>
                </a:lnTo>
                <a:lnTo>
                  <a:pt x="4082093" y="2557185"/>
                </a:lnTo>
                <a:lnTo>
                  <a:pt x="4075738" y="2553342"/>
                </a:lnTo>
                <a:lnTo>
                  <a:pt x="4064457" y="2549872"/>
                </a:lnTo>
                <a:lnTo>
                  <a:pt x="4050229" y="2539856"/>
                </a:lnTo>
                <a:lnTo>
                  <a:pt x="4047238" y="2540975"/>
                </a:lnTo>
                <a:lnTo>
                  <a:pt x="4043038" y="2538420"/>
                </a:lnTo>
                <a:lnTo>
                  <a:pt x="4047128" y="2531483"/>
                </a:lnTo>
                <a:lnTo>
                  <a:pt x="4048579" y="2526225"/>
                </a:lnTo>
                <a:lnTo>
                  <a:pt x="4048447" y="2515096"/>
                </a:lnTo>
                <a:lnTo>
                  <a:pt x="4057706" y="2505274"/>
                </a:lnTo>
                <a:lnTo>
                  <a:pt x="4058739" y="2502237"/>
                </a:lnTo>
                <a:lnTo>
                  <a:pt x="4062389" y="2500299"/>
                </a:lnTo>
                <a:lnTo>
                  <a:pt x="4063753" y="2494691"/>
                </a:lnTo>
                <a:lnTo>
                  <a:pt x="4062830" y="2488189"/>
                </a:lnTo>
                <a:lnTo>
                  <a:pt x="4061334" y="2486476"/>
                </a:lnTo>
                <a:lnTo>
                  <a:pt x="4050998" y="2482993"/>
                </a:lnTo>
                <a:lnTo>
                  <a:pt x="4051351" y="2475841"/>
                </a:lnTo>
                <a:lnTo>
                  <a:pt x="4048140" y="2465693"/>
                </a:lnTo>
                <a:lnTo>
                  <a:pt x="4051395" y="2459718"/>
                </a:lnTo>
                <a:lnTo>
                  <a:pt x="4052186" y="2450430"/>
                </a:lnTo>
                <a:lnTo>
                  <a:pt x="4049569" y="2444791"/>
                </a:lnTo>
                <a:lnTo>
                  <a:pt x="4049657" y="2435227"/>
                </a:lnTo>
                <a:lnTo>
                  <a:pt x="4048316" y="2430632"/>
                </a:lnTo>
                <a:lnTo>
                  <a:pt x="4045743" y="2428009"/>
                </a:lnTo>
                <a:lnTo>
                  <a:pt x="4039519" y="2425498"/>
                </a:lnTo>
                <a:lnTo>
                  <a:pt x="4035715" y="2407757"/>
                </a:lnTo>
                <a:lnTo>
                  <a:pt x="4034308" y="2405154"/>
                </a:lnTo>
                <a:lnTo>
                  <a:pt x="4034704" y="2398964"/>
                </a:lnTo>
                <a:lnTo>
                  <a:pt x="4030327" y="2387143"/>
                </a:lnTo>
                <a:lnTo>
                  <a:pt x="4033736" y="2374639"/>
                </a:lnTo>
                <a:lnTo>
                  <a:pt x="4031823" y="2372354"/>
                </a:lnTo>
                <a:lnTo>
                  <a:pt x="4026193" y="2369827"/>
                </a:lnTo>
                <a:lnTo>
                  <a:pt x="4020344" y="2369140"/>
                </a:lnTo>
                <a:lnTo>
                  <a:pt x="4019618" y="2374527"/>
                </a:lnTo>
                <a:lnTo>
                  <a:pt x="4016517" y="2380305"/>
                </a:lnTo>
                <a:lnTo>
                  <a:pt x="4015330" y="2389262"/>
                </a:lnTo>
                <a:lnTo>
                  <a:pt x="4009942" y="2394875"/>
                </a:lnTo>
                <a:lnTo>
                  <a:pt x="4003477" y="2393555"/>
                </a:lnTo>
                <a:lnTo>
                  <a:pt x="4005588" y="2387218"/>
                </a:lnTo>
                <a:lnTo>
                  <a:pt x="3999958" y="2383446"/>
                </a:lnTo>
                <a:lnTo>
                  <a:pt x="3996176" y="2383185"/>
                </a:lnTo>
                <a:lnTo>
                  <a:pt x="3993603" y="2377463"/>
                </a:lnTo>
                <a:lnTo>
                  <a:pt x="3983949" y="2379636"/>
                </a:lnTo>
                <a:lnTo>
                  <a:pt x="3977000" y="2384430"/>
                </a:lnTo>
                <a:lnTo>
                  <a:pt x="3969765" y="2384282"/>
                </a:lnTo>
                <a:lnTo>
                  <a:pt x="3968314" y="2379506"/>
                </a:lnTo>
                <a:lnTo>
                  <a:pt x="3961365" y="2375233"/>
                </a:lnTo>
                <a:lnTo>
                  <a:pt x="3946543" y="2370923"/>
                </a:lnTo>
                <a:lnTo>
                  <a:pt x="3934295" y="2384300"/>
                </a:lnTo>
                <a:lnTo>
                  <a:pt x="3933745" y="2387311"/>
                </a:lnTo>
                <a:lnTo>
                  <a:pt x="3929985" y="2390619"/>
                </a:lnTo>
                <a:lnTo>
                  <a:pt x="3918857" y="2392626"/>
                </a:lnTo>
                <a:lnTo>
                  <a:pt x="3902496" y="2392663"/>
                </a:lnTo>
                <a:lnTo>
                  <a:pt x="3895833" y="2392050"/>
                </a:lnTo>
                <a:lnTo>
                  <a:pt x="3887653" y="2403518"/>
                </a:lnTo>
                <a:lnTo>
                  <a:pt x="3879890" y="2403035"/>
                </a:lnTo>
                <a:lnTo>
                  <a:pt x="3878197" y="2412090"/>
                </a:lnTo>
                <a:lnTo>
                  <a:pt x="3874151" y="2413521"/>
                </a:lnTo>
                <a:lnTo>
                  <a:pt x="3872523" y="2422820"/>
                </a:lnTo>
                <a:lnTo>
                  <a:pt x="3863155" y="2421109"/>
                </a:lnTo>
                <a:lnTo>
                  <a:pt x="3858053" y="2416367"/>
                </a:lnTo>
                <a:lnTo>
                  <a:pt x="3851566" y="2413001"/>
                </a:lnTo>
                <a:lnTo>
                  <a:pt x="3855524" y="2404188"/>
                </a:lnTo>
                <a:lnTo>
                  <a:pt x="3856382" y="2392459"/>
                </a:lnTo>
                <a:lnTo>
                  <a:pt x="3853282" y="2392235"/>
                </a:lnTo>
                <a:lnTo>
                  <a:pt x="3849015" y="2388890"/>
                </a:lnTo>
                <a:lnTo>
                  <a:pt x="3842330" y="2387106"/>
                </a:lnTo>
                <a:lnTo>
                  <a:pt x="3844023" y="2372651"/>
                </a:lnTo>
                <a:lnTo>
                  <a:pt x="3847740" y="2362843"/>
                </a:lnTo>
                <a:lnTo>
                  <a:pt x="3851654" y="2349176"/>
                </a:lnTo>
                <a:lnTo>
                  <a:pt x="3845981" y="2346261"/>
                </a:lnTo>
                <a:lnTo>
                  <a:pt x="3841275" y="2340005"/>
                </a:lnTo>
                <a:lnTo>
                  <a:pt x="3838658" y="2339523"/>
                </a:lnTo>
                <a:lnTo>
                  <a:pt x="3835975" y="2334474"/>
                </a:lnTo>
                <a:lnTo>
                  <a:pt x="3833182" y="2333416"/>
                </a:lnTo>
                <a:lnTo>
                  <a:pt x="3832852" y="2327403"/>
                </a:lnTo>
                <a:lnTo>
                  <a:pt x="3829994" y="2324378"/>
                </a:lnTo>
                <a:lnTo>
                  <a:pt x="3825530" y="2328739"/>
                </a:lnTo>
                <a:lnTo>
                  <a:pt x="3820142" y="2331560"/>
                </a:lnTo>
                <a:lnTo>
                  <a:pt x="3821065" y="2334232"/>
                </a:lnTo>
                <a:lnTo>
                  <a:pt x="3817855" y="2342288"/>
                </a:lnTo>
                <a:lnTo>
                  <a:pt x="3813852" y="2343087"/>
                </a:lnTo>
                <a:lnTo>
                  <a:pt x="3810576" y="2348415"/>
                </a:lnTo>
                <a:lnTo>
                  <a:pt x="3797360" y="2345667"/>
                </a:lnTo>
                <a:lnTo>
                  <a:pt x="3796216" y="2339504"/>
                </a:lnTo>
                <a:lnTo>
                  <a:pt x="3791224" y="2340339"/>
                </a:lnTo>
                <a:lnTo>
                  <a:pt x="3784957" y="2338297"/>
                </a:lnTo>
                <a:lnTo>
                  <a:pt x="3780603" y="2339467"/>
                </a:lnTo>
                <a:lnTo>
                  <a:pt x="3776864" y="2338446"/>
                </a:lnTo>
                <a:lnTo>
                  <a:pt x="3774621" y="2340859"/>
                </a:lnTo>
                <a:lnTo>
                  <a:pt x="3774776" y="2345704"/>
                </a:lnTo>
                <a:lnTo>
                  <a:pt x="3770465" y="2344795"/>
                </a:lnTo>
                <a:lnTo>
                  <a:pt x="3768926" y="2341379"/>
                </a:lnTo>
                <a:lnTo>
                  <a:pt x="3770795" y="2338520"/>
                </a:lnTo>
                <a:lnTo>
                  <a:pt x="3767497" y="2335532"/>
                </a:lnTo>
                <a:lnTo>
                  <a:pt x="3765693" y="2330354"/>
                </a:lnTo>
                <a:lnTo>
                  <a:pt x="3765407" y="2321224"/>
                </a:lnTo>
                <a:lnTo>
                  <a:pt x="3763142" y="2316233"/>
                </a:lnTo>
                <a:lnTo>
                  <a:pt x="3757667" y="2316215"/>
                </a:lnTo>
                <a:lnTo>
                  <a:pt x="3755908" y="2320092"/>
                </a:lnTo>
                <a:lnTo>
                  <a:pt x="3749552" y="2326085"/>
                </a:lnTo>
                <a:lnTo>
                  <a:pt x="3743351" y="2326494"/>
                </a:lnTo>
                <a:lnTo>
                  <a:pt x="3733433" y="2334641"/>
                </a:lnTo>
                <a:lnTo>
                  <a:pt x="3727848" y="2336163"/>
                </a:lnTo>
                <a:lnTo>
                  <a:pt x="3723911" y="2333750"/>
                </a:lnTo>
                <a:lnTo>
                  <a:pt x="3724527" y="2326104"/>
                </a:lnTo>
                <a:lnTo>
                  <a:pt x="3716259" y="2322597"/>
                </a:lnTo>
                <a:lnTo>
                  <a:pt x="3710981" y="2328219"/>
                </a:lnTo>
                <a:lnTo>
                  <a:pt x="3702668" y="2329222"/>
                </a:lnTo>
                <a:lnTo>
                  <a:pt x="3702251" y="2335550"/>
                </a:lnTo>
                <a:lnTo>
                  <a:pt x="3705571" y="2340116"/>
                </a:lnTo>
                <a:lnTo>
                  <a:pt x="3704076" y="2344442"/>
                </a:lnTo>
                <a:lnTo>
                  <a:pt x="3704142" y="2349603"/>
                </a:lnTo>
                <a:lnTo>
                  <a:pt x="3708936" y="2350661"/>
                </a:lnTo>
                <a:lnTo>
                  <a:pt x="3711179" y="2353744"/>
                </a:lnTo>
                <a:lnTo>
                  <a:pt x="3705703" y="2367282"/>
                </a:lnTo>
                <a:lnTo>
                  <a:pt x="3698226" y="2368991"/>
                </a:lnTo>
                <a:lnTo>
                  <a:pt x="3694466" y="2366409"/>
                </a:lnTo>
                <a:lnTo>
                  <a:pt x="3689958" y="2368843"/>
                </a:lnTo>
                <a:lnTo>
                  <a:pt x="3692289" y="2375772"/>
                </a:lnTo>
                <a:lnTo>
                  <a:pt x="3692948" y="2382684"/>
                </a:lnTo>
                <a:lnTo>
                  <a:pt x="3697655" y="2382237"/>
                </a:lnTo>
                <a:lnTo>
                  <a:pt x="3699282" y="2390229"/>
                </a:lnTo>
                <a:lnTo>
                  <a:pt x="3692729" y="2395525"/>
                </a:lnTo>
                <a:lnTo>
                  <a:pt x="3687913" y="2402589"/>
                </a:lnTo>
                <a:lnTo>
                  <a:pt x="3690222" y="2409059"/>
                </a:lnTo>
                <a:lnTo>
                  <a:pt x="3699942" y="2409282"/>
                </a:lnTo>
                <a:lnTo>
                  <a:pt x="3702690" y="2414005"/>
                </a:lnTo>
                <a:lnTo>
                  <a:pt x="3703086" y="2417966"/>
                </a:lnTo>
                <a:lnTo>
                  <a:pt x="3705813" y="2422950"/>
                </a:lnTo>
                <a:lnTo>
                  <a:pt x="3708958" y="2425256"/>
                </a:lnTo>
                <a:lnTo>
                  <a:pt x="3715269" y="2424959"/>
                </a:lnTo>
                <a:lnTo>
                  <a:pt x="3716104" y="2429683"/>
                </a:lnTo>
                <a:lnTo>
                  <a:pt x="3713378" y="2433813"/>
                </a:lnTo>
                <a:lnTo>
                  <a:pt x="3708716" y="2437329"/>
                </a:lnTo>
                <a:lnTo>
                  <a:pt x="3706121" y="2443004"/>
                </a:lnTo>
                <a:lnTo>
                  <a:pt x="3706781" y="2451900"/>
                </a:lnTo>
                <a:lnTo>
                  <a:pt x="3703306" y="2451193"/>
                </a:lnTo>
                <a:lnTo>
                  <a:pt x="3698094" y="2460686"/>
                </a:lnTo>
                <a:lnTo>
                  <a:pt x="3699370" y="2463813"/>
                </a:lnTo>
                <a:lnTo>
                  <a:pt x="3694994" y="2468877"/>
                </a:lnTo>
                <a:lnTo>
                  <a:pt x="3689056" y="2470348"/>
                </a:lnTo>
                <a:lnTo>
                  <a:pt x="3686351" y="2468300"/>
                </a:lnTo>
                <a:lnTo>
                  <a:pt x="3676104" y="2471912"/>
                </a:lnTo>
                <a:lnTo>
                  <a:pt x="3680942" y="2476679"/>
                </a:lnTo>
                <a:lnTo>
                  <a:pt x="3673685" y="2484930"/>
                </a:lnTo>
                <a:lnTo>
                  <a:pt x="3666076" y="2486084"/>
                </a:lnTo>
                <a:lnTo>
                  <a:pt x="3656004" y="2489214"/>
                </a:lnTo>
                <a:lnTo>
                  <a:pt x="3650243" y="2491859"/>
                </a:lnTo>
                <a:lnTo>
                  <a:pt x="3646922" y="2496871"/>
                </a:lnTo>
                <a:lnTo>
                  <a:pt x="3647340" y="2502535"/>
                </a:lnTo>
                <a:lnTo>
                  <a:pt x="3644811" y="2504566"/>
                </a:lnTo>
                <a:lnTo>
                  <a:pt x="3634761" y="2500094"/>
                </a:lnTo>
                <a:lnTo>
                  <a:pt x="3634586" y="2493517"/>
                </a:lnTo>
                <a:lnTo>
                  <a:pt x="3632629" y="2490909"/>
                </a:lnTo>
                <a:lnTo>
                  <a:pt x="3631595" y="2482769"/>
                </a:lnTo>
                <a:lnTo>
                  <a:pt x="3633706" y="2477275"/>
                </a:lnTo>
                <a:lnTo>
                  <a:pt x="3637378" y="2473718"/>
                </a:lnTo>
                <a:lnTo>
                  <a:pt x="3625921" y="2473197"/>
                </a:lnTo>
                <a:lnTo>
                  <a:pt x="3626559" y="2469361"/>
                </a:lnTo>
                <a:lnTo>
                  <a:pt x="3630100" y="2460872"/>
                </a:lnTo>
                <a:lnTo>
                  <a:pt x="3625526" y="2457335"/>
                </a:lnTo>
                <a:lnTo>
                  <a:pt x="3627131" y="2456590"/>
                </a:lnTo>
                <a:lnTo>
                  <a:pt x="3625350" y="2452328"/>
                </a:lnTo>
                <a:lnTo>
                  <a:pt x="3621875" y="2455958"/>
                </a:lnTo>
                <a:lnTo>
                  <a:pt x="3621347" y="2452998"/>
                </a:lnTo>
                <a:lnTo>
                  <a:pt x="3615652" y="2455697"/>
                </a:lnTo>
                <a:lnTo>
                  <a:pt x="3611518" y="2454710"/>
                </a:lnTo>
                <a:lnTo>
                  <a:pt x="3607823" y="2457223"/>
                </a:lnTo>
                <a:lnTo>
                  <a:pt x="3606416" y="2452756"/>
                </a:lnTo>
                <a:lnTo>
                  <a:pt x="3589813" y="2451788"/>
                </a:lnTo>
                <a:lnTo>
                  <a:pt x="3587460" y="2457949"/>
                </a:lnTo>
                <a:lnTo>
                  <a:pt x="3581017" y="2461449"/>
                </a:lnTo>
                <a:lnTo>
                  <a:pt x="3576289" y="2460686"/>
                </a:lnTo>
                <a:lnTo>
                  <a:pt x="3577608" y="2457149"/>
                </a:lnTo>
                <a:lnTo>
                  <a:pt x="3580885" y="2456218"/>
                </a:lnTo>
                <a:lnTo>
                  <a:pt x="3578774" y="2449611"/>
                </a:lnTo>
                <a:lnTo>
                  <a:pt x="3573628" y="2451360"/>
                </a:lnTo>
                <a:lnTo>
                  <a:pt x="3571077" y="2458024"/>
                </a:lnTo>
                <a:lnTo>
                  <a:pt x="3575893" y="2460481"/>
                </a:lnTo>
                <a:lnTo>
                  <a:pt x="3568658" y="2462640"/>
                </a:lnTo>
                <a:lnTo>
                  <a:pt x="3568614" y="2456777"/>
                </a:lnTo>
                <a:lnTo>
                  <a:pt x="3566239" y="2454990"/>
                </a:lnTo>
                <a:lnTo>
                  <a:pt x="3560258" y="2454915"/>
                </a:lnTo>
                <a:lnTo>
                  <a:pt x="3561379" y="2463887"/>
                </a:lnTo>
                <a:lnTo>
                  <a:pt x="3556255" y="2464502"/>
                </a:lnTo>
                <a:lnTo>
                  <a:pt x="3555332" y="2466438"/>
                </a:lnTo>
                <a:lnTo>
                  <a:pt x="3548273" y="2467797"/>
                </a:lnTo>
                <a:lnTo>
                  <a:pt x="3550428" y="2476698"/>
                </a:lnTo>
                <a:lnTo>
                  <a:pt x="3547327" y="2483440"/>
                </a:lnTo>
                <a:lnTo>
                  <a:pt x="3547525" y="2487109"/>
                </a:lnTo>
                <a:lnTo>
                  <a:pt x="3550208" y="2492846"/>
                </a:lnTo>
                <a:lnTo>
                  <a:pt x="3549922" y="2499293"/>
                </a:lnTo>
                <a:lnTo>
                  <a:pt x="3542555" y="2499516"/>
                </a:lnTo>
                <a:lnTo>
                  <a:pt x="3536662" y="2502460"/>
                </a:lnTo>
                <a:lnTo>
                  <a:pt x="3536112" y="2498082"/>
                </a:lnTo>
                <a:lnTo>
                  <a:pt x="3533187" y="2496219"/>
                </a:lnTo>
                <a:lnTo>
                  <a:pt x="3531780" y="2492008"/>
                </a:lnTo>
                <a:lnTo>
                  <a:pt x="3526150" y="2484743"/>
                </a:lnTo>
                <a:lnTo>
                  <a:pt x="3519663" y="2490462"/>
                </a:lnTo>
                <a:lnTo>
                  <a:pt x="3516914" y="2488394"/>
                </a:lnTo>
                <a:lnTo>
                  <a:pt x="3512692" y="2491040"/>
                </a:lnTo>
                <a:lnTo>
                  <a:pt x="3508250" y="2497206"/>
                </a:lnTo>
                <a:lnTo>
                  <a:pt x="3504710" y="2499367"/>
                </a:lnTo>
                <a:lnTo>
                  <a:pt x="3503874" y="2496852"/>
                </a:lnTo>
                <a:lnTo>
                  <a:pt x="3497650" y="2496685"/>
                </a:lnTo>
                <a:lnTo>
                  <a:pt x="3495121" y="2502870"/>
                </a:lnTo>
                <a:lnTo>
                  <a:pt x="3493253" y="2501715"/>
                </a:lnTo>
                <a:lnTo>
                  <a:pt x="3489844" y="2506914"/>
                </a:lnTo>
                <a:lnTo>
                  <a:pt x="3491405" y="2514518"/>
                </a:lnTo>
                <a:lnTo>
                  <a:pt x="3500421" y="2519961"/>
                </a:lnTo>
                <a:lnTo>
                  <a:pt x="3503962" y="2526915"/>
                </a:lnTo>
                <a:lnTo>
                  <a:pt x="3500795" y="2527418"/>
                </a:lnTo>
                <a:lnTo>
                  <a:pt x="3501081" y="2531222"/>
                </a:lnTo>
                <a:lnTo>
                  <a:pt x="3503808" y="2533739"/>
                </a:lnTo>
                <a:lnTo>
                  <a:pt x="3511526" y="2533142"/>
                </a:lnTo>
                <a:lnTo>
                  <a:pt x="3510581" y="2538047"/>
                </a:lnTo>
                <a:lnTo>
                  <a:pt x="3505567" y="2550637"/>
                </a:lnTo>
                <a:lnTo>
                  <a:pt x="3506601" y="2550991"/>
                </a:lnTo>
                <a:lnTo>
                  <a:pt x="3505347" y="2561103"/>
                </a:lnTo>
                <a:lnTo>
                  <a:pt x="3491757" y="2561831"/>
                </a:lnTo>
                <a:lnTo>
                  <a:pt x="3493209" y="2565750"/>
                </a:lnTo>
                <a:lnTo>
                  <a:pt x="3490943" y="2571777"/>
                </a:lnTo>
                <a:lnTo>
                  <a:pt x="3483840" y="2575529"/>
                </a:lnTo>
                <a:lnTo>
                  <a:pt x="3481201" y="2570303"/>
                </a:lnTo>
                <a:lnTo>
                  <a:pt x="3478607" y="2568511"/>
                </a:lnTo>
                <a:lnTo>
                  <a:pt x="3478299" y="2564499"/>
                </a:lnTo>
                <a:lnTo>
                  <a:pt x="3473813" y="2560898"/>
                </a:lnTo>
                <a:lnTo>
                  <a:pt x="3471856" y="2566253"/>
                </a:lnTo>
                <a:lnTo>
                  <a:pt x="3466006" y="2566608"/>
                </a:lnTo>
                <a:lnTo>
                  <a:pt x="3465830" y="2576070"/>
                </a:lnTo>
                <a:lnTo>
                  <a:pt x="3468777" y="2579356"/>
                </a:lnTo>
                <a:lnTo>
                  <a:pt x="3474033" y="2581521"/>
                </a:lnTo>
                <a:lnTo>
                  <a:pt x="3473637" y="2586095"/>
                </a:lnTo>
                <a:lnTo>
                  <a:pt x="3468227" y="2588391"/>
                </a:lnTo>
                <a:lnTo>
                  <a:pt x="3464269" y="2588335"/>
                </a:lnTo>
                <a:lnTo>
                  <a:pt x="3458046" y="2590408"/>
                </a:lnTo>
                <a:lnTo>
                  <a:pt x="3454681" y="2595057"/>
                </a:lnTo>
                <a:lnTo>
                  <a:pt x="3453142" y="2600043"/>
                </a:lnTo>
                <a:lnTo>
                  <a:pt x="3453889" y="2604694"/>
                </a:lnTo>
                <a:lnTo>
                  <a:pt x="3460794" y="2616519"/>
                </a:lnTo>
                <a:lnTo>
                  <a:pt x="3461454" y="2626066"/>
                </a:lnTo>
                <a:lnTo>
                  <a:pt x="3456396" y="2627337"/>
                </a:lnTo>
                <a:lnTo>
                  <a:pt x="3453604" y="2631093"/>
                </a:lnTo>
                <a:lnTo>
                  <a:pt x="3450283" y="2630290"/>
                </a:lnTo>
                <a:lnTo>
                  <a:pt x="3447468" y="2632720"/>
                </a:lnTo>
                <a:lnTo>
                  <a:pt x="3441882" y="2630234"/>
                </a:lnTo>
                <a:lnTo>
                  <a:pt x="3443488" y="2621956"/>
                </a:lnTo>
                <a:lnTo>
                  <a:pt x="3440035" y="2618648"/>
                </a:lnTo>
                <a:lnTo>
                  <a:pt x="3436407" y="2620012"/>
                </a:lnTo>
                <a:lnTo>
                  <a:pt x="3430074" y="2615678"/>
                </a:lnTo>
                <a:lnTo>
                  <a:pt x="3425917" y="2620760"/>
                </a:lnTo>
                <a:lnTo>
                  <a:pt x="3419078" y="2616350"/>
                </a:lnTo>
                <a:lnTo>
                  <a:pt x="3419672" y="2610895"/>
                </a:lnTo>
                <a:lnTo>
                  <a:pt x="3411403" y="2613193"/>
                </a:lnTo>
                <a:lnTo>
                  <a:pt x="3405246" y="2608149"/>
                </a:lnTo>
                <a:lnTo>
                  <a:pt x="3402146" y="2609513"/>
                </a:lnTo>
                <a:lnTo>
                  <a:pt x="3404565" y="2612726"/>
                </a:lnTo>
                <a:lnTo>
                  <a:pt x="3404675" y="2616313"/>
                </a:lnTo>
                <a:lnTo>
                  <a:pt x="3395944" y="2618910"/>
                </a:lnTo>
                <a:lnTo>
                  <a:pt x="3394031" y="2613417"/>
                </a:lnTo>
                <a:lnTo>
                  <a:pt x="3395900" y="2610167"/>
                </a:lnTo>
                <a:lnTo>
                  <a:pt x="3393108" y="2606842"/>
                </a:lnTo>
                <a:lnTo>
                  <a:pt x="3396186" y="2602602"/>
                </a:lnTo>
                <a:lnTo>
                  <a:pt x="3402036" y="2602770"/>
                </a:lnTo>
                <a:lnTo>
                  <a:pt x="3403597" y="2599408"/>
                </a:lnTo>
                <a:lnTo>
                  <a:pt x="3413273" y="2591901"/>
                </a:lnTo>
                <a:lnTo>
                  <a:pt x="3413844" y="2586487"/>
                </a:lnTo>
                <a:lnTo>
                  <a:pt x="3410260" y="2573532"/>
                </a:lnTo>
                <a:lnTo>
                  <a:pt x="3412459" y="2567541"/>
                </a:lnTo>
                <a:lnTo>
                  <a:pt x="3417209" y="2569407"/>
                </a:lnTo>
                <a:lnTo>
                  <a:pt x="3419980" y="2568045"/>
                </a:lnTo>
                <a:lnTo>
                  <a:pt x="3421167" y="2561625"/>
                </a:lnTo>
                <a:lnTo>
                  <a:pt x="3418155" y="2556998"/>
                </a:lnTo>
                <a:lnTo>
                  <a:pt x="3414592" y="2555841"/>
                </a:lnTo>
                <a:lnTo>
                  <a:pt x="3414152" y="2552968"/>
                </a:lnTo>
                <a:lnTo>
                  <a:pt x="3422773" y="2553006"/>
                </a:lnTo>
                <a:lnTo>
                  <a:pt x="3426511" y="2550842"/>
                </a:lnTo>
                <a:lnTo>
                  <a:pt x="3423696" y="2544705"/>
                </a:lnTo>
                <a:lnTo>
                  <a:pt x="3420596" y="2547111"/>
                </a:lnTo>
                <a:lnTo>
                  <a:pt x="3417517" y="2546794"/>
                </a:lnTo>
                <a:lnTo>
                  <a:pt x="3414152" y="2543492"/>
                </a:lnTo>
                <a:lnTo>
                  <a:pt x="3412899" y="2538140"/>
                </a:lnTo>
                <a:lnTo>
                  <a:pt x="3414702" y="2534485"/>
                </a:lnTo>
                <a:lnTo>
                  <a:pt x="3409908" y="2536182"/>
                </a:lnTo>
                <a:lnTo>
                  <a:pt x="3406962" y="2533366"/>
                </a:lnTo>
                <a:lnTo>
                  <a:pt x="3403003" y="2533515"/>
                </a:lnTo>
                <a:lnTo>
                  <a:pt x="3401200" y="2529115"/>
                </a:lnTo>
                <a:lnTo>
                  <a:pt x="3399177" y="2529040"/>
                </a:lnTo>
                <a:lnTo>
                  <a:pt x="3393108" y="2521490"/>
                </a:lnTo>
                <a:lnTo>
                  <a:pt x="3392910" y="2516084"/>
                </a:lnTo>
                <a:lnTo>
                  <a:pt x="3394427" y="2511014"/>
                </a:lnTo>
                <a:lnTo>
                  <a:pt x="3393679" y="2506951"/>
                </a:lnTo>
                <a:lnTo>
                  <a:pt x="3388599" y="2501268"/>
                </a:lnTo>
                <a:lnTo>
                  <a:pt x="3383475" y="2500839"/>
                </a:lnTo>
                <a:lnTo>
                  <a:pt x="3383388" y="2497616"/>
                </a:lnTo>
                <a:lnTo>
                  <a:pt x="3379451" y="2496629"/>
                </a:lnTo>
                <a:lnTo>
                  <a:pt x="3378748" y="2491226"/>
                </a:lnTo>
                <a:lnTo>
                  <a:pt x="3374218" y="2490574"/>
                </a:lnTo>
                <a:lnTo>
                  <a:pt x="3367555" y="2486178"/>
                </a:lnTo>
                <a:lnTo>
                  <a:pt x="3362277" y="2477853"/>
                </a:lnTo>
                <a:lnTo>
                  <a:pt x="3361639" y="2475264"/>
                </a:lnTo>
                <a:lnTo>
                  <a:pt x="3356999" y="2476102"/>
                </a:lnTo>
                <a:lnTo>
                  <a:pt x="3359418" y="2477983"/>
                </a:lnTo>
                <a:lnTo>
                  <a:pt x="3353942" y="2481894"/>
                </a:lnTo>
                <a:lnTo>
                  <a:pt x="3353173" y="2485526"/>
                </a:lnTo>
                <a:lnTo>
                  <a:pt x="3356185" y="2486513"/>
                </a:lnTo>
                <a:lnTo>
                  <a:pt x="3357351" y="2490015"/>
                </a:lnTo>
                <a:lnTo>
                  <a:pt x="3353283" y="2491822"/>
                </a:lnTo>
                <a:lnTo>
                  <a:pt x="3354316" y="2499032"/>
                </a:lnTo>
                <a:lnTo>
                  <a:pt x="3357087" y="2504827"/>
                </a:lnTo>
                <a:lnTo>
                  <a:pt x="3368742" y="2513773"/>
                </a:lnTo>
                <a:lnTo>
                  <a:pt x="3370303" y="2522832"/>
                </a:lnTo>
                <a:lnTo>
                  <a:pt x="3374789" y="2523783"/>
                </a:lnTo>
                <a:lnTo>
                  <a:pt x="3376812" y="2534914"/>
                </a:lnTo>
                <a:lnTo>
                  <a:pt x="3381365" y="2539222"/>
                </a:lnTo>
                <a:lnTo>
                  <a:pt x="3378396" y="2545619"/>
                </a:lnTo>
                <a:lnTo>
                  <a:pt x="3372018" y="2545955"/>
                </a:lnTo>
                <a:lnTo>
                  <a:pt x="3373448" y="2556532"/>
                </a:lnTo>
                <a:lnTo>
                  <a:pt x="3371381" y="2559610"/>
                </a:lnTo>
                <a:lnTo>
                  <a:pt x="3371557" y="2563548"/>
                </a:lnTo>
                <a:lnTo>
                  <a:pt x="3369160" y="2564947"/>
                </a:lnTo>
                <a:lnTo>
                  <a:pt x="3368918" y="2571106"/>
                </a:lnTo>
                <a:lnTo>
                  <a:pt x="3375889" y="2580643"/>
                </a:lnTo>
                <a:lnTo>
                  <a:pt x="3379825" y="2580308"/>
                </a:lnTo>
                <a:lnTo>
                  <a:pt x="3374218" y="2585647"/>
                </a:lnTo>
                <a:lnTo>
                  <a:pt x="3370567" y="2577003"/>
                </a:lnTo>
                <a:lnTo>
                  <a:pt x="3361397" y="2571609"/>
                </a:lnTo>
                <a:lnTo>
                  <a:pt x="3359022" y="2575902"/>
                </a:lnTo>
                <a:lnTo>
                  <a:pt x="3363266" y="2581465"/>
                </a:lnTo>
                <a:lnTo>
                  <a:pt x="3366323" y="2588130"/>
                </a:lnTo>
                <a:lnTo>
                  <a:pt x="3372722" y="2593956"/>
                </a:lnTo>
                <a:lnTo>
                  <a:pt x="3371425" y="2598139"/>
                </a:lnTo>
                <a:lnTo>
                  <a:pt x="3368566" y="2596570"/>
                </a:lnTo>
                <a:lnTo>
                  <a:pt x="3365070" y="2599745"/>
                </a:lnTo>
                <a:lnTo>
                  <a:pt x="3360583" y="2598923"/>
                </a:lnTo>
                <a:lnTo>
                  <a:pt x="3359000" y="2595225"/>
                </a:lnTo>
                <a:lnTo>
                  <a:pt x="3353788" y="2593937"/>
                </a:lnTo>
                <a:lnTo>
                  <a:pt x="3354140" y="2591864"/>
                </a:lnTo>
                <a:lnTo>
                  <a:pt x="3349588" y="2587887"/>
                </a:lnTo>
                <a:lnTo>
                  <a:pt x="3346817" y="2589007"/>
                </a:lnTo>
                <a:lnTo>
                  <a:pt x="3342837" y="2586543"/>
                </a:lnTo>
                <a:lnTo>
                  <a:pt x="3339077" y="2586356"/>
                </a:lnTo>
                <a:lnTo>
                  <a:pt x="3333997" y="2583052"/>
                </a:lnTo>
                <a:lnTo>
                  <a:pt x="3329071" y="2587308"/>
                </a:lnTo>
                <a:lnTo>
                  <a:pt x="3330589" y="2590426"/>
                </a:lnTo>
                <a:lnTo>
                  <a:pt x="3324629" y="2596850"/>
                </a:lnTo>
                <a:lnTo>
                  <a:pt x="3326476" y="2598923"/>
                </a:lnTo>
                <a:lnTo>
                  <a:pt x="3324695" y="2602060"/>
                </a:lnTo>
                <a:lnTo>
                  <a:pt x="3324981" y="2607850"/>
                </a:lnTo>
                <a:lnTo>
                  <a:pt x="3327202" y="2609307"/>
                </a:lnTo>
                <a:lnTo>
                  <a:pt x="3325575" y="2615099"/>
                </a:lnTo>
                <a:lnTo>
                  <a:pt x="3326586" y="2620685"/>
                </a:lnTo>
                <a:lnTo>
                  <a:pt x="3317042" y="2620461"/>
                </a:lnTo>
                <a:lnTo>
                  <a:pt x="3315657" y="2623133"/>
                </a:lnTo>
                <a:lnTo>
                  <a:pt x="3312820" y="2620292"/>
                </a:lnTo>
                <a:lnTo>
                  <a:pt x="3308906" y="2619695"/>
                </a:lnTo>
                <a:lnTo>
                  <a:pt x="3306333" y="2614426"/>
                </a:lnTo>
                <a:lnTo>
                  <a:pt x="3300154" y="2611007"/>
                </a:lnTo>
                <a:lnTo>
                  <a:pt x="3295448" y="2601257"/>
                </a:lnTo>
                <a:lnTo>
                  <a:pt x="3294942" y="2596981"/>
                </a:lnTo>
                <a:lnTo>
                  <a:pt x="3289598" y="2596346"/>
                </a:lnTo>
                <a:lnTo>
                  <a:pt x="3289312" y="2598811"/>
                </a:lnTo>
                <a:lnTo>
                  <a:pt x="3281088" y="2596121"/>
                </a:lnTo>
                <a:lnTo>
                  <a:pt x="3274248" y="2587588"/>
                </a:lnTo>
                <a:lnTo>
                  <a:pt x="3266398" y="2582212"/>
                </a:lnTo>
                <a:lnTo>
                  <a:pt x="3263033" y="2584358"/>
                </a:lnTo>
                <a:lnTo>
                  <a:pt x="3258262" y="2580550"/>
                </a:lnTo>
                <a:lnTo>
                  <a:pt x="3255403" y="2575529"/>
                </a:lnTo>
                <a:lnTo>
                  <a:pt x="3255425" y="2570937"/>
                </a:lnTo>
                <a:lnTo>
                  <a:pt x="3251202" y="2566029"/>
                </a:lnTo>
                <a:lnTo>
                  <a:pt x="3250433" y="2559386"/>
                </a:lnTo>
                <a:lnTo>
                  <a:pt x="3248410" y="2556271"/>
                </a:lnTo>
                <a:lnTo>
                  <a:pt x="3243396" y="2556159"/>
                </a:lnTo>
                <a:lnTo>
                  <a:pt x="3240669" y="2552763"/>
                </a:lnTo>
                <a:lnTo>
                  <a:pt x="3235061" y="2554703"/>
                </a:lnTo>
                <a:lnTo>
                  <a:pt x="3230048" y="2553678"/>
                </a:lnTo>
                <a:lnTo>
                  <a:pt x="3231917" y="2557707"/>
                </a:lnTo>
                <a:lnTo>
                  <a:pt x="3225562" y="2556327"/>
                </a:lnTo>
                <a:lnTo>
                  <a:pt x="3223648" y="2548585"/>
                </a:lnTo>
                <a:lnTo>
                  <a:pt x="3218085" y="2545917"/>
                </a:lnTo>
                <a:lnTo>
                  <a:pt x="3220746" y="2542597"/>
                </a:lnTo>
                <a:lnTo>
                  <a:pt x="3217139" y="2535660"/>
                </a:lnTo>
                <a:lnTo>
                  <a:pt x="3211993" y="2533105"/>
                </a:lnTo>
                <a:lnTo>
                  <a:pt x="3212191" y="2535716"/>
                </a:lnTo>
                <a:lnTo>
                  <a:pt x="3203461" y="2532676"/>
                </a:lnTo>
                <a:lnTo>
                  <a:pt x="3198931" y="2532061"/>
                </a:lnTo>
                <a:lnTo>
                  <a:pt x="3200866" y="2527456"/>
                </a:lnTo>
                <a:lnTo>
                  <a:pt x="3196050" y="2526672"/>
                </a:lnTo>
                <a:lnTo>
                  <a:pt x="3198227" y="2521918"/>
                </a:lnTo>
                <a:lnTo>
                  <a:pt x="3194203" y="2520707"/>
                </a:lnTo>
                <a:lnTo>
                  <a:pt x="3190905" y="2514295"/>
                </a:lnTo>
                <a:lnTo>
                  <a:pt x="3187452" y="2512356"/>
                </a:lnTo>
                <a:lnTo>
                  <a:pt x="3180019" y="2510865"/>
                </a:lnTo>
                <a:lnTo>
                  <a:pt x="3175819" y="2504659"/>
                </a:lnTo>
                <a:lnTo>
                  <a:pt x="3175027" y="2515189"/>
                </a:lnTo>
                <a:lnTo>
                  <a:pt x="3170981" y="2519886"/>
                </a:lnTo>
                <a:lnTo>
                  <a:pt x="3171465" y="2524323"/>
                </a:lnTo>
                <a:lnTo>
                  <a:pt x="3166473" y="2525740"/>
                </a:lnTo>
                <a:lnTo>
                  <a:pt x="3163197" y="2529078"/>
                </a:lnTo>
                <a:lnTo>
                  <a:pt x="3164010" y="2537469"/>
                </a:lnTo>
                <a:lnTo>
                  <a:pt x="3158996" y="2538662"/>
                </a:lnTo>
                <a:lnTo>
                  <a:pt x="3152267" y="2542691"/>
                </a:lnTo>
                <a:lnTo>
                  <a:pt x="3147099" y="2542168"/>
                </a:lnTo>
                <a:lnTo>
                  <a:pt x="3148001" y="2550059"/>
                </a:lnTo>
                <a:lnTo>
                  <a:pt x="3151343" y="2551196"/>
                </a:lnTo>
                <a:lnTo>
                  <a:pt x="3149364" y="2553192"/>
                </a:lnTo>
                <a:lnTo>
                  <a:pt x="3148660" y="2561346"/>
                </a:lnTo>
                <a:lnTo>
                  <a:pt x="3147385" y="2562372"/>
                </a:lnTo>
                <a:lnTo>
                  <a:pt x="3153125" y="2566645"/>
                </a:lnTo>
                <a:lnTo>
                  <a:pt x="3148551" y="2568829"/>
                </a:lnTo>
                <a:lnTo>
                  <a:pt x="3145472" y="2573046"/>
                </a:lnTo>
                <a:lnTo>
                  <a:pt x="3142217" y="2569986"/>
                </a:lnTo>
                <a:lnTo>
                  <a:pt x="3136104" y="2572039"/>
                </a:lnTo>
                <a:lnTo>
                  <a:pt x="3132806" y="2568586"/>
                </a:lnTo>
                <a:lnTo>
                  <a:pt x="3127484" y="2571423"/>
                </a:lnTo>
                <a:lnTo>
                  <a:pt x="3113696" y="2569874"/>
                </a:lnTo>
                <a:lnTo>
                  <a:pt x="3108770" y="2566608"/>
                </a:lnTo>
                <a:lnTo>
                  <a:pt x="3106395" y="2571665"/>
                </a:lnTo>
                <a:lnTo>
                  <a:pt x="3098764" y="2575156"/>
                </a:lnTo>
                <a:lnTo>
                  <a:pt x="3098610" y="2570266"/>
                </a:lnTo>
                <a:lnTo>
                  <a:pt x="3095509" y="2564947"/>
                </a:lnTo>
                <a:lnTo>
                  <a:pt x="3091441" y="2565339"/>
                </a:lnTo>
                <a:lnTo>
                  <a:pt x="3085196" y="2575044"/>
                </a:lnTo>
                <a:lnTo>
                  <a:pt x="3082381" y="2576705"/>
                </a:lnTo>
                <a:lnTo>
                  <a:pt x="3077587" y="2574353"/>
                </a:lnTo>
                <a:lnTo>
                  <a:pt x="3075102" y="2575883"/>
                </a:lnTo>
                <a:lnTo>
                  <a:pt x="3074618" y="2585721"/>
                </a:lnTo>
                <a:lnTo>
                  <a:pt x="3071518" y="2588522"/>
                </a:lnTo>
                <a:lnTo>
                  <a:pt x="3071980" y="2598120"/>
                </a:lnTo>
                <a:lnTo>
                  <a:pt x="3067054" y="2597410"/>
                </a:lnTo>
                <a:lnTo>
                  <a:pt x="3064591" y="2602546"/>
                </a:lnTo>
                <a:lnTo>
                  <a:pt x="3059313" y="2602882"/>
                </a:lnTo>
                <a:lnTo>
                  <a:pt x="3056432" y="2605105"/>
                </a:lnTo>
                <a:lnTo>
                  <a:pt x="3049703" y="2604880"/>
                </a:lnTo>
                <a:lnTo>
                  <a:pt x="3051199" y="2609121"/>
                </a:lnTo>
                <a:lnTo>
                  <a:pt x="3048054" y="2618928"/>
                </a:lnTo>
                <a:lnTo>
                  <a:pt x="3046317" y="2618835"/>
                </a:lnTo>
                <a:lnTo>
                  <a:pt x="3044359" y="2623787"/>
                </a:lnTo>
                <a:lnTo>
                  <a:pt x="3048010" y="2627150"/>
                </a:lnTo>
                <a:lnTo>
                  <a:pt x="3045327" y="2630795"/>
                </a:lnTo>
                <a:lnTo>
                  <a:pt x="3045547" y="2637486"/>
                </a:lnTo>
                <a:lnTo>
                  <a:pt x="3052628" y="2640271"/>
                </a:lnTo>
                <a:lnTo>
                  <a:pt x="3056806" y="2640532"/>
                </a:lnTo>
                <a:lnTo>
                  <a:pt x="3058653" y="2650273"/>
                </a:lnTo>
                <a:lnTo>
                  <a:pt x="3056608" y="2654443"/>
                </a:lnTo>
                <a:lnTo>
                  <a:pt x="3059379" y="2657809"/>
                </a:lnTo>
                <a:lnTo>
                  <a:pt x="3060281" y="2664859"/>
                </a:lnTo>
                <a:lnTo>
                  <a:pt x="3063008" y="2667796"/>
                </a:lnTo>
                <a:lnTo>
                  <a:pt x="3061072" y="2668993"/>
                </a:lnTo>
                <a:lnTo>
                  <a:pt x="3059929" y="2677037"/>
                </a:lnTo>
                <a:lnTo>
                  <a:pt x="3055421" y="2684690"/>
                </a:lnTo>
                <a:lnTo>
                  <a:pt x="3055597" y="2690116"/>
                </a:lnTo>
                <a:lnTo>
                  <a:pt x="3059247" y="2686804"/>
                </a:lnTo>
                <a:lnTo>
                  <a:pt x="3062282" y="2690285"/>
                </a:lnTo>
                <a:lnTo>
                  <a:pt x="3066812" y="2690603"/>
                </a:lnTo>
                <a:lnTo>
                  <a:pt x="3071386" y="2696480"/>
                </a:lnTo>
                <a:lnTo>
                  <a:pt x="3073431" y="2701103"/>
                </a:lnTo>
                <a:lnTo>
                  <a:pt x="3079478" y="2702956"/>
                </a:lnTo>
                <a:lnTo>
                  <a:pt x="3081743" y="2702189"/>
                </a:lnTo>
                <a:lnTo>
                  <a:pt x="3088626" y="2706120"/>
                </a:lnTo>
                <a:lnTo>
                  <a:pt x="3091749" y="2704005"/>
                </a:lnTo>
                <a:lnTo>
                  <a:pt x="3090540" y="2698089"/>
                </a:lnTo>
                <a:lnTo>
                  <a:pt x="3092541" y="2692662"/>
                </a:lnTo>
                <a:lnTo>
                  <a:pt x="3100105" y="2690809"/>
                </a:lnTo>
                <a:lnTo>
                  <a:pt x="3109385" y="2691033"/>
                </a:lnTo>
                <a:lnTo>
                  <a:pt x="3103756" y="2686655"/>
                </a:lnTo>
                <a:lnTo>
                  <a:pt x="3103778" y="2682800"/>
                </a:lnTo>
                <a:lnTo>
                  <a:pt x="3109034" y="2679638"/>
                </a:lnTo>
                <a:lnTo>
                  <a:pt x="3111650" y="2682538"/>
                </a:lnTo>
                <a:lnTo>
                  <a:pt x="3113432" y="2689574"/>
                </a:lnTo>
                <a:lnTo>
                  <a:pt x="3117368" y="2691688"/>
                </a:lnTo>
                <a:lnTo>
                  <a:pt x="3122866" y="2691820"/>
                </a:lnTo>
                <a:lnTo>
                  <a:pt x="3126736" y="2701515"/>
                </a:lnTo>
                <a:lnTo>
                  <a:pt x="3132630" y="2713497"/>
                </a:lnTo>
                <a:lnTo>
                  <a:pt x="3137467" y="2715575"/>
                </a:lnTo>
                <a:lnTo>
                  <a:pt x="3141492" y="2713347"/>
                </a:lnTo>
                <a:lnTo>
                  <a:pt x="3142085" y="2717354"/>
                </a:lnTo>
                <a:lnTo>
                  <a:pt x="3147495" y="2720894"/>
                </a:lnTo>
                <a:lnTo>
                  <a:pt x="3143999" y="2730952"/>
                </a:lnTo>
                <a:lnTo>
                  <a:pt x="3140326" y="2735017"/>
                </a:lnTo>
                <a:lnTo>
                  <a:pt x="3136390" y="2748151"/>
                </a:lnTo>
                <a:lnTo>
                  <a:pt x="3136654" y="2753042"/>
                </a:lnTo>
                <a:lnTo>
                  <a:pt x="3139447" y="2757746"/>
                </a:lnTo>
                <a:lnTo>
                  <a:pt x="3143097" y="2760914"/>
                </a:lnTo>
                <a:lnTo>
                  <a:pt x="3142173" y="2765357"/>
                </a:lnTo>
                <a:lnTo>
                  <a:pt x="3149189" y="2768844"/>
                </a:lnTo>
                <a:lnTo>
                  <a:pt x="3152311" y="2764963"/>
                </a:lnTo>
                <a:lnTo>
                  <a:pt x="3160931" y="2762395"/>
                </a:lnTo>
                <a:lnTo>
                  <a:pt x="3164516" y="2763707"/>
                </a:lnTo>
                <a:lnTo>
                  <a:pt x="3167550" y="2759058"/>
                </a:lnTo>
                <a:lnTo>
                  <a:pt x="3174169" y="2761383"/>
                </a:lnTo>
                <a:lnTo>
                  <a:pt x="3176919" y="2764119"/>
                </a:lnTo>
                <a:lnTo>
                  <a:pt x="3178876" y="2773662"/>
                </a:lnTo>
                <a:lnTo>
                  <a:pt x="3182262" y="2773531"/>
                </a:lnTo>
                <a:lnTo>
                  <a:pt x="3182570" y="2770381"/>
                </a:lnTo>
                <a:lnTo>
                  <a:pt x="3192488" y="2768769"/>
                </a:lnTo>
                <a:lnTo>
                  <a:pt x="3195193" y="2773212"/>
                </a:lnTo>
                <a:lnTo>
                  <a:pt x="3200053" y="2774112"/>
                </a:lnTo>
                <a:lnTo>
                  <a:pt x="3201042" y="2772575"/>
                </a:lnTo>
                <a:lnTo>
                  <a:pt x="3197612" y="2764119"/>
                </a:lnTo>
                <a:lnTo>
                  <a:pt x="3201438" y="2761195"/>
                </a:lnTo>
                <a:lnTo>
                  <a:pt x="3209970" y="2759302"/>
                </a:lnTo>
                <a:lnTo>
                  <a:pt x="3213973" y="2755891"/>
                </a:lnTo>
                <a:lnTo>
                  <a:pt x="3221955" y="2751187"/>
                </a:lnTo>
                <a:lnTo>
                  <a:pt x="3229014" y="2750812"/>
                </a:lnTo>
                <a:lnTo>
                  <a:pt x="3233500" y="2749369"/>
                </a:lnTo>
                <a:lnTo>
                  <a:pt x="3240889" y="2751112"/>
                </a:lnTo>
                <a:lnTo>
                  <a:pt x="3252654" y="2756978"/>
                </a:lnTo>
                <a:lnTo>
                  <a:pt x="3257909" y="2761851"/>
                </a:lnTo>
                <a:lnTo>
                  <a:pt x="3263583" y="2762882"/>
                </a:lnTo>
                <a:lnTo>
                  <a:pt x="3265210" y="2769125"/>
                </a:lnTo>
                <a:lnTo>
                  <a:pt x="3270598" y="2770437"/>
                </a:lnTo>
                <a:lnTo>
                  <a:pt x="3272511" y="2777806"/>
                </a:lnTo>
                <a:lnTo>
                  <a:pt x="3279284" y="2780038"/>
                </a:lnTo>
                <a:lnTo>
                  <a:pt x="3281022" y="2785420"/>
                </a:lnTo>
                <a:lnTo>
                  <a:pt x="3285442" y="2790747"/>
                </a:lnTo>
                <a:lnTo>
                  <a:pt x="3285002" y="2797613"/>
                </a:lnTo>
                <a:lnTo>
                  <a:pt x="3281791" y="2798175"/>
                </a:lnTo>
                <a:lnTo>
                  <a:pt x="3276821" y="2806168"/>
                </a:lnTo>
                <a:lnTo>
                  <a:pt x="3277943" y="2813205"/>
                </a:lnTo>
                <a:lnTo>
                  <a:pt x="3286256" y="2816771"/>
                </a:lnTo>
                <a:lnTo>
                  <a:pt x="3291423" y="2815176"/>
                </a:lnTo>
                <a:lnTo>
                  <a:pt x="3295579" y="2816639"/>
                </a:lnTo>
                <a:lnTo>
                  <a:pt x="3298328" y="2822289"/>
                </a:lnTo>
                <a:lnTo>
                  <a:pt x="3303452" y="2826569"/>
                </a:lnTo>
                <a:lnTo>
                  <a:pt x="3304024" y="2831450"/>
                </a:lnTo>
                <a:lnTo>
                  <a:pt x="3306883" y="2833534"/>
                </a:lnTo>
                <a:lnTo>
                  <a:pt x="3307960" y="2837533"/>
                </a:lnTo>
                <a:lnTo>
                  <a:pt x="3302792" y="2843449"/>
                </a:lnTo>
                <a:lnTo>
                  <a:pt x="3300593" y="2844181"/>
                </a:lnTo>
                <a:lnTo>
                  <a:pt x="3301033" y="2853703"/>
                </a:lnTo>
                <a:lnTo>
                  <a:pt x="3297779" y="2855713"/>
                </a:lnTo>
                <a:lnTo>
                  <a:pt x="3299450" y="2859564"/>
                </a:lnTo>
                <a:lnTo>
                  <a:pt x="3307102" y="2860147"/>
                </a:lnTo>
                <a:lnTo>
                  <a:pt x="3309873" y="2864242"/>
                </a:lnTo>
                <a:lnTo>
                  <a:pt x="3307146" y="2867812"/>
                </a:lnTo>
                <a:lnTo>
                  <a:pt x="3311655" y="2869447"/>
                </a:lnTo>
                <a:lnTo>
                  <a:pt x="3312314" y="2873562"/>
                </a:lnTo>
                <a:lnTo>
                  <a:pt x="3310225" y="2877772"/>
                </a:lnTo>
                <a:lnTo>
                  <a:pt x="3303914" y="2884501"/>
                </a:lnTo>
                <a:lnTo>
                  <a:pt x="3304771" y="2887283"/>
                </a:lnTo>
                <a:lnTo>
                  <a:pt x="3308642" y="2889858"/>
                </a:lnTo>
                <a:lnTo>
                  <a:pt x="3313876" y="2889407"/>
                </a:lnTo>
                <a:lnTo>
                  <a:pt x="3312996" y="2892152"/>
                </a:lnTo>
                <a:lnTo>
                  <a:pt x="3305541" y="2896589"/>
                </a:lnTo>
                <a:lnTo>
                  <a:pt x="3300198" y="2896890"/>
                </a:lnTo>
                <a:lnTo>
                  <a:pt x="3286102" y="2907796"/>
                </a:lnTo>
                <a:lnTo>
                  <a:pt x="3276536" y="2913909"/>
                </a:lnTo>
                <a:lnTo>
                  <a:pt x="3272402" y="2913909"/>
                </a:lnTo>
                <a:lnTo>
                  <a:pt x="3270026" y="2916523"/>
                </a:lnTo>
                <a:lnTo>
                  <a:pt x="3263385" y="2915715"/>
                </a:lnTo>
                <a:lnTo>
                  <a:pt x="3258591" y="2919232"/>
                </a:lnTo>
                <a:lnTo>
                  <a:pt x="3253402" y="2916128"/>
                </a:lnTo>
                <a:lnTo>
                  <a:pt x="3248234" y="2915621"/>
                </a:lnTo>
                <a:lnTo>
                  <a:pt x="3240295" y="2911257"/>
                </a:lnTo>
                <a:lnTo>
                  <a:pt x="3234402" y="2909244"/>
                </a:lnTo>
                <a:lnTo>
                  <a:pt x="3226441" y="2908718"/>
                </a:lnTo>
                <a:lnTo>
                  <a:pt x="3216721" y="2910467"/>
                </a:lnTo>
                <a:lnTo>
                  <a:pt x="3211004" y="2909865"/>
                </a:lnTo>
                <a:lnTo>
                  <a:pt x="3209289" y="2912555"/>
                </a:lnTo>
                <a:lnTo>
                  <a:pt x="3210520" y="2915545"/>
                </a:lnTo>
                <a:lnTo>
                  <a:pt x="3196072" y="2922280"/>
                </a:lnTo>
                <a:lnTo>
                  <a:pt x="3189123" y="2922336"/>
                </a:lnTo>
                <a:lnTo>
                  <a:pt x="3182284" y="2921132"/>
                </a:lnTo>
                <a:lnTo>
                  <a:pt x="3176105" y="2924838"/>
                </a:lnTo>
                <a:lnTo>
                  <a:pt x="3161943" y="2930012"/>
                </a:lnTo>
                <a:lnTo>
                  <a:pt x="3158776" y="2922261"/>
                </a:lnTo>
                <a:lnTo>
                  <a:pt x="3152861" y="2923032"/>
                </a:lnTo>
                <a:lnTo>
                  <a:pt x="3147759" y="2926682"/>
                </a:lnTo>
                <a:lnTo>
                  <a:pt x="3144329" y="2925704"/>
                </a:lnTo>
                <a:lnTo>
                  <a:pt x="3139315" y="2928225"/>
                </a:lnTo>
                <a:lnTo>
                  <a:pt x="3136456" y="2934905"/>
                </a:lnTo>
                <a:lnTo>
                  <a:pt x="3130013" y="2939421"/>
                </a:lnTo>
                <a:lnTo>
                  <a:pt x="3125724" y="2937521"/>
                </a:lnTo>
                <a:lnTo>
                  <a:pt x="3119347" y="2936994"/>
                </a:lnTo>
                <a:lnTo>
                  <a:pt x="3108484" y="2933757"/>
                </a:lnTo>
                <a:lnTo>
                  <a:pt x="3102415" y="2934228"/>
                </a:lnTo>
                <a:lnTo>
                  <a:pt x="3085988" y="2939195"/>
                </a:lnTo>
                <a:lnTo>
                  <a:pt x="3084624" y="2944842"/>
                </a:lnTo>
                <a:lnTo>
                  <a:pt x="3085328" y="2947854"/>
                </a:lnTo>
                <a:lnTo>
                  <a:pt x="3078357" y="2951129"/>
                </a:lnTo>
                <a:lnTo>
                  <a:pt x="3072287" y="2950470"/>
                </a:lnTo>
                <a:lnTo>
                  <a:pt x="3069495" y="2948494"/>
                </a:lnTo>
                <a:lnTo>
                  <a:pt x="3064547" y="2948230"/>
                </a:lnTo>
                <a:lnTo>
                  <a:pt x="3061116" y="2951016"/>
                </a:lnTo>
                <a:lnTo>
                  <a:pt x="3056740" y="2958095"/>
                </a:lnTo>
                <a:lnTo>
                  <a:pt x="3051572" y="2957680"/>
                </a:lnTo>
                <a:lnTo>
                  <a:pt x="3049681" y="2955553"/>
                </a:lnTo>
                <a:lnTo>
                  <a:pt x="3049241" y="2949510"/>
                </a:lnTo>
                <a:lnTo>
                  <a:pt x="3044601" y="2944917"/>
                </a:lnTo>
                <a:lnTo>
                  <a:pt x="3041984" y="2939685"/>
                </a:lnTo>
                <a:lnTo>
                  <a:pt x="3042886" y="2935262"/>
                </a:lnTo>
                <a:lnTo>
                  <a:pt x="3033892" y="2932778"/>
                </a:lnTo>
                <a:lnTo>
                  <a:pt x="3026261" y="2933399"/>
                </a:lnTo>
                <a:lnTo>
                  <a:pt x="3022347" y="2930427"/>
                </a:lnTo>
                <a:lnTo>
                  <a:pt x="3018015" y="2919495"/>
                </a:lnTo>
                <a:lnTo>
                  <a:pt x="3012605" y="2917690"/>
                </a:lnTo>
                <a:lnTo>
                  <a:pt x="3010780" y="2914906"/>
                </a:lnTo>
                <a:lnTo>
                  <a:pt x="3001654" y="2911671"/>
                </a:lnTo>
                <a:lnTo>
                  <a:pt x="2995870" y="2910806"/>
                </a:lnTo>
                <a:lnTo>
                  <a:pt x="2988943" y="2913683"/>
                </a:lnTo>
                <a:lnTo>
                  <a:pt x="2985425" y="2910617"/>
                </a:lnTo>
                <a:lnTo>
                  <a:pt x="2982324" y="2910655"/>
                </a:lnTo>
                <a:lnTo>
                  <a:pt x="2978806" y="2915846"/>
                </a:lnTo>
                <a:lnTo>
                  <a:pt x="2975463" y="2913476"/>
                </a:lnTo>
                <a:lnTo>
                  <a:pt x="2965545" y="2916430"/>
                </a:lnTo>
                <a:lnTo>
                  <a:pt x="2965062" y="2920831"/>
                </a:lnTo>
                <a:lnTo>
                  <a:pt x="2962005" y="2917953"/>
                </a:lnTo>
                <a:lnTo>
                  <a:pt x="2957915" y="2918988"/>
                </a:lnTo>
                <a:lnTo>
                  <a:pt x="2955781" y="2921527"/>
                </a:lnTo>
                <a:lnTo>
                  <a:pt x="2950658" y="2921509"/>
                </a:lnTo>
                <a:lnTo>
                  <a:pt x="2945578" y="2929636"/>
                </a:lnTo>
                <a:lnTo>
                  <a:pt x="2940828" y="2930483"/>
                </a:lnTo>
                <a:lnTo>
                  <a:pt x="2937771" y="2935752"/>
                </a:lnTo>
                <a:lnTo>
                  <a:pt x="2931416" y="2943242"/>
                </a:lnTo>
                <a:lnTo>
                  <a:pt x="2931416" y="2948701"/>
                </a:lnTo>
                <a:lnTo>
                  <a:pt x="2934209" y="2953614"/>
                </a:lnTo>
                <a:lnTo>
                  <a:pt x="2934539" y="2960147"/>
                </a:lnTo>
                <a:lnTo>
                  <a:pt x="2932340" y="2966399"/>
                </a:lnTo>
                <a:lnTo>
                  <a:pt x="2929085" y="2969110"/>
                </a:lnTo>
                <a:lnTo>
                  <a:pt x="2932120" y="2971936"/>
                </a:lnTo>
                <a:lnTo>
                  <a:pt x="2932801" y="2977171"/>
                </a:lnTo>
                <a:lnTo>
                  <a:pt x="2927480" y="2980995"/>
                </a:lnTo>
                <a:lnTo>
                  <a:pt x="2921740" y="2986967"/>
                </a:lnTo>
                <a:lnTo>
                  <a:pt x="2915165" y="2989812"/>
                </a:lnTo>
                <a:lnTo>
                  <a:pt x="2913230" y="2993693"/>
                </a:lnTo>
                <a:lnTo>
                  <a:pt x="2910393" y="2994052"/>
                </a:lnTo>
                <a:lnTo>
                  <a:pt x="2912768" y="2997010"/>
                </a:lnTo>
                <a:lnTo>
                  <a:pt x="2909096" y="2999761"/>
                </a:lnTo>
                <a:lnTo>
                  <a:pt x="2909931" y="3002795"/>
                </a:lnTo>
                <a:lnTo>
                  <a:pt x="2906105" y="3004869"/>
                </a:lnTo>
                <a:lnTo>
                  <a:pt x="2906985" y="3007394"/>
                </a:lnTo>
                <a:lnTo>
                  <a:pt x="2911404" y="3005321"/>
                </a:lnTo>
                <a:lnTo>
                  <a:pt x="2915143" y="3007111"/>
                </a:lnTo>
                <a:lnTo>
                  <a:pt x="2913736" y="3009034"/>
                </a:lnTo>
                <a:lnTo>
                  <a:pt x="2916221" y="3017856"/>
                </a:lnTo>
                <a:lnTo>
                  <a:pt x="2912504" y="3021872"/>
                </a:lnTo>
                <a:lnTo>
                  <a:pt x="2912020" y="3025794"/>
                </a:lnTo>
                <a:lnTo>
                  <a:pt x="2907402" y="3027830"/>
                </a:lnTo>
                <a:lnTo>
                  <a:pt x="2906589" y="3033865"/>
                </a:lnTo>
                <a:lnTo>
                  <a:pt x="2908546" y="3036336"/>
                </a:lnTo>
                <a:lnTo>
                  <a:pt x="2906765" y="3043239"/>
                </a:lnTo>
                <a:lnTo>
                  <a:pt x="2903840" y="3048163"/>
                </a:lnTo>
                <a:lnTo>
                  <a:pt x="2906281" y="3050144"/>
                </a:lnTo>
                <a:lnTo>
                  <a:pt x="2903730" y="3057106"/>
                </a:lnTo>
                <a:lnTo>
                  <a:pt x="2898606" y="3065296"/>
                </a:lnTo>
                <a:lnTo>
                  <a:pt x="2892185" y="3072165"/>
                </a:lnTo>
                <a:lnTo>
                  <a:pt x="2890975" y="3076715"/>
                </a:lnTo>
                <a:lnTo>
                  <a:pt x="2888380" y="3078471"/>
                </a:lnTo>
                <a:lnTo>
                  <a:pt x="2888644" y="3068202"/>
                </a:lnTo>
                <a:lnTo>
                  <a:pt x="2884093" y="3066201"/>
                </a:lnTo>
                <a:lnTo>
                  <a:pt x="2882245" y="3061464"/>
                </a:lnTo>
                <a:lnTo>
                  <a:pt x="2878507" y="3063106"/>
                </a:lnTo>
                <a:lnTo>
                  <a:pt x="2870370" y="3058445"/>
                </a:lnTo>
                <a:lnTo>
                  <a:pt x="2865444" y="3057464"/>
                </a:lnTo>
                <a:lnTo>
                  <a:pt x="2857330" y="3060408"/>
                </a:lnTo>
                <a:lnTo>
                  <a:pt x="2853855" y="3057710"/>
                </a:lnTo>
                <a:lnTo>
                  <a:pt x="2845521" y="3057710"/>
                </a:lnTo>
                <a:lnTo>
                  <a:pt x="2842047" y="3061238"/>
                </a:lnTo>
                <a:lnTo>
                  <a:pt x="2838110" y="3062031"/>
                </a:lnTo>
                <a:lnTo>
                  <a:pt x="2837560" y="3066673"/>
                </a:lnTo>
                <a:lnTo>
                  <a:pt x="2832744" y="3064861"/>
                </a:lnTo>
                <a:lnTo>
                  <a:pt x="2825334" y="3073223"/>
                </a:lnTo>
                <a:lnTo>
                  <a:pt x="2820848" y="3076526"/>
                </a:lnTo>
                <a:lnTo>
                  <a:pt x="2810138" y="3082529"/>
                </a:lnTo>
                <a:lnTo>
                  <a:pt x="2807697" y="3082416"/>
                </a:lnTo>
                <a:lnTo>
                  <a:pt x="2800287" y="3087042"/>
                </a:lnTo>
                <a:lnTo>
                  <a:pt x="2797824" y="3091007"/>
                </a:lnTo>
                <a:lnTo>
                  <a:pt x="2789049" y="3095218"/>
                </a:lnTo>
                <a:lnTo>
                  <a:pt x="2786059" y="3103188"/>
                </a:lnTo>
                <a:lnTo>
                  <a:pt x="2782056" y="3103981"/>
                </a:lnTo>
                <a:lnTo>
                  <a:pt x="2781265" y="3106343"/>
                </a:lnTo>
                <a:lnTo>
                  <a:pt x="2776515" y="3107363"/>
                </a:lnTo>
                <a:lnTo>
                  <a:pt x="2773678" y="3110008"/>
                </a:lnTo>
                <a:lnTo>
                  <a:pt x="2766091" y="3104473"/>
                </a:lnTo>
                <a:lnTo>
                  <a:pt x="2765475" y="3097881"/>
                </a:lnTo>
                <a:lnTo>
                  <a:pt x="2768290" y="3092839"/>
                </a:lnTo>
                <a:lnTo>
                  <a:pt x="2763650" y="3088458"/>
                </a:lnTo>
                <a:lnTo>
                  <a:pt x="2760726" y="3088345"/>
                </a:lnTo>
                <a:lnTo>
                  <a:pt x="2757119" y="3084719"/>
                </a:lnTo>
                <a:lnTo>
                  <a:pt x="2750720" y="3083794"/>
                </a:lnTo>
                <a:lnTo>
                  <a:pt x="2743969" y="3093726"/>
                </a:lnTo>
                <a:lnTo>
                  <a:pt x="2743573" y="3097579"/>
                </a:lnTo>
                <a:lnTo>
                  <a:pt x="2736932" y="3099090"/>
                </a:lnTo>
                <a:lnTo>
                  <a:pt x="2735678" y="3093802"/>
                </a:lnTo>
                <a:lnTo>
                  <a:pt x="2730818" y="3087570"/>
                </a:lnTo>
                <a:lnTo>
                  <a:pt x="2723957" y="3091989"/>
                </a:lnTo>
                <a:lnTo>
                  <a:pt x="2718724" y="3088779"/>
                </a:lnTo>
                <a:lnTo>
                  <a:pt x="2708740" y="3092461"/>
                </a:lnTo>
                <a:lnTo>
                  <a:pt x="2705815" y="3091914"/>
                </a:lnTo>
                <a:lnTo>
                  <a:pt x="2703792" y="3096389"/>
                </a:lnTo>
                <a:lnTo>
                  <a:pt x="2697811" y="3099373"/>
                </a:lnTo>
                <a:lnTo>
                  <a:pt x="2694886" y="3097239"/>
                </a:lnTo>
                <a:lnTo>
                  <a:pt x="2685496" y="3098901"/>
                </a:lnTo>
                <a:lnTo>
                  <a:pt x="2678789" y="3103283"/>
                </a:lnTo>
                <a:lnTo>
                  <a:pt x="2672302" y="3101602"/>
                </a:lnTo>
                <a:lnTo>
                  <a:pt x="2669948" y="3096786"/>
                </a:lnTo>
                <a:lnTo>
                  <a:pt x="2663285" y="3093198"/>
                </a:lnTo>
                <a:lnTo>
                  <a:pt x="2654181" y="3093877"/>
                </a:lnTo>
                <a:lnTo>
                  <a:pt x="2645715" y="3083889"/>
                </a:lnTo>
                <a:lnTo>
                  <a:pt x="2645891" y="3079471"/>
                </a:lnTo>
                <a:lnTo>
                  <a:pt x="2640349" y="3070240"/>
                </a:lnTo>
                <a:lnTo>
                  <a:pt x="2643868" y="3064956"/>
                </a:lnTo>
                <a:lnTo>
                  <a:pt x="2639162" y="3066258"/>
                </a:lnTo>
                <a:lnTo>
                  <a:pt x="2634192" y="3064314"/>
                </a:lnTo>
                <a:lnTo>
                  <a:pt x="2636457" y="3059125"/>
                </a:lnTo>
                <a:lnTo>
                  <a:pt x="2625506" y="3059219"/>
                </a:lnTo>
                <a:lnTo>
                  <a:pt x="2623350" y="3056596"/>
                </a:lnTo>
                <a:lnTo>
                  <a:pt x="2618293" y="3054238"/>
                </a:lnTo>
                <a:lnTo>
                  <a:pt x="2614049" y="3054407"/>
                </a:lnTo>
                <a:lnTo>
                  <a:pt x="2611498" y="3050955"/>
                </a:lnTo>
                <a:lnTo>
                  <a:pt x="2606945" y="3050464"/>
                </a:lnTo>
                <a:lnTo>
                  <a:pt x="2604329" y="3046446"/>
                </a:lnTo>
                <a:lnTo>
                  <a:pt x="2604593" y="3041258"/>
                </a:lnTo>
                <a:lnTo>
                  <a:pt x="2601756" y="3042409"/>
                </a:lnTo>
                <a:lnTo>
                  <a:pt x="2587022" y="3037165"/>
                </a:lnTo>
                <a:lnTo>
                  <a:pt x="2580821" y="3039240"/>
                </a:lnTo>
                <a:lnTo>
                  <a:pt x="2580425" y="3043315"/>
                </a:lnTo>
                <a:lnTo>
                  <a:pt x="2576203" y="3046974"/>
                </a:lnTo>
                <a:lnTo>
                  <a:pt x="2579831" y="3050144"/>
                </a:lnTo>
                <a:lnTo>
                  <a:pt x="2579611" y="3053879"/>
                </a:lnTo>
                <a:lnTo>
                  <a:pt x="2577083" y="3053690"/>
                </a:lnTo>
                <a:lnTo>
                  <a:pt x="2572398" y="3061861"/>
                </a:lnTo>
                <a:lnTo>
                  <a:pt x="2567428" y="3062106"/>
                </a:lnTo>
                <a:lnTo>
                  <a:pt x="2562657" y="3075526"/>
                </a:lnTo>
                <a:lnTo>
                  <a:pt x="2558346" y="3078527"/>
                </a:lnTo>
                <a:lnTo>
                  <a:pt x="2556213" y="3076488"/>
                </a:lnTo>
                <a:lnTo>
                  <a:pt x="2556631" y="3080830"/>
                </a:lnTo>
                <a:lnTo>
                  <a:pt x="2553355" y="3081170"/>
                </a:lnTo>
                <a:lnTo>
                  <a:pt x="2545064" y="3091253"/>
                </a:lnTo>
                <a:lnTo>
                  <a:pt x="2545702" y="3098127"/>
                </a:lnTo>
                <a:lnTo>
                  <a:pt x="2549484" y="3102829"/>
                </a:lnTo>
                <a:lnTo>
                  <a:pt x="2546252" y="3106154"/>
                </a:lnTo>
                <a:lnTo>
                  <a:pt x="2538687" y="3109856"/>
                </a:lnTo>
                <a:lnTo>
                  <a:pt x="2536092" y="3106626"/>
                </a:lnTo>
                <a:lnTo>
                  <a:pt x="2531496" y="3107401"/>
                </a:lnTo>
                <a:lnTo>
                  <a:pt x="2534531" y="3111689"/>
                </a:lnTo>
                <a:lnTo>
                  <a:pt x="2534553" y="3114542"/>
                </a:lnTo>
                <a:lnTo>
                  <a:pt x="2530770" y="3115259"/>
                </a:lnTo>
                <a:lnTo>
                  <a:pt x="2524019" y="3111311"/>
                </a:lnTo>
                <a:lnTo>
                  <a:pt x="2523821" y="3115335"/>
                </a:lnTo>
                <a:lnTo>
                  <a:pt x="2518038" y="3121476"/>
                </a:lnTo>
                <a:lnTo>
                  <a:pt x="2508912" y="3112879"/>
                </a:lnTo>
                <a:lnTo>
                  <a:pt x="2506405" y="3107703"/>
                </a:lnTo>
                <a:lnTo>
                  <a:pt x="2502403" y="3103528"/>
                </a:lnTo>
                <a:lnTo>
                  <a:pt x="2503392" y="3097069"/>
                </a:lnTo>
                <a:lnTo>
                  <a:pt x="2497762" y="3093858"/>
                </a:lnTo>
                <a:lnTo>
                  <a:pt x="2495915" y="3090610"/>
                </a:lnTo>
                <a:lnTo>
                  <a:pt x="2484788" y="3093273"/>
                </a:lnTo>
                <a:lnTo>
                  <a:pt x="2483645" y="3090289"/>
                </a:lnTo>
                <a:lnTo>
                  <a:pt x="2477091" y="3086626"/>
                </a:lnTo>
                <a:lnTo>
                  <a:pt x="2475376" y="3083360"/>
                </a:lnTo>
                <a:lnTo>
                  <a:pt x="2468669" y="3080471"/>
                </a:lnTo>
                <a:lnTo>
                  <a:pt x="2461478" y="3074487"/>
                </a:lnTo>
                <a:lnTo>
                  <a:pt x="2461434" y="3060577"/>
                </a:lnTo>
                <a:lnTo>
                  <a:pt x="2460203" y="3060012"/>
                </a:lnTo>
                <a:lnTo>
                  <a:pt x="2459763" y="3053049"/>
                </a:lnTo>
                <a:lnTo>
                  <a:pt x="2456420" y="3052691"/>
                </a:lnTo>
                <a:lnTo>
                  <a:pt x="2451473" y="3056974"/>
                </a:lnTo>
                <a:lnTo>
                  <a:pt x="2446766" y="3058011"/>
                </a:lnTo>
                <a:lnTo>
                  <a:pt x="2445183" y="3055691"/>
                </a:lnTo>
                <a:lnTo>
                  <a:pt x="2438212" y="3054653"/>
                </a:lnTo>
                <a:lnTo>
                  <a:pt x="2438036" y="3051464"/>
                </a:lnTo>
                <a:lnTo>
                  <a:pt x="2433616" y="3050973"/>
                </a:lnTo>
                <a:lnTo>
                  <a:pt x="2429394" y="3047012"/>
                </a:lnTo>
                <a:lnTo>
                  <a:pt x="2426799" y="3059653"/>
                </a:lnTo>
                <a:lnTo>
                  <a:pt x="2422819" y="3066466"/>
                </a:lnTo>
                <a:lnTo>
                  <a:pt x="2422379" y="3069844"/>
                </a:lnTo>
                <a:lnTo>
                  <a:pt x="2419278" y="3071448"/>
                </a:lnTo>
                <a:lnTo>
                  <a:pt x="2418707" y="3086513"/>
                </a:lnTo>
                <a:lnTo>
                  <a:pt x="2412263" y="3093613"/>
                </a:lnTo>
                <a:lnTo>
                  <a:pt x="2407975" y="3093745"/>
                </a:lnTo>
                <a:lnTo>
                  <a:pt x="2407403" y="3104151"/>
                </a:lnTo>
                <a:lnTo>
                  <a:pt x="2404874" y="3104964"/>
                </a:lnTo>
                <a:lnTo>
                  <a:pt x="2404830" y="3113767"/>
                </a:lnTo>
                <a:lnTo>
                  <a:pt x="2397508" y="3111386"/>
                </a:lnTo>
                <a:lnTo>
                  <a:pt x="2396012" y="3117470"/>
                </a:lnTo>
                <a:lnTo>
                  <a:pt x="2389965" y="3121003"/>
                </a:lnTo>
                <a:lnTo>
                  <a:pt x="2381675" y="3119718"/>
                </a:lnTo>
                <a:lnTo>
                  <a:pt x="2381323" y="3126540"/>
                </a:lnTo>
                <a:lnTo>
                  <a:pt x="2376859" y="3125576"/>
                </a:lnTo>
                <a:lnTo>
                  <a:pt x="2377628" y="3129280"/>
                </a:lnTo>
                <a:lnTo>
                  <a:pt x="2374066" y="3135083"/>
                </a:lnTo>
                <a:lnTo>
                  <a:pt x="2367842" y="3142455"/>
                </a:lnTo>
                <a:lnTo>
                  <a:pt x="2362345" y="3142757"/>
                </a:lnTo>
                <a:lnTo>
                  <a:pt x="2360960" y="3147975"/>
                </a:lnTo>
                <a:lnTo>
                  <a:pt x="2357881" y="3153326"/>
                </a:lnTo>
                <a:lnTo>
                  <a:pt x="2354494" y="3155992"/>
                </a:lnTo>
                <a:lnTo>
                  <a:pt x="2351306" y="3163367"/>
                </a:lnTo>
                <a:lnTo>
                  <a:pt x="2346577" y="3164994"/>
                </a:lnTo>
                <a:lnTo>
                  <a:pt x="2348403" y="3171066"/>
                </a:lnTo>
                <a:lnTo>
                  <a:pt x="2342751" y="3177592"/>
                </a:lnTo>
                <a:lnTo>
                  <a:pt x="2334879" y="3175776"/>
                </a:lnTo>
                <a:lnTo>
                  <a:pt x="2330019" y="3179106"/>
                </a:lnTo>
                <a:lnTo>
                  <a:pt x="2325885" y="3178046"/>
                </a:lnTo>
                <a:lnTo>
                  <a:pt x="2319771" y="3180184"/>
                </a:lnTo>
                <a:lnTo>
                  <a:pt x="2316473" y="3183552"/>
                </a:lnTo>
                <a:lnTo>
                  <a:pt x="2314977" y="3189910"/>
                </a:lnTo>
                <a:lnTo>
                  <a:pt x="2322586" y="3192692"/>
                </a:lnTo>
                <a:lnTo>
                  <a:pt x="2327028" y="3191632"/>
                </a:lnTo>
                <a:lnTo>
                  <a:pt x="2329425" y="3202648"/>
                </a:lnTo>
                <a:lnTo>
                  <a:pt x="2325005" y="3202742"/>
                </a:lnTo>
                <a:lnTo>
                  <a:pt x="2317880" y="3199827"/>
                </a:lnTo>
                <a:lnTo>
                  <a:pt x="2314054" y="3196875"/>
                </a:lnTo>
                <a:lnTo>
                  <a:pt x="2310645" y="3202704"/>
                </a:lnTo>
                <a:lnTo>
                  <a:pt x="2308006" y="3204143"/>
                </a:lnTo>
                <a:lnTo>
                  <a:pt x="2310095" y="3210258"/>
                </a:lnTo>
                <a:lnTo>
                  <a:pt x="2314164" y="3215332"/>
                </a:lnTo>
                <a:lnTo>
                  <a:pt x="2316165" y="3215181"/>
                </a:lnTo>
                <a:lnTo>
                  <a:pt x="2317792" y="3223096"/>
                </a:lnTo>
                <a:lnTo>
                  <a:pt x="2312514" y="3225880"/>
                </a:lnTo>
                <a:lnTo>
                  <a:pt x="2315725" y="3226921"/>
                </a:lnTo>
                <a:lnTo>
                  <a:pt x="2321640" y="3224270"/>
                </a:lnTo>
                <a:lnTo>
                  <a:pt x="2327248" y="3220312"/>
                </a:lnTo>
                <a:lnTo>
                  <a:pt x="2327886" y="3216544"/>
                </a:lnTo>
                <a:lnTo>
                  <a:pt x="2335208" y="3208459"/>
                </a:lnTo>
                <a:lnTo>
                  <a:pt x="2346028" y="3209520"/>
                </a:lnTo>
                <a:lnTo>
                  <a:pt x="2349568" y="3215105"/>
                </a:lnTo>
                <a:lnTo>
                  <a:pt x="2355396" y="3221050"/>
                </a:lnTo>
                <a:lnTo>
                  <a:pt x="2356803" y="3227925"/>
                </a:lnTo>
                <a:lnTo>
                  <a:pt x="2360585" y="3232755"/>
                </a:lnTo>
                <a:lnTo>
                  <a:pt x="2363752" y="3240824"/>
                </a:lnTo>
                <a:lnTo>
                  <a:pt x="2364016" y="3244898"/>
                </a:lnTo>
                <a:lnTo>
                  <a:pt x="2371691" y="3249919"/>
                </a:lnTo>
                <a:lnTo>
                  <a:pt x="2372461" y="3256495"/>
                </a:lnTo>
                <a:lnTo>
                  <a:pt x="2368062" y="3263943"/>
                </a:lnTo>
                <a:lnTo>
                  <a:pt x="2367469" y="3268606"/>
                </a:lnTo>
                <a:lnTo>
                  <a:pt x="2368964" y="3274445"/>
                </a:lnTo>
                <a:lnTo>
                  <a:pt x="2373296" y="3280872"/>
                </a:lnTo>
                <a:lnTo>
                  <a:pt x="2371295" y="3284494"/>
                </a:lnTo>
                <a:lnTo>
                  <a:pt x="2366875" y="3284854"/>
                </a:lnTo>
                <a:lnTo>
                  <a:pt x="2363334" y="3287281"/>
                </a:lnTo>
                <a:lnTo>
                  <a:pt x="2355484" y="3289102"/>
                </a:lnTo>
                <a:lnTo>
                  <a:pt x="2352295" y="3290885"/>
                </a:lnTo>
                <a:lnTo>
                  <a:pt x="2352999" y="3294905"/>
                </a:lnTo>
                <a:lnTo>
                  <a:pt x="2349766" y="3299420"/>
                </a:lnTo>
                <a:lnTo>
                  <a:pt x="2346841" y="3300122"/>
                </a:lnTo>
                <a:lnTo>
                  <a:pt x="2345280" y="3305737"/>
                </a:lnTo>
                <a:lnTo>
                  <a:pt x="2346226" y="3314217"/>
                </a:lnTo>
                <a:lnTo>
                  <a:pt x="2351635" y="3323687"/>
                </a:lnTo>
                <a:lnTo>
                  <a:pt x="2351086" y="3327843"/>
                </a:lnTo>
                <a:lnTo>
                  <a:pt x="2353219" y="3330956"/>
                </a:lnTo>
                <a:lnTo>
                  <a:pt x="2353483" y="3335588"/>
                </a:lnTo>
                <a:lnTo>
                  <a:pt x="2357793" y="3341416"/>
                </a:lnTo>
                <a:lnTo>
                  <a:pt x="2362477" y="3342536"/>
                </a:lnTo>
                <a:lnTo>
                  <a:pt x="2367535" y="3337600"/>
                </a:lnTo>
                <a:lnTo>
                  <a:pt x="2369514" y="3339271"/>
                </a:lnTo>
                <a:lnTo>
                  <a:pt x="2371053" y="3346258"/>
                </a:lnTo>
                <a:lnTo>
                  <a:pt x="2369008" y="3349960"/>
                </a:lnTo>
                <a:lnTo>
                  <a:pt x="2369008" y="3354100"/>
                </a:lnTo>
                <a:lnTo>
                  <a:pt x="2365929" y="3357557"/>
                </a:lnTo>
                <a:lnTo>
                  <a:pt x="2365599" y="3367434"/>
                </a:lnTo>
                <a:lnTo>
                  <a:pt x="2366523" y="3374197"/>
                </a:lnTo>
                <a:lnTo>
                  <a:pt x="2361927" y="3383830"/>
                </a:lnTo>
                <a:lnTo>
                  <a:pt x="2369712" y="3393219"/>
                </a:lnTo>
                <a:lnTo>
                  <a:pt x="2369052" y="3401925"/>
                </a:lnTo>
                <a:lnTo>
                  <a:pt x="2380355" y="3407818"/>
                </a:lnTo>
                <a:lnTo>
                  <a:pt x="2384841" y="3413275"/>
                </a:lnTo>
                <a:lnTo>
                  <a:pt x="2386491" y="3422023"/>
                </a:lnTo>
                <a:lnTo>
                  <a:pt x="2388447" y="3423734"/>
                </a:lnTo>
                <a:lnTo>
                  <a:pt x="2396892" y="3422840"/>
                </a:lnTo>
                <a:lnTo>
                  <a:pt x="2404896" y="3430487"/>
                </a:lnTo>
                <a:lnTo>
                  <a:pt x="2412857" y="3428280"/>
                </a:lnTo>
                <a:lnTo>
                  <a:pt x="2416551" y="3429688"/>
                </a:lnTo>
                <a:lnTo>
                  <a:pt x="2424006" y="3429992"/>
                </a:lnTo>
                <a:lnTo>
                  <a:pt x="2426843" y="3428641"/>
                </a:lnTo>
                <a:lnTo>
                  <a:pt x="2437728" y="3426644"/>
                </a:lnTo>
                <a:lnTo>
                  <a:pt x="2444062" y="3428755"/>
                </a:lnTo>
                <a:lnTo>
                  <a:pt x="2454507" y="3427424"/>
                </a:lnTo>
                <a:lnTo>
                  <a:pt x="2457366" y="3430696"/>
                </a:lnTo>
                <a:lnTo>
                  <a:pt x="2469790" y="3429630"/>
                </a:lnTo>
                <a:lnTo>
                  <a:pt x="2473441" y="3432560"/>
                </a:lnTo>
                <a:lnTo>
                  <a:pt x="2480588" y="3427652"/>
                </a:lnTo>
                <a:lnTo>
                  <a:pt x="2480214" y="3418618"/>
                </a:lnTo>
                <a:lnTo>
                  <a:pt x="2477817" y="3410670"/>
                </a:lnTo>
                <a:lnTo>
                  <a:pt x="2479313" y="3405328"/>
                </a:lnTo>
                <a:lnTo>
                  <a:pt x="2483425" y="3402457"/>
                </a:lnTo>
                <a:lnTo>
                  <a:pt x="2488592" y="3395861"/>
                </a:lnTo>
                <a:lnTo>
                  <a:pt x="2490066" y="3392287"/>
                </a:lnTo>
                <a:lnTo>
                  <a:pt x="2495696" y="3384514"/>
                </a:lnTo>
                <a:lnTo>
                  <a:pt x="2498554" y="3378814"/>
                </a:lnTo>
                <a:lnTo>
                  <a:pt x="2501699" y="3376287"/>
                </a:lnTo>
                <a:lnTo>
                  <a:pt x="2505811" y="3377142"/>
                </a:lnTo>
                <a:lnTo>
                  <a:pt x="2513068" y="3375109"/>
                </a:lnTo>
                <a:lnTo>
                  <a:pt x="2518104" y="3379859"/>
                </a:lnTo>
                <a:lnTo>
                  <a:pt x="2524437" y="3380220"/>
                </a:lnTo>
                <a:lnTo>
                  <a:pt x="2529561" y="3383735"/>
                </a:lnTo>
                <a:lnTo>
                  <a:pt x="2538467" y="3386187"/>
                </a:lnTo>
                <a:lnTo>
                  <a:pt x="2541590" y="3383222"/>
                </a:lnTo>
                <a:lnTo>
                  <a:pt x="2545460" y="3383317"/>
                </a:lnTo>
                <a:lnTo>
                  <a:pt x="2548341" y="3386453"/>
                </a:lnTo>
                <a:lnTo>
                  <a:pt x="2554212" y="3385693"/>
                </a:lnTo>
                <a:lnTo>
                  <a:pt x="2555004" y="3380486"/>
                </a:lnTo>
                <a:lnTo>
                  <a:pt x="2564416" y="3381930"/>
                </a:lnTo>
                <a:lnTo>
                  <a:pt x="2568836" y="3389113"/>
                </a:lnTo>
                <a:lnTo>
                  <a:pt x="2574773" y="3386358"/>
                </a:lnTo>
                <a:lnTo>
                  <a:pt x="2583702" y="3385826"/>
                </a:lnTo>
                <a:lnTo>
                  <a:pt x="2587286" y="3381360"/>
                </a:lnTo>
                <a:lnTo>
                  <a:pt x="2588034" y="3376781"/>
                </a:lnTo>
                <a:lnTo>
                  <a:pt x="2593487" y="3374273"/>
                </a:lnTo>
                <a:lnTo>
                  <a:pt x="2594147" y="3368251"/>
                </a:lnTo>
                <a:lnTo>
                  <a:pt x="2600194" y="3359019"/>
                </a:lnTo>
                <a:lnTo>
                  <a:pt x="2600436" y="3350036"/>
                </a:lnTo>
                <a:lnTo>
                  <a:pt x="2608661" y="3348251"/>
                </a:lnTo>
                <a:lnTo>
                  <a:pt x="2609518" y="3351176"/>
                </a:lnTo>
                <a:lnTo>
                  <a:pt x="2613389" y="3354138"/>
                </a:lnTo>
                <a:lnTo>
                  <a:pt x="2616182" y="3358563"/>
                </a:lnTo>
                <a:lnTo>
                  <a:pt x="2616533" y="3364490"/>
                </a:lnTo>
                <a:lnTo>
                  <a:pt x="2622097" y="3368174"/>
                </a:lnTo>
                <a:lnTo>
                  <a:pt x="2625747" y="3376040"/>
                </a:lnTo>
                <a:lnTo>
                  <a:pt x="2622537" y="3385293"/>
                </a:lnTo>
                <a:lnTo>
                  <a:pt x="2622691" y="3392953"/>
                </a:lnTo>
                <a:lnTo>
                  <a:pt x="2624318" y="3396374"/>
                </a:lnTo>
                <a:lnTo>
                  <a:pt x="2632960" y="3402780"/>
                </a:lnTo>
                <a:lnTo>
                  <a:pt x="2638128" y="3398750"/>
                </a:lnTo>
                <a:lnTo>
                  <a:pt x="2653302" y="3400632"/>
                </a:lnTo>
                <a:lnTo>
                  <a:pt x="2658272" y="3398313"/>
                </a:lnTo>
                <a:lnTo>
                  <a:pt x="2663725" y="3403312"/>
                </a:lnTo>
                <a:lnTo>
                  <a:pt x="2664011" y="3407000"/>
                </a:lnTo>
                <a:lnTo>
                  <a:pt x="2666760" y="3407514"/>
                </a:lnTo>
                <a:lnTo>
                  <a:pt x="2667486" y="3412191"/>
                </a:lnTo>
                <a:lnTo>
                  <a:pt x="2663989" y="3418808"/>
                </a:lnTo>
                <a:lnTo>
                  <a:pt x="2663439" y="3425389"/>
                </a:lnTo>
                <a:lnTo>
                  <a:pt x="2671400" y="3426093"/>
                </a:lnTo>
                <a:lnTo>
                  <a:pt x="2679756" y="3431837"/>
                </a:lnTo>
                <a:lnTo>
                  <a:pt x="2681867" y="3436669"/>
                </a:lnTo>
                <a:lnTo>
                  <a:pt x="2688355" y="3444526"/>
                </a:lnTo>
                <a:lnTo>
                  <a:pt x="2685892" y="3451320"/>
                </a:lnTo>
                <a:lnTo>
                  <a:pt x="2686024" y="3455354"/>
                </a:lnTo>
                <a:lnTo>
                  <a:pt x="2689652" y="3460588"/>
                </a:lnTo>
                <a:lnTo>
                  <a:pt x="2697986" y="3462301"/>
                </a:lnTo>
                <a:lnTo>
                  <a:pt x="2697986" y="3468678"/>
                </a:lnTo>
                <a:lnTo>
                  <a:pt x="2699438" y="3472619"/>
                </a:lnTo>
                <a:lnTo>
                  <a:pt x="2698184" y="3478236"/>
                </a:lnTo>
                <a:lnTo>
                  <a:pt x="2703902" y="3485434"/>
                </a:lnTo>
                <a:lnTo>
                  <a:pt x="2705024" y="3489186"/>
                </a:lnTo>
                <a:lnTo>
                  <a:pt x="2703374" y="3491719"/>
                </a:lnTo>
                <a:lnTo>
                  <a:pt x="2700076" y="3491166"/>
                </a:lnTo>
                <a:lnTo>
                  <a:pt x="2695875" y="3494880"/>
                </a:lnTo>
                <a:lnTo>
                  <a:pt x="2696029" y="3503205"/>
                </a:lnTo>
                <a:lnTo>
                  <a:pt x="2691038" y="3505396"/>
                </a:lnTo>
                <a:lnTo>
                  <a:pt x="2682263" y="3505910"/>
                </a:lnTo>
                <a:lnTo>
                  <a:pt x="2679272" y="3508501"/>
                </a:lnTo>
                <a:lnTo>
                  <a:pt x="2671202" y="3510807"/>
                </a:lnTo>
                <a:lnTo>
                  <a:pt x="2667442" y="3519897"/>
                </a:lnTo>
                <a:lnTo>
                  <a:pt x="2662669" y="3525385"/>
                </a:lnTo>
                <a:lnTo>
                  <a:pt x="2657832" y="3528740"/>
                </a:lnTo>
                <a:lnTo>
                  <a:pt x="2652950" y="3537147"/>
                </a:lnTo>
                <a:lnTo>
                  <a:pt x="2655831" y="3552362"/>
                </a:lnTo>
                <a:lnTo>
                  <a:pt x="2651719" y="3556062"/>
                </a:lnTo>
                <a:lnTo>
                  <a:pt x="2652004" y="3560220"/>
                </a:lnTo>
                <a:lnTo>
                  <a:pt x="2648046" y="3569204"/>
                </a:lnTo>
                <a:lnTo>
                  <a:pt x="2644681" y="3572142"/>
                </a:lnTo>
                <a:lnTo>
                  <a:pt x="2644461" y="3586644"/>
                </a:lnTo>
                <a:lnTo>
                  <a:pt x="2647254" y="3591224"/>
                </a:lnTo>
                <a:lnTo>
                  <a:pt x="2647320" y="3600024"/>
                </a:lnTo>
                <a:lnTo>
                  <a:pt x="2643538" y="3606248"/>
                </a:lnTo>
                <a:lnTo>
                  <a:pt x="2640635" y="3607202"/>
                </a:lnTo>
                <a:lnTo>
                  <a:pt x="2637270" y="3612300"/>
                </a:lnTo>
                <a:lnTo>
                  <a:pt x="2629970" y="3609436"/>
                </a:lnTo>
                <a:lnTo>
                  <a:pt x="2625374" y="3605426"/>
                </a:lnTo>
                <a:lnTo>
                  <a:pt x="2622845" y="3605980"/>
                </a:lnTo>
                <a:lnTo>
                  <a:pt x="2621218" y="3609646"/>
                </a:lnTo>
                <a:lnTo>
                  <a:pt x="2627551" y="3619384"/>
                </a:lnTo>
                <a:lnTo>
                  <a:pt x="2626099" y="3627482"/>
                </a:lnTo>
                <a:lnTo>
                  <a:pt x="2623747" y="3629125"/>
                </a:lnTo>
                <a:lnTo>
                  <a:pt x="2626715" y="3637415"/>
                </a:lnTo>
                <a:lnTo>
                  <a:pt x="2623659" y="3642612"/>
                </a:lnTo>
                <a:lnTo>
                  <a:pt x="2623769" y="3647102"/>
                </a:lnTo>
                <a:lnTo>
                  <a:pt x="2616995" y="3657842"/>
                </a:lnTo>
                <a:lnTo>
                  <a:pt x="2616094" y="3662353"/>
                </a:lnTo>
                <a:lnTo>
                  <a:pt x="2617941" y="3664838"/>
                </a:lnTo>
                <a:lnTo>
                  <a:pt x="2614928" y="3671069"/>
                </a:lnTo>
                <a:lnTo>
                  <a:pt x="2608287" y="3674836"/>
                </a:lnTo>
                <a:lnTo>
                  <a:pt x="2606198" y="3678411"/>
                </a:lnTo>
                <a:lnTo>
                  <a:pt x="2607627" y="3685467"/>
                </a:lnTo>
                <a:lnTo>
                  <a:pt x="2612201" y="3683823"/>
                </a:lnTo>
                <a:lnTo>
                  <a:pt x="2613961" y="3685506"/>
                </a:lnTo>
                <a:lnTo>
                  <a:pt x="2614620" y="3692467"/>
                </a:lnTo>
                <a:lnTo>
                  <a:pt x="2616226" y="3695183"/>
                </a:lnTo>
                <a:lnTo>
                  <a:pt x="2611739" y="3699755"/>
                </a:lnTo>
                <a:lnTo>
                  <a:pt x="2609518" y="3706278"/>
                </a:lnTo>
                <a:lnTo>
                  <a:pt x="2612201" y="3713032"/>
                </a:lnTo>
                <a:lnTo>
                  <a:pt x="2611168" y="3716055"/>
                </a:lnTo>
                <a:lnTo>
                  <a:pt x="2606792" y="3718849"/>
                </a:lnTo>
                <a:lnTo>
                  <a:pt x="2605076" y="3724877"/>
                </a:lnTo>
                <a:lnTo>
                  <a:pt x="2601844" y="3724417"/>
                </a:lnTo>
                <a:lnTo>
                  <a:pt x="2602262" y="3729164"/>
                </a:lnTo>
                <a:lnTo>
                  <a:pt x="2600107" y="3739463"/>
                </a:lnTo>
                <a:lnTo>
                  <a:pt x="2597600" y="3739731"/>
                </a:lnTo>
                <a:lnTo>
                  <a:pt x="2595554" y="3745838"/>
                </a:lnTo>
                <a:lnTo>
                  <a:pt x="2591003" y="3751793"/>
                </a:lnTo>
                <a:lnTo>
                  <a:pt x="2588210" y="3752291"/>
                </a:lnTo>
                <a:lnTo>
                  <a:pt x="2583240" y="3748442"/>
                </a:lnTo>
                <a:lnTo>
                  <a:pt x="2583680" y="3746068"/>
                </a:lnTo>
                <a:lnTo>
                  <a:pt x="2574773" y="3739903"/>
                </a:lnTo>
                <a:lnTo>
                  <a:pt x="2573212" y="3744651"/>
                </a:lnTo>
                <a:lnTo>
                  <a:pt x="2574312" y="3749534"/>
                </a:lnTo>
                <a:lnTo>
                  <a:pt x="2572354" y="3751353"/>
                </a:lnTo>
                <a:lnTo>
                  <a:pt x="2572794" y="3763399"/>
                </a:lnTo>
                <a:lnTo>
                  <a:pt x="2570155" y="3771425"/>
                </a:lnTo>
                <a:lnTo>
                  <a:pt x="2569672" y="3778667"/>
                </a:lnTo>
                <a:lnTo>
                  <a:pt x="2567319" y="3781043"/>
                </a:lnTo>
                <a:lnTo>
                  <a:pt x="2568484" y="3786561"/>
                </a:lnTo>
                <a:lnTo>
                  <a:pt x="2573256" y="3789206"/>
                </a:lnTo>
                <a:lnTo>
                  <a:pt x="2569496" y="3793192"/>
                </a:lnTo>
                <a:lnTo>
                  <a:pt x="2575565" y="3799536"/>
                </a:lnTo>
                <a:lnTo>
                  <a:pt x="2575103" y="3804482"/>
                </a:lnTo>
                <a:lnTo>
                  <a:pt x="2577192" y="3806744"/>
                </a:lnTo>
                <a:lnTo>
                  <a:pt x="2586362" y="3806111"/>
                </a:lnTo>
                <a:lnTo>
                  <a:pt x="2589683" y="3808584"/>
                </a:lnTo>
                <a:lnTo>
                  <a:pt x="2589309" y="3815199"/>
                </a:lnTo>
                <a:lnTo>
                  <a:pt x="2594191" y="3811728"/>
                </a:lnTo>
                <a:lnTo>
                  <a:pt x="2596874" y="3807817"/>
                </a:lnTo>
                <a:lnTo>
                  <a:pt x="2605560" y="3811978"/>
                </a:lnTo>
                <a:lnTo>
                  <a:pt x="2608837" y="3812265"/>
                </a:lnTo>
                <a:lnTo>
                  <a:pt x="2611278" y="3815813"/>
                </a:lnTo>
                <a:lnTo>
                  <a:pt x="2609364" y="3820855"/>
                </a:lnTo>
                <a:lnTo>
                  <a:pt x="2613411" y="3824288"/>
                </a:lnTo>
                <a:lnTo>
                  <a:pt x="2614114" y="3838711"/>
                </a:lnTo>
                <a:lnTo>
                  <a:pt x="2612465" y="3845369"/>
                </a:lnTo>
                <a:lnTo>
                  <a:pt x="2607715" y="3847383"/>
                </a:lnTo>
                <a:lnTo>
                  <a:pt x="2611981" y="3852583"/>
                </a:lnTo>
                <a:lnTo>
                  <a:pt x="2613587" y="3858551"/>
                </a:lnTo>
                <a:lnTo>
                  <a:pt x="2617897" y="3856805"/>
                </a:lnTo>
                <a:lnTo>
                  <a:pt x="2619084" y="3849148"/>
                </a:lnTo>
                <a:lnTo>
                  <a:pt x="2631509" y="3849263"/>
                </a:lnTo>
                <a:lnTo>
                  <a:pt x="2637314" y="3844141"/>
                </a:lnTo>
                <a:lnTo>
                  <a:pt x="2640393" y="3843143"/>
                </a:lnTo>
                <a:lnTo>
                  <a:pt x="2643274" y="3838232"/>
                </a:lnTo>
                <a:lnTo>
                  <a:pt x="2646529" y="3836083"/>
                </a:lnTo>
                <a:lnTo>
                  <a:pt x="2655061" y="3840266"/>
                </a:lnTo>
                <a:lnTo>
                  <a:pt x="2653522" y="3836870"/>
                </a:lnTo>
                <a:lnTo>
                  <a:pt x="2655655" y="3834837"/>
                </a:lnTo>
                <a:lnTo>
                  <a:pt x="2658447" y="3837196"/>
                </a:lnTo>
                <a:lnTo>
                  <a:pt x="2657084" y="3840783"/>
                </a:lnTo>
                <a:lnTo>
                  <a:pt x="2658074" y="3845541"/>
                </a:lnTo>
                <a:lnTo>
                  <a:pt x="2656292" y="3853120"/>
                </a:lnTo>
                <a:lnTo>
                  <a:pt x="2656314" y="3857879"/>
                </a:lnTo>
                <a:lnTo>
                  <a:pt x="2653543" y="3861929"/>
                </a:lnTo>
                <a:lnTo>
                  <a:pt x="2654291" y="3869779"/>
                </a:lnTo>
                <a:lnTo>
                  <a:pt x="2653763" y="3880241"/>
                </a:lnTo>
                <a:lnTo>
                  <a:pt x="2651784" y="3884101"/>
                </a:lnTo>
                <a:lnTo>
                  <a:pt x="2653412" y="3887941"/>
                </a:lnTo>
                <a:lnTo>
                  <a:pt x="2659855" y="3890418"/>
                </a:lnTo>
                <a:lnTo>
                  <a:pt x="2662384" y="3887077"/>
                </a:lnTo>
                <a:lnTo>
                  <a:pt x="2671862" y="3893279"/>
                </a:lnTo>
                <a:lnTo>
                  <a:pt x="2671004" y="3894527"/>
                </a:lnTo>
                <a:lnTo>
                  <a:pt x="2680086" y="3902844"/>
                </a:lnTo>
                <a:lnTo>
                  <a:pt x="2687453" y="3902613"/>
                </a:lnTo>
                <a:lnTo>
                  <a:pt x="2691016" y="3906052"/>
                </a:lnTo>
                <a:lnTo>
                  <a:pt x="2691565" y="3911411"/>
                </a:lnTo>
                <a:lnTo>
                  <a:pt x="2690994" y="3922690"/>
                </a:lnTo>
                <a:lnTo>
                  <a:pt x="2693588" y="3927378"/>
                </a:lnTo>
                <a:lnTo>
                  <a:pt x="2688904" y="3929876"/>
                </a:lnTo>
                <a:lnTo>
                  <a:pt x="2689256" y="3931568"/>
                </a:lnTo>
                <a:lnTo>
                  <a:pt x="2696953" y="3935681"/>
                </a:lnTo>
                <a:lnTo>
                  <a:pt x="2700317" y="3932125"/>
                </a:lnTo>
                <a:lnTo>
                  <a:pt x="2713776" y="3930991"/>
                </a:lnTo>
                <a:lnTo>
                  <a:pt x="2714391" y="3936930"/>
                </a:lnTo>
                <a:lnTo>
                  <a:pt x="2721802" y="3940275"/>
                </a:lnTo>
                <a:lnTo>
                  <a:pt x="2724045" y="3942658"/>
                </a:lnTo>
                <a:lnTo>
                  <a:pt x="2731852" y="3943274"/>
                </a:lnTo>
                <a:lnTo>
                  <a:pt x="2730752" y="3939352"/>
                </a:lnTo>
                <a:lnTo>
                  <a:pt x="2735260" y="3939102"/>
                </a:lnTo>
                <a:lnTo>
                  <a:pt x="2740208" y="3941774"/>
                </a:lnTo>
                <a:lnTo>
                  <a:pt x="2743331" y="3947234"/>
                </a:lnTo>
                <a:lnTo>
                  <a:pt x="2746322" y="3948560"/>
                </a:lnTo>
                <a:lnTo>
                  <a:pt x="2749752" y="3944735"/>
                </a:lnTo>
                <a:lnTo>
                  <a:pt x="2753930" y="3945465"/>
                </a:lnTo>
                <a:lnTo>
                  <a:pt x="2757823" y="3955328"/>
                </a:lnTo>
                <a:lnTo>
                  <a:pt x="2751269" y="3957540"/>
                </a:lnTo>
                <a:lnTo>
                  <a:pt x="2750566" y="3964097"/>
                </a:lnTo>
                <a:lnTo>
                  <a:pt x="2753359" y="3971271"/>
                </a:lnTo>
                <a:lnTo>
                  <a:pt x="2750720" y="3974579"/>
                </a:lnTo>
                <a:lnTo>
                  <a:pt x="2755998" y="3982409"/>
                </a:lnTo>
                <a:lnTo>
                  <a:pt x="2754392" y="3986988"/>
                </a:lnTo>
                <a:lnTo>
                  <a:pt x="2749291" y="3986372"/>
                </a:lnTo>
                <a:lnTo>
                  <a:pt x="2743001" y="3979138"/>
                </a:lnTo>
                <a:lnTo>
                  <a:pt x="2739241" y="3976195"/>
                </a:lnTo>
                <a:lnTo>
                  <a:pt x="2735524" y="3968771"/>
                </a:lnTo>
                <a:lnTo>
                  <a:pt x="2729455" y="3964404"/>
                </a:lnTo>
                <a:lnTo>
                  <a:pt x="2725848" y="3967886"/>
                </a:lnTo>
                <a:lnTo>
                  <a:pt x="2722594" y="3968559"/>
                </a:lnTo>
                <a:lnTo>
                  <a:pt x="2719889" y="3972367"/>
                </a:lnTo>
                <a:lnTo>
                  <a:pt x="2723583" y="3977907"/>
                </a:lnTo>
                <a:lnTo>
                  <a:pt x="2722748" y="3983852"/>
                </a:lnTo>
                <a:lnTo>
                  <a:pt x="2717800" y="3990066"/>
                </a:lnTo>
                <a:lnTo>
                  <a:pt x="2717580" y="3994915"/>
                </a:lnTo>
                <a:lnTo>
                  <a:pt x="2709553" y="4002132"/>
                </a:lnTo>
                <a:lnTo>
                  <a:pt x="2708366" y="4010562"/>
                </a:lnTo>
                <a:lnTo>
                  <a:pt x="2705859" y="4013527"/>
                </a:lnTo>
                <a:lnTo>
                  <a:pt x="2705925" y="4021536"/>
                </a:lnTo>
                <a:lnTo>
                  <a:pt x="2700252" y="4025425"/>
                </a:lnTo>
                <a:lnTo>
                  <a:pt x="2691543" y="4027524"/>
                </a:lnTo>
                <a:lnTo>
                  <a:pt x="2681384" y="4027948"/>
                </a:lnTo>
                <a:lnTo>
                  <a:pt x="2687387" y="4030393"/>
                </a:lnTo>
                <a:lnTo>
                  <a:pt x="2693302" y="4028660"/>
                </a:lnTo>
                <a:lnTo>
                  <a:pt x="2701241" y="4028814"/>
                </a:lnTo>
                <a:lnTo>
                  <a:pt x="2704936" y="4030335"/>
                </a:lnTo>
                <a:lnTo>
                  <a:pt x="2711093" y="4037962"/>
                </a:lnTo>
                <a:lnTo>
                  <a:pt x="2713402" y="4048748"/>
                </a:lnTo>
                <a:lnTo>
                  <a:pt x="2715645" y="4054470"/>
                </a:lnTo>
                <a:lnTo>
                  <a:pt x="2711137" y="4055067"/>
                </a:lnTo>
                <a:lnTo>
                  <a:pt x="2705463" y="4058882"/>
                </a:lnTo>
                <a:lnTo>
                  <a:pt x="2706123" y="4063218"/>
                </a:lnTo>
                <a:lnTo>
                  <a:pt x="2697481" y="4068093"/>
                </a:lnTo>
                <a:lnTo>
                  <a:pt x="2697657" y="4073046"/>
                </a:lnTo>
                <a:lnTo>
                  <a:pt x="2693016" y="4077479"/>
                </a:lnTo>
                <a:lnTo>
                  <a:pt x="2693060" y="4079830"/>
                </a:lnTo>
                <a:lnTo>
                  <a:pt x="2688399" y="4086558"/>
                </a:lnTo>
                <a:lnTo>
                  <a:pt x="2687189" y="4092458"/>
                </a:lnTo>
                <a:lnTo>
                  <a:pt x="2681076" y="4096564"/>
                </a:lnTo>
                <a:lnTo>
                  <a:pt x="2677249" y="4097220"/>
                </a:lnTo>
                <a:lnTo>
                  <a:pt x="2672851" y="4100460"/>
                </a:lnTo>
                <a:lnTo>
                  <a:pt x="2669443" y="4105223"/>
                </a:lnTo>
                <a:lnTo>
                  <a:pt x="2663571" y="4117085"/>
                </a:lnTo>
                <a:lnTo>
                  <a:pt x="2660405" y="4119168"/>
                </a:lnTo>
                <a:lnTo>
                  <a:pt x="2652136" y="4129528"/>
                </a:lnTo>
                <a:lnTo>
                  <a:pt x="2652730" y="4133214"/>
                </a:lnTo>
                <a:lnTo>
                  <a:pt x="2651146" y="4137999"/>
                </a:lnTo>
                <a:lnTo>
                  <a:pt x="2654027" y="4144387"/>
                </a:lnTo>
                <a:lnTo>
                  <a:pt x="2652378" y="4149676"/>
                </a:lnTo>
                <a:lnTo>
                  <a:pt x="2653082" y="4153420"/>
                </a:lnTo>
                <a:lnTo>
                  <a:pt x="2648046" y="4161239"/>
                </a:lnTo>
                <a:lnTo>
                  <a:pt x="2648332" y="4163460"/>
                </a:lnTo>
                <a:lnTo>
                  <a:pt x="2659019" y="4164946"/>
                </a:lnTo>
                <a:lnTo>
                  <a:pt x="2664803" y="4170603"/>
                </a:lnTo>
                <a:lnTo>
                  <a:pt x="2672016" y="4172148"/>
                </a:lnTo>
                <a:lnTo>
                  <a:pt x="2674127" y="4178019"/>
                </a:lnTo>
                <a:lnTo>
                  <a:pt x="2684770" y="4192371"/>
                </a:lnTo>
                <a:lnTo>
                  <a:pt x="2686309" y="4193182"/>
                </a:lnTo>
                <a:lnTo>
                  <a:pt x="2698448" y="4194128"/>
                </a:lnTo>
                <a:lnTo>
                  <a:pt x="2710125" y="4197220"/>
                </a:lnTo>
                <a:lnTo>
                  <a:pt x="2712214" y="4198688"/>
                </a:lnTo>
                <a:lnTo>
                  <a:pt x="2710499" y="4204079"/>
                </a:lnTo>
                <a:lnTo>
                  <a:pt x="2714172" y="4207596"/>
                </a:lnTo>
                <a:lnTo>
                  <a:pt x="2721692" y="4210050"/>
                </a:lnTo>
                <a:lnTo>
                  <a:pt x="2726794" y="4208388"/>
                </a:lnTo>
                <a:lnTo>
                  <a:pt x="2729697" y="4198147"/>
                </a:lnTo>
                <a:lnTo>
                  <a:pt x="2734447" y="4194071"/>
                </a:lnTo>
                <a:lnTo>
                  <a:pt x="2748719" y="4190497"/>
                </a:lnTo>
                <a:lnTo>
                  <a:pt x="2751445" y="4188043"/>
                </a:lnTo>
                <a:lnTo>
                  <a:pt x="2755976" y="4188584"/>
                </a:lnTo>
                <a:lnTo>
                  <a:pt x="2762924" y="4186189"/>
                </a:lnTo>
                <a:lnTo>
                  <a:pt x="2769720" y="4175760"/>
                </a:lnTo>
                <a:lnTo>
                  <a:pt x="2771853" y="4163768"/>
                </a:lnTo>
                <a:lnTo>
                  <a:pt x="2775327" y="4159984"/>
                </a:lnTo>
                <a:lnTo>
                  <a:pt x="2783991" y="4154598"/>
                </a:lnTo>
                <a:lnTo>
                  <a:pt x="2814492" y="4147398"/>
                </a:lnTo>
                <a:lnTo>
                  <a:pt x="2827159" y="4141280"/>
                </a:lnTo>
                <a:lnTo>
                  <a:pt x="2833140" y="4140257"/>
                </a:lnTo>
                <a:lnTo>
                  <a:pt x="2833426" y="4137111"/>
                </a:lnTo>
                <a:lnTo>
                  <a:pt x="2830721" y="4128814"/>
                </a:lnTo>
                <a:lnTo>
                  <a:pt x="2834746" y="4121213"/>
                </a:lnTo>
                <a:lnTo>
                  <a:pt x="2836197" y="4113015"/>
                </a:lnTo>
                <a:lnTo>
                  <a:pt x="2834438" y="4108212"/>
                </a:lnTo>
                <a:lnTo>
                  <a:pt x="2835141" y="4105184"/>
                </a:lnTo>
                <a:lnTo>
                  <a:pt x="2846730" y="4096140"/>
                </a:lnTo>
                <a:lnTo>
                  <a:pt x="2848468" y="4087195"/>
                </a:lnTo>
                <a:lnTo>
                  <a:pt x="2857682" y="4081238"/>
                </a:lnTo>
                <a:lnTo>
                  <a:pt x="2860870" y="4077845"/>
                </a:lnTo>
                <a:lnTo>
                  <a:pt x="2866830" y="4075051"/>
                </a:lnTo>
                <a:lnTo>
                  <a:pt x="2869491" y="4068806"/>
                </a:lnTo>
                <a:lnTo>
                  <a:pt x="2874263" y="4067457"/>
                </a:lnTo>
                <a:lnTo>
                  <a:pt x="2878573" y="4069847"/>
                </a:lnTo>
                <a:lnTo>
                  <a:pt x="2886358" y="4058921"/>
                </a:lnTo>
                <a:lnTo>
                  <a:pt x="2892779" y="4055106"/>
                </a:lnTo>
                <a:lnTo>
                  <a:pt x="2898892" y="4054817"/>
                </a:lnTo>
                <a:lnTo>
                  <a:pt x="2899838" y="4060616"/>
                </a:lnTo>
                <a:lnTo>
                  <a:pt x="2905665" y="4060770"/>
                </a:lnTo>
                <a:lnTo>
                  <a:pt x="2907007" y="4067071"/>
                </a:lnTo>
                <a:lnTo>
                  <a:pt x="2913142" y="4066320"/>
                </a:lnTo>
                <a:lnTo>
                  <a:pt x="2917716" y="4070926"/>
                </a:lnTo>
                <a:lnTo>
                  <a:pt x="2915385" y="4076746"/>
                </a:lnTo>
                <a:lnTo>
                  <a:pt x="2918266" y="4081643"/>
                </a:lnTo>
                <a:lnTo>
                  <a:pt x="2923609" y="4081951"/>
                </a:lnTo>
                <a:lnTo>
                  <a:pt x="2934165" y="4084206"/>
                </a:lnTo>
                <a:lnTo>
                  <a:pt x="2943379" y="4083223"/>
                </a:lnTo>
                <a:lnTo>
                  <a:pt x="2945226" y="4080332"/>
                </a:lnTo>
                <a:lnTo>
                  <a:pt x="2954990" y="4076168"/>
                </a:lnTo>
                <a:lnTo>
                  <a:pt x="2964600" y="4076939"/>
                </a:lnTo>
                <a:lnTo>
                  <a:pt x="2977926" y="4081431"/>
                </a:lnTo>
                <a:lnTo>
                  <a:pt x="2983424" y="4085074"/>
                </a:lnTo>
                <a:lnTo>
                  <a:pt x="2985381" y="4089662"/>
                </a:lnTo>
                <a:lnTo>
                  <a:pt x="2988350" y="4103179"/>
                </a:lnTo>
                <a:lnTo>
                  <a:pt x="2993627" y="4113555"/>
                </a:lnTo>
                <a:lnTo>
                  <a:pt x="2998575" y="4115927"/>
                </a:lnTo>
                <a:lnTo>
                  <a:pt x="3001632" y="4121502"/>
                </a:lnTo>
                <a:lnTo>
                  <a:pt x="3001786" y="4128371"/>
                </a:lnTo>
                <a:lnTo>
                  <a:pt x="3003347" y="4131380"/>
                </a:lnTo>
                <a:lnTo>
                  <a:pt x="3012825" y="4134583"/>
                </a:lnTo>
                <a:lnTo>
                  <a:pt x="3020522" y="4135838"/>
                </a:lnTo>
                <a:lnTo>
                  <a:pt x="3030989" y="4136340"/>
                </a:lnTo>
                <a:lnTo>
                  <a:pt x="3037477" y="4132114"/>
                </a:lnTo>
                <a:lnTo>
                  <a:pt x="3043744" y="4133696"/>
                </a:lnTo>
                <a:lnTo>
                  <a:pt x="3046207" y="4141164"/>
                </a:lnTo>
                <a:lnTo>
                  <a:pt x="3050517" y="4144619"/>
                </a:lnTo>
                <a:lnTo>
                  <a:pt x="3059423" y="4146684"/>
                </a:lnTo>
                <a:lnTo>
                  <a:pt x="3069649" y="4145275"/>
                </a:lnTo>
                <a:lnTo>
                  <a:pt x="3079698" y="4148209"/>
                </a:lnTo>
                <a:lnTo>
                  <a:pt x="3086801" y="4153575"/>
                </a:lnTo>
                <a:lnTo>
                  <a:pt x="3091463" y="4158922"/>
                </a:lnTo>
                <a:lnTo>
                  <a:pt x="3099226" y="4162011"/>
                </a:lnTo>
                <a:lnTo>
                  <a:pt x="3101909" y="4168016"/>
                </a:lnTo>
                <a:lnTo>
                  <a:pt x="3112530" y="4174408"/>
                </a:lnTo>
                <a:lnTo>
                  <a:pt x="3116291" y="4175760"/>
                </a:lnTo>
                <a:lnTo>
                  <a:pt x="3124405" y="4175180"/>
                </a:lnTo>
                <a:lnTo>
                  <a:pt x="3134850" y="4169445"/>
                </a:lnTo>
                <a:lnTo>
                  <a:pt x="3137797" y="4164251"/>
                </a:lnTo>
                <a:lnTo>
                  <a:pt x="3143933" y="4163865"/>
                </a:lnTo>
                <a:lnTo>
                  <a:pt x="3148133" y="4167012"/>
                </a:lnTo>
                <a:lnTo>
                  <a:pt x="3152773" y="4166008"/>
                </a:lnTo>
                <a:lnTo>
                  <a:pt x="3166363" y="4166182"/>
                </a:lnTo>
                <a:lnTo>
                  <a:pt x="3168012" y="4174755"/>
                </a:lnTo>
                <a:lnTo>
                  <a:pt x="3170409" y="4181283"/>
                </a:lnTo>
                <a:lnTo>
                  <a:pt x="3173642" y="4185629"/>
                </a:lnTo>
                <a:lnTo>
                  <a:pt x="3182438" y="4192274"/>
                </a:lnTo>
                <a:lnTo>
                  <a:pt x="3183999" y="4197277"/>
                </a:lnTo>
                <a:lnTo>
                  <a:pt x="3192884" y="4203460"/>
                </a:lnTo>
                <a:lnTo>
                  <a:pt x="3196138" y="4204233"/>
                </a:lnTo>
                <a:lnTo>
                  <a:pt x="3202031" y="4194670"/>
                </a:lnTo>
                <a:lnTo>
                  <a:pt x="3204582" y="4187445"/>
                </a:lnTo>
                <a:lnTo>
                  <a:pt x="3204891" y="4182944"/>
                </a:lnTo>
                <a:lnTo>
                  <a:pt x="3211773" y="4177517"/>
                </a:lnTo>
                <a:lnTo>
                  <a:pt x="3218480" y="4174253"/>
                </a:lnTo>
                <a:lnTo>
                  <a:pt x="3223296" y="4173944"/>
                </a:lnTo>
                <a:lnTo>
                  <a:pt x="3229278" y="4170603"/>
                </a:lnTo>
                <a:lnTo>
                  <a:pt x="3231279" y="4166046"/>
                </a:lnTo>
                <a:lnTo>
                  <a:pt x="3236623" y="4164116"/>
                </a:lnTo>
                <a:lnTo>
                  <a:pt x="3238558" y="4161123"/>
                </a:lnTo>
                <a:lnTo>
                  <a:pt x="3240163" y="4153054"/>
                </a:lnTo>
                <a:lnTo>
                  <a:pt x="3242604" y="4150525"/>
                </a:lnTo>
                <a:lnTo>
                  <a:pt x="3250059" y="4152378"/>
                </a:lnTo>
                <a:lnTo>
                  <a:pt x="3256590" y="4139022"/>
                </a:lnTo>
                <a:lnTo>
                  <a:pt x="3255557" y="4134757"/>
                </a:lnTo>
                <a:lnTo>
                  <a:pt x="3259999" y="4129702"/>
                </a:lnTo>
                <a:lnTo>
                  <a:pt x="3261098" y="4118859"/>
                </a:lnTo>
                <a:lnTo>
                  <a:pt x="3263209" y="4114211"/>
                </a:lnTo>
                <a:lnTo>
                  <a:pt x="3262462" y="4109948"/>
                </a:lnTo>
                <a:lnTo>
                  <a:pt x="3259691" y="4105570"/>
                </a:lnTo>
                <a:lnTo>
                  <a:pt x="3260065" y="4099920"/>
                </a:lnTo>
                <a:lnTo>
                  <a:pt x="3258086" y="4095311"/>
                </a:lnTo>
                <a:lnTo>
                  <a:pt x="3254501" y="4092535"/>
                </a:lnTo>
                <a:lnTo>
                  <a:pt x="3249113" y="4083898"/>
                </a:lnTo>
                <a:lnTo>
                  <a:pt x="3247882" y="4079888"/>
                </a:lnTo>
                <a:lnTo>
                  <a:pt x="3242604" y="4075783"/>
                </a:lnTo>
                <a:lnTo>
                  <a:pt x="3240933" y="4071832"/>
                </a:lnTo>
                <a:lnTo>
                  <a:pt x="3243748" y="4068980"/>
                </a:lnTo>
                <a:lnTo>
                  <a:pt x="3251950" y="4070714"/>
                </a:lnTo>
                <a:lnTo>
                  <a:pt x="3254831" y="4072795"/>
                </a:lnTo>
                <a:lnTo>
                  <a:pt x="3257909" y="4072082"/>
                </a:lnTo>
                <a:lnTo>
                  <a:pt x="3259845" y="4068093"/>
                </a:lnTo>
                <a:lnTo>
                  <a:pt x="3266618" y="4060385"/>
                </a:lnTo>
                <a:lnTo>
                  <a:pt x="3271324" y="4061059"/>
                </a:lnTo>
                <a:lnTo>
                  <a:pt x="3276448" y="4064393"/>
                </a:lnTo>
                <a:lnTo>
                  <a:pt x="3280692" y="4064759"/>
                </a:lnTo>
                <a:lnTo>
                  <a:pt x="3283529" y="4062235"/>
                </a:lnTo>
                <a:lnTo>
                  <a:pt x="3289796" y="4061445"/>
                </a:lnTo>
                <a:lnTo>
                  <a:pt x="3299472" y="4063584"/>
                </a:lnTo>
                <a:lnTo>
                  <a:pt x="3303650" y="4059865"/>
                </a:lnTo>
                <a:lnTo>
                  <a:pt x="3309565" y="4057649"/>
                </a:lnTo>
                <a:lnTo>
                  <a:pt x="3317328" y="4056936"/>
                </a:lnTo>
                <a:lnTo>
                  <a:pt x="3323288" y="4053391"/>
                </a:lnTo>
                <a:lnTo>
                  <a:pt x="3330170" y="4050694"/>
                </a:lnTo>
                <a:lnTo>
                  <a:pt x="3336548" y="4050598"/>
                </a:lnTo>
                <a:lnTo>
                  <a:pt x="3338593" y="4047901"/>
                </a:lnTo>
                <a:lnTo>
                  <a:pt x="3347433" y="4045609"/>
                </a:lnTo>
                <a:lnTo>
                  <a:pt x="3350930" y="4043721"/>
                </a:lnTo>
                <a:lnTo>
                  <a:pt x="3352645" y="4039233"/>
                </a:lnTo>
                <a:lnTo>
                  <a:pt x="3357637" y="4036325"/>
                </a:lnTo>
                <a:lnTo>
                  <a:pt x="3375581" y="4031876"/>
                </a:lnTo>
                <a:lnTo>
                  <a:pt x="3379275" y="4028275"/>
                </a:lnTo>
                <a:lnTo>
                  <a:pt x="3382354" y="4023057"/>
                </a:lnTo>
                <a:lnTo>
                  <a:pt x="3389809" y="4018821"/>
                </a:lnTo>
                <a:lnTo>
                  <a:pt x="3399946" y="4018474"/>
                </a:lnTo>
                <a:lnTo>
                  <a:pt x="3404235" y="4016780"/>
                </a:lnTo>
                <a:lnTo>
                  <a:pt x="3406610" y="4009735"/>
                </a:lnTo>
                <a:lnTo>
                  <a:pt x="3412921" y="4005019"/>
                </a:lnTo>
                <a:lnTo>
                  <a:pt x="3418419" y="4002941"/>
                </a:lnTo>
                <a:lnTo>
                  <a:pt x="3422531" y="3997321"/>
                </a:lnTo>
                <a:lnTo>
                  <a:pt x="3421981" y="3988180"/>
                </a:lnTo>
                <a:lnTo>
                  <a:pt x="3424180" y="3985063"/>
                </a:lnTo>
                <a:lnTo>
                  <a:pt x="3432427" y="3982697"/>
                </a:lnTo>
                <a:lnTo>
                  <a:pt x="3441091" y="3979138"/>
                </a:lnTo>
                <a:lnTo>
                  <a:pt x="3446369" y="3980408"/>
                </a:lnTo>
                <a:lnTo>
                  <a:pt x="3452570" y="3986295"/>
                </a:lnTo>
                <a:lnTo>
                  <a:pt x="3456132" y="3986103"/>
                </a:lnTo>
                <a:lnTo>
                  <a:pt x="3468051" y="3977542"/>
                </a:lnTo>
                <a:lnTo>
                  <a:pt x="3470888" y="3978253"/>
                </a:lnTo>
                <a:lnTo>
                  <a:pt x="3476452" y="3982582"/>
                </a:lnTo>
                <a:lnTo>
                  <a:pt x="3480322" y="3982755"/>
                </a:lnTo>
                <a:lnTo>
                  <a:pt x="3494352" y="3979042"/>
                </a:lnTo>
                <a:lnTo>
                  <a:pt x="3500355" y="3975964"/>
                </a:lnTo>
                <a:lnTo>
                  <a:pt x="3513396" y="3977926"/>
                </a:lnTo>
                <a:lnTo>
                  <a:pt x="3517772" y="3972867"/>
                </a:lnTo>
                <a:lnTo>
                  <a:pt x="3517772" y="3965366"/>
                </a:lnTo>
                <a:lnTo>
                  <a:pt x="3519201" y="3957617"/>
                </a:lnTo>
                <a:lnTo>
                  <a:pt x="3522456" y="3952886"/>
                </a:lnTo>
                <a:lnTo>
                  <a:pt x="3529889" y="3949829"/>
                </a:lnTo>
                <a:lnTo>
                  <a:pt x="3537959" y="3951560"/>
                </a:lnTo>
                <a:lnTo>
                  <a:pt x="3545590" y="3957039"/>
                </a:lnTo>
                <a:lnTo>
                  <a:pt x="3552847" y="3954290"/>
                </a:lnTo>
                <a:lnTo>
                  <a:pt x="3553748" y="3952425"/>
                </a:lnTo>
                <a:lnTo>
                  <a:pt x="3549768" y="3947637"/>
                </a:lnTo>
                <a:lnTo>
                  <a:pt x="3551197" y="3944619"/>
                </a:lnTo>
                <a:lnTo>
                  <a:pt x="3559400" y="3939583"/>
                </a:lnTo>
                <a:lnTo>
                  <a:pt x="3558015" y="3933432"/>
                </a:lnTo>
                <a:lnTo>
                  <a:pt x="3559268" y="3931280"/>
                </a:lnTo>
                <a:lnTo>
                  <a:pt x="3557091" y="3926110"/>
                </a:lnTo>
                <a:lnTo>
                  <a:pt x="3559598" y="3910989"/>
                </a:lnTo>
                <a:lnTo>
                  <a:pt x="3558366" y="3906820"/>
                </a:lnTo>
                <a:lnTo>
                  <a:pt x="3549570" y="3904841"/>
                </a:lnTo>
                <a:lnTo>
                  <a:pt x="3546843" y="3898945"/>
                </a:lnTo>
                <a:lnTo>
                  <a:pt x="3546953" y="3893164"/>
                </a:lnTo>
                <a:lnTo>
                  <a:pt x="3544886" y="3885387"/>
                </a:lnTo>
                <a:lnTo>
                  <a:pt x="3542555" y="3884369"/>
                </a:lnTo>
                <a:lnTo>
                  <a:pt x="3542951" y="3877592"/>
                </a:lnTo>
                <a:lnTo>
                  <a:pt x="3541060" y="3872908"/>
                </a:lnTo>
                <a:lnTo>
                  <a:pt x="3547723" y="3868454"/>
                </a:lnTo>
                <a:lnTo>
                  <a:pt x="3553067" y="3870700"/>
                </a:lnTo>
                <a:lnTo>
                  <a:pt x="3555771" y="3862715"/>
                </a:lnTo>
                <a:lnTo>
                  <a:pt x="3557113" y="3855576"/>
                </a:lnTo>
                <a:lnTo>
                  <a:pt x="3561357" y="3848189"/>
                </a:lnTo>
                <a:lnTo>
                  <a:pt x="3568944" y="3845752"/>
                </a:lnTo>
                <a:lnTo>
                  <a:pt x="3574771" y="3845484"/>
                </a:lnTo>
                <a:lnTo>
                  <a:pt x="3580071" y="3842280"/>
                </a:lnTo>
                <a:lnTo>
                  <a:pt x="3581720" y="3838367"/>
                </a:lnTo>
                <a:lnTo>
                  <a:pt x="3577894" y="3829294"/>
                </a:lnTo>
                <a:lnTo>
                  <a:pt x="3578026" y="3822620"/>
                </a:lnTo>
                <a:lnTo>
                  <a:pt x="3588625" y="3818382"/>
                </a:lnTo>
                <a:lnTo>
                  <a:pt x="3599225" y="3820472"/>
                </a:lnTo>
                <a:lnTo>
                  <a:pt x="3613299" y="3818190"/>
                </a:lnTo>
                <a:lnTo>
                  <a:pt x="3615234" y="3816522"/>
                </a:lnTo>
                <a:lnTo>
                  <a:pt x="3622293" y="3814873"/>
                </a:lnTo>
                <a:lnTo>
                  <a:pt x="3623041" y="3809696"/>
                </a:lnTo>
                <a:lnTo>
                  <a:pt x="3627615" y="3804386"/>
                </a:lnTo>
                <a:lnTo>
                  <a:pt x="3631815" y="3802182"/>
                </a:lnTo>
                <a:lnTo>
                  <a:pt x="3638214" y="3803945"/>
                </a:lnTo>
                <a:lnTo>
                  <a:pt x="3640919" y="3811997"/>
                </a:lnTo>
                <a:lnTo>
                  <a:pt x="3638786" y="3820453"/>
                </a:lnTo>
                <a:lnTo>
                  <a:pt x="3641513" y="3825861"/>
                </a:lnTo>
                <a:lnTo>
                  <a:pt x="3651144" y="3829351"/>
                </a:lnTo>
                <a:lnTo>
                  <a:pt x="3662953" y="3838693"/>
                </a:lnTo>
                <a:lnTo>
                  <a:pt x="3667220" y="3847019"/>
                </a:lnTo>
                <a:lnTo>
                  <a:pt x="3669331" y="3845081"/>
                </a:lnTo>
                <a:lnTo>
                  <a:pt x="3674894" y="3849359"/>
                </a:lnTo>
                <a:lnTo>
                  <a:pt x="3672519" y="3849820"/>
                </a:lnTo>
                <a:lnTo>
                  <a:pt x="3672168" y="3853466"/>
                </a:lnTo>
                <a:lnTo>
                  <a:pt x="3675444" y="3858148"/>
                </a:lnTo>
                <a:lnTo>
                  <a:pt x="3676390" y="3869049"/>
                </a:lnTo>
                <a:lnTo>
                  <a:pt x="3673663" y="3870777"/>
                </a:lnTo>
                <a:lnTo>
                  <a:pt x="3673817" y="3873983"/>
                </a:lnTo>
                <a:lnTo>
                  <a:pt x="3669924" y="3876056"/>
                </a:lnTo>
                <a:lnTo>
                  <a:pt x="3667461" y="3874636"/>
                </a:lnTo>
                <a:lnTo>
                  <a:pt x="3667681" y="3884503"/>
                </a:lnTo>
                <a:lnTo>
                  <a:pt x="3669836" y="3887192"/>
                </a:lnTo>
                <a:lnTo>
                  <a:pt x="3680656" y="3886769"/>
                </a:lnTo>
                <a:lnTo>
                  <a:pt x="3684152" y="3890130"/>
                </a:lnTo>
                <a:lnTo>
                  <a:pt x="3688088" y="3890341"/>
                </a:lnTo>
                <a:lnTo>
                  <a:pt x="3689034" y="3886673"/>
                </a:lnTo>
                <a:lnTo>
                  <a:pt x="3692179" y="3883313"/>
                </a:lnTo>
                <a:lnTo>
                  <a:pt x="3696071" y="3883908"/>
                </a:lnTo>
                <a:lnTo>
                  <a:pt x="3701943" y="3890860"/>
                </a:lnTo>
                <a:lnTo>
                  <a:pt x="3708716" y="3891128"/>
                </a:lnTo>
                <a:lnTo>
                  <a:pt x="3709793" y="3894911"/>
                </a:lnTo>
                <a:lnTo>
                  <a:pt x="3705835" y="3899483"/>
                </a:lnTo>
                <a:lnTo>
                  <a:pt x="3704186" y="3904649"/>
                </a:lnTo>
                <a:lnTo>
                  <a:pt x="3704406" y="3910028"/>
                </a:lnTo>
                <a:lnTo>
                  <a:pt x="3711575" y="3923900"/>
                </a:lnTo>
                <a:lnTo>
                  <a:pt x="3713048" y="3933913"/>
                </a:lnTo>
                <a:lnTo>
                  <a:pt x="3719051" y="3934566"/>
                </a:lnTo>
                <a:lnTo>
                  <a:pt x="3727078" y="3929108"/>
                </a:lnTo>
                <a:lnTo>
                  <a:pt x="3730970" y="3929358"/>
                </a:lnTo>
                <a:lnTo>
                  <a:pt x="3734093" y="3939025"/>
                </a:lnTo>
                <a:lnTo>
                  <a:pt x="3726726" y="3957386"/>
                </a:lnTo>
                <a:lnTo>
                  <a:pt x="3728419" y="3959905"/>
                </a:lnTo>
                <a:lnTo>
                  <a:pt x="3727562" y="3964943"/>
                </a:lnTo>
                <a:lnTo>
                  <a:pt x="3730112" y="3965982"/>
                </a:lnTo>
                <a:lnTo>
                  <a:pt x="3739415" y="3966193"/>
                </a:lnTo>
                <a:lnTo>
                  <a:pt x="3739371" y="3963347"/>
                </a:lnTo>
                <a:lnTo>
                  <a:pt x="3742537" y="3963770"/>
                </a:lnTo>
                <a:lnTo>
                  <a:pt x="3744450" y="3967463"/>
                </a:lnTo>
                <a:lnTo>
                  <a:pt x="3745616" y="3961751"/>
                </a:lnTo>
                <a:lnTo>
                  <a:pt x="3752939" y="3960482"/>
                </a:lnTo>
                <a:lnTo>
                  <a:pt x="3753620" y="3956251"/>
                </a:lnTo>
                <a:lnTo>
                  <a:pt x="3757557" y="3954309"/>
                </a:lnTo>
                <a:lnTo>
                  <a:pt x="3759338" y="3951290"/>
                </a:lnTo>
                <a:lnTo>
                  <a:pt x="3768376" y="3947522"/>
                </a:lnTo>
                <a:lnTo>
                  <a:pt x="3771037" y="3950406"/>
                </a:lnTo>
                <a:lnTo>
                  <a:pt x="3774181" y="3949618"/>
                </a:lnTo>
                <a:lnTo>
                  <a:pt x="3772115" y="3944735"/>
                </a:lnTo>
                <a:lnTo>
                  <a:pt x="3776469" y="3947868"/>
                </a:lnTo>
                <a:lnTo>
                  <a:pt x="3777678" y="3943408"/>
                </a:lnTo>
                <a:lnTo>
                  <a:pt x="3779899" y="3942562"/>
                </a:lnTo>
                <a:lnTo>
                  <a:pt x="3779679" y="3938910"/>
                </a:lnTo>
                <a:lnTo>
                  <a:pt x="3786123" y="3925265"/>
                </a:lnTo>
                <a:lnTo>
                  <a:pt x="3790323" y="3923324"/>
                </a:lnTo>
                <a:lnTo>
                  <a:pt x="3796282" y="3922728"/>
                </a:lnTo>
                <a:lnTo>
                  <a:pt x="3799668" y="3926360"/>
                </a:lnTo>
                <a:lnTo>
                  <a:pt x="3795798" y="3932164"/>
                </a:lnTo>
                <a:lnTo>
                  <a:pt x="3797096" y="3946330"/>
                </a:lnTo>
                <a:lnTo>
                  <a:pt x="3800065" y="3952309"/>
                </a:lnTo>
                <a:lnTo>
                  <a:pt x="3807607" y="3959001"/>
                </a:lnTo>
                <a:lnTo>
                  <a:pt x="3809696" y="3962424"/>
                </a:lnTo>
                <a:lnTo>
                  <a:pt x="3809103" y="3971463"/>
                </a:lnTo>
                <a:lnTo>
                  <a:pt x="3811302" y="3973002"/>
                </a:lnTo>
                <a:lnTo>
                  <a:pt x="3814886" y="3969174"/>
                </a:lnTo>
                <a:lnTo>
                  <a:pt x="3826519" y="3954040"/>
                </a:lnTo>
                <a:lnTo>
                  <a:pt x="3830499" y="3953771"/>
                </a:lnTo>
                <a:lnTo>
                  <a:pt x="3833864" y="3958674"/>
                </a:lnTo>
                <a:lnTo>
                  <a:pt x="3831753" y="3970636"/>
                </a:lnTo>
                <a:lnTo>
                  <a:pt x="3833072" y="3975272"/>
                </a:lnTo>
                <a:lnTo>
                  <a:pt x="3841407" y="3982755"/>
                </a:lnTo>
                <a:lnTo>
                  <a:pt x="3843892" y="3989220"/>
                </a:lnTo>
                <a:lnTo>
                  <a:pt x="3839977" y="3997378"/>
                </a:lnTo>
                <a:lnTo>
                  <a:pt x="3834062" y="4001670"/>
                </a:lnTo>
                <a:lnTo>
                  <a:pt x="3836371" y="4004538"/>
                </a:lnTo>
                <a:lnTo>
                  <a:pt x="3839911" y="4001555"/>
                </a:lnTo>
                <a:lnTo>
                  <a:pt x="3845717" y="4005115"/>
                </a:lnTo>
                <a:lnTo>
                  <a:pt x="3850247" y="4001535"/>
                </a:lnTo>
                <a:lnTo>
                  <a:pt x="3854909" y="3999746"/>
                </a:lnTo>
                <a:lnTo>
                  <a:pt x="3863111" y="4005192"/>
                </a:lnTo>
                <a:lnTo>
                  <a:pt x="3872633" y="3999649"/>
                </a:lnTo>
                <a:lnTo>
                  <a:pt x="3874304" y="3994627"/>
                </a:lnTo>
                <a:lnTo>
                  <a:pt x="3883562" y="3993299"/>
                </a:lnTo>
                <a:lnTo>
                  <a:pt x="3883716" y="3991625"/>
                </a:lnTo>
                <a:lnTo>
                  <a:pt x="3890072" y="3988373"/>
                </a:lnTo>
                <a:lnTo>
                  <a:pt x="3894910" y="3988777"/>
                </a:lnTo>
                <a:lnTo>
                  <a:pt x="3902936" y="3981216"/>
                </a:lnTo>
                <a:lnTo>
                  <a:pt x="3909775" y="3979696"/>
                </a:lnTo>
                <a:lnTo>
                  <a:pt x="3917098" y="3976003"/>
                </a:lnTo>
                <a:lnTo>
                  <a:pt x="3921804" y="3972021"/>
                </a:lnTo>
                <a:lnTo>
                  <a:pt x="3925037" y="3972540"/>
                </a:lnTo>
                <a:lnTo>
                  <a:pt x="3940760" y="3970771"/>
                </a:lnTo>
                <a:lnTo>
                  <a:pt x="3950656" y="3973156"/>
                </a:lnTo>
                <a:lnTo>
                  <a:pt x="3963234" y="3966385"/>
                </a:lnTo>
                <a:lnTo>
                  <a:pt x="3965741" y="3957828"/>
                </a:lnTo>
                <a:lnTo>
                  <a:pt x="3970139" y="3956443"/>
                </a:lnTo>
                <a:lnTo>
                  <a:pt x="3970513" y="3946023"/>
                </a:lnTo>
                <a:lnTo>
                  <a:pt x="3973658" y="3941870"/>
                </a:lnTo>
                <a:lnTo>
                  <a:pt x="3971349" y="3938429"/>
                </a:lnTo>
                <a:lnTo>
                  <a:pt x="3970953" y="3930319"/>
                </a:lnTo>
                <a:lnTo>
                  <a:pt x="3975923" y="3925168"/>
                </a:lnTo>
                <a:lnTo>
                  <a:pt x="3976868" y="3919385"/>
                </a:lnTo>
                <a:lnTo>
                  <a:pt x="3971635" y="3914408"/>
                </a:lnTo>
                <a:lnTo>
                  <a:pt x="3971195" y="3911680"/>
                </a:lnTo>
                <a:lnTo>
                  <a:pt x="3976890" y="3907320"/>
                </a:lnTo>
                <a:lnTo>
                  <a:pt x="3978034" y="3897350"/>
                </a:lnTo>
                <a:lnTo>
                  <a:pt x="3973460" y="3892127"/>
                </a:lnTo>
                <a:lnTo>
                  <a:pt x="3977506" y="3890437"/>
                </a:lnTo>
                <a:lnTo>
                  <a:pt x="3981641" y="3891743"/>
                </a:lnTo>
                <a:lnTo>
                  <a:pt x="3988040" y="3891743"/>
                </a:lnTo>
                <a:lnTo>
                  <a:pt x="3991976" y="3886001"/>
                </a:lnTo>
                <a:lnTo>
                  <a:pt x="3989205" y="3882776"/>
                </a:lnTo>
                <a:lnTo>
                  <a:pt x="3990986" y="3880491"/>
                </a:lnTo>
                <a:lnTo>
                  <a:pt x="3983663" y="3875173"/>
                </a:lnTo>
                <a:lnTo>
                  <a:pt x="3981619" y="3876997"/>
                </a:lnTo>
                <a:lnTo>
                  <a:pt x="3978892" y="3872217"/>
                </a:lnTo>
                <a:lnTo>
                  <a:pt x="3980673" y="3869856"/>
                </a:lnTo>
                <a:lnTo>
                  <a:pt x="3991734" y="3863963"/>
                </a:lnTo>
                <a:lnTo>
                  <a:pt x="3995539" y="3866996"/>
                </a:lnTo>
                <a:lnTo>
                  <a:pt x="4002290" y="3867667"/>
                </a:lnTo>
                <a:lnTo>
                  <a:pt x="4004071" y="3872946"/>
                </a:lnTo>
                <a:lnTo>
                  <a:pt x="4003917" y="3877169"/>
                </a:lnTo>
                <a:lnTo>
                  <a:pt x="4013527" y="3875730"/>
                </a:lnTo>
                <a:lnTo>
                  <a:pt x="4013659" y="3872447"/>
                </a:lnTo>
                <a:lnTo>
                  <a:pt x="4007677" y="3867955"/>
                </a:lnTo>
                <a:lnTo>
                  <a:pt x="4009370" y="3862792"/>
                </a:lnTo>
                <a:lnTo>
                  <a:pt x="4016781" y="3857918"/>
                </a:lnTo>
                <a:lnTo>
                  <a:pt x="4024170" y="3855346"/>
                </a:lnTo>
                <a:lnTo>
                  <a:pt x="4030833" y="3846654"/>
                </a:lnTo>
                <a:lnTo>
                  <a:pt x="4033098" y="3840438"/>
                </a:lnTo>
                <a:lnTo>
                  <a:pt x="4032307" y="3838577"/>
                </a:lnTo>
                <a:lnTo>
                  <a:pt x="4037232" y="3834146"/>
                </a:lnTo>
                <a:lnTo>
                  <a:pt x="4047502" y="3831749"/>
                </a:lnTo>
                <a:lnTo>
                  <a:pt x="4050361" y="3833494"/>
                </a:lnTo>
                <a:lnTo>
                  <a:pt x="4050119" y="3836947"/>
                </a:lnTo>
                <a:lnTo>
                  <a:pt x="4052956" y="3841570"/>
                </a:lnTo>
                <a:lnTo>
                  <a:pt x="4060960" y="3846846"/>
                </a:lnTo>
                <a:lnTo>
                  <a:pt x="4065050" y="3847709"/>
                </a:lnTo>
                <a:lnTo>
                  <a:pt x="4067909" y="3850664"/>
                </a:lnTo>
                <a:lnTo>
                  <a:pt x="4073319" y="3862888"/>
                </a:lnTo>
                <a:lnTo>
                  <a:pt x="4074748" y="3870432"/>
                </a:lnTo>
                <a:lnTo>
                  <a:pt x="4080048" y="3873292"/>
                </a:lnTo>
                <a:lnTo>
                  <a:pt x="4083611" y="3867706"/>
                </a:lnTo>
                <a:lnTo>
                  <a:pt x="4090999" y="3865921"/>
                </a:lnTo>
                <a:lnTo>
                  <a:pt x="4094122" y="3864040"/>
                </a:lnTo>
                <a:lnTo>
                  <a:pt x="4100191" y="3865076"/>
                </a:lnTo>
                <a:lnTo>
                  <a:pt x="4104590" y="3868589"/>
                </a:lnTo>
                <a:lnTo>
                  <a:pt x="4107162" y="3874712"/>
                </a:lnTo>
                <a:lnTo>
                  <a:pt x="4109537" y="3876459"/>
                </a:lnTo>
                <a:lnTo>
                  <a:pt x="4108592" y="3882353"/>
                </a:lnTo>
                <a:lnTo>
                  <a:pt x="4113342" y="3880721"/>
                </a:lnTo>
                <a:lnTo>
                  <a:pt x="4120730" y="3884984"/>
                </a:lnTo>
                <a:lnTo>
                  <a:pt x="4120577" y="3886769"/>
                </a:lnTo>
                <a:lnTo>
                  <a:pt x="4127943" y="3894720"/>
                </a:lnTo>
                <a:lnTo>
                  <a:pt x="4127372" y="3898945"/>
                </a:lnTo>
                <a:lnTo>
                  <a:pt x="4135948" y="3902267"/>
                </a:lnTo>
                <a:lnTo>
                  <a:pt x="4139071" y="3909874"/>
                </a:lnTo>
                <a:lnTo>
                  <a:pt x="4137113" y="3914889"/>
                </a:lnTo>
                <a:lnTo>
                  <a:pt x="4146217" y="3925380"/>
                </a:lnTo>
                <a:lnTo>
                  <a:pt x="4150374" y="3926091"/>
                </a:lnTo>
                <a:lnTo>
                  <a:pt x="4150264" y="3919423"/>
                </a:lnTo>
                <a:lnTo>
                  <a:pt x="4152155" y="3914658"/>
                </a:lnTo>
                <a:lnTo>
                  <a:pt x="4146767" y="3902364"/>
                </a:lnTo>
                <a:lnTo>
                  <a:pt x="4149890" y="3897620"/>
                </a:lnTo>
                <a:lnTo>
                  <a:pt x="4149296" y="3892492"/>
                </a:lnTo>
                <a:lnTo>
                  <a:pt x="4146217" y="3885291"/>
                </a:lnTo>
                <a:lnTo>
                  <a:pt x="4139620" y="3885176"/>
                </a:lnTo>
                <a:lnTo>
                  <a:pt x="4136608" y="3879473"/>
                </a:lnTo>
                <a:lnTo>
                  <a:pt x="4141248" y="3874904"/>
                </a:lnTo>
                <a:lnTo>
                  <a:pt x="4140720" y="3865709"/>
                </a:lnTo>
                <a:lnTo>
                  <a:pt x="4145360" y="3855500"/>
                </a:lnTo>
                <a:lnTo>
                  <a:pt x="4148966" y="3860278"/>
                </a:lnTo>
                <a:lnTo>
                  <a:pt x="4153299" y="3861756"/>
                </a:lnTo>
                <a:lnTo>
                  <a:pt x="4151495" y="3856191"/>
                </a:lnTo>
                <a:lnTo>
                  <a:pt x="4148614" y="3856709"/>
                </a:lnTo>
                <a:lnTo>
                  <a:pt x="4147779" y="3853562"/>
                </a:lnTo>
                <a:lnTo>
                  <a:pt x="4143865" y="3850376"/>
                </a:lnTo>
                <a:lnTo>
                  <a:pt x="4148900" y="3850089"/>
                </a:lnTo>
                <a:lnTo>
                  <a:pt x="4149274" y="3845925"/>
                </a:lnTo>
                <a:lnTo>
                  <a:pt x="4152617" y="3843661"/>
                </a:lnTo>
                <a:lnTo>
                  <a:pt x="4153189" y="3839345"/>
                </a:lnTo>
                <a:lnTo>
                  <a:pt x="4161149" y="3834741"/>
                </a:lnTo>
                <a:lnTo>
                  <a:pt x="4164250" y="3836410"/>
                </a:lnTo>
                <a:lnTo>
                  <a:pt x="4165965" y="3833858"/>
                </a:lnTo>
                <a:lnTo>
                  <a:pt x="4171375" y="3838462"/>
                </a:lnTo>
                <a:lnTo>
                  <a:pt x="4174299" y="3839326"/>
                </a:lnTo>
                <a:lnTo>
                  <a:pt x="4173156" y="3832612"/>
                </a:lnTo>
                <a:lnTo>
                  <a:pt x="4162469" y="3825784"/>
                </a:lnTo>
                <a:lnTo>
                  <a:pt x="4165305" y="3821450"/>
                </a:lnTo>
                <a:lnTo>
                  <a:pt x="4163106" y="3816886"/>
                </a:lnTo>
                <a:lnTo>
                  <a:pt x="4163480" y="3812208"/>
                </a:lnTo>
                <a:lnTo>
                  <a:pt x="4167834" y="3810003"/>
                </a:lnTo>
                <a:lnTo>
                  <a:pt x="4171859" y="3811671"/>
                </a:lnTo>
                <a:lnTo>
                  <a:pt x="4174299" y="3807491"/>
                </a:lnTo>
                <a:lnTo>
                  <a:pt x="4174035" y="3804194"/>
                </a:lnTo>
                <a:lnTo>
                  <a:pt x="4171353" y="3803543"/>
                </a:lnTo>
                <a:lnTo>
                  <a:pt x="4173772" y="3796412"/>
                </a:lnTo>
                <a:lnTo>
                  <a:pt x="4179159" y="3795454"/>
                </a:lnTo>
                <a:lnTo>
                  <a:pt x="4183118" y="3796297"/>
                </a:lnTo>
                <a:lnTo>
                  <a:pt x="4186372" y="3791755"/>
                </a:lnTo>
                <a:lnTo>
                  <a:pt x="4200534" y="3790413"/>
                </a:lnTo>
                <a:lnTo>
                  <a:pt x="4201832" y="3792751"/>
                </a:lnTo>
                <a:lnTo>
                  <a:pt x="4208627" y="3794323"/>
                </a:lnTo>
                <a:lnTo>
                  <a:pt x="4209550" y="3797389"/>
                </a:lnTo>
                <a:lnTo>
                  <a:pt x="4207241" y="3805210"/>
                </a:lnTo>
                <a:lnTo>
                  <a:pt x="4212585" y="3808431"/>
                </a:lnTo>
                <a:lnTo>
                  <a:pt x="4214168" y="3815832"/>
                </a:lnTo>
                <a:lnTo>
                  <a:pt x="4209682" y="3817423"/>
                </a:lnTo>
                <a:lnTo>
                  <a:pt x="4207615" y="3824748"/>
                </a:lnTo>
                <a:lnTo>
                  <a:pt x="4210496" y="3824614"/>
                </a:lnTo>
                <a:lnTo>
                  <a:pt x="4213773" y="3827894"/>
                </a:lnTo>
                <a:lnTo>
                  <a:pt x="4214520" y="3831461"/>
                </a:lnTo>
                <a:lnTo>
                  <a:pt x="4219138" y="3836276"/>
                </a:lnTo>
                <a:lnTo>
                  <a:pt x="4224196" y="3826513"/>
                </a:lnTo>
                <a:lnTo>
                  <a:pt x="4225603" y="3827855"/>
                </a:lnTo>
                <a:lnTo>
                  <a:pt x="4234993" y="3827203"/>
                </a:lnTo>
                <a:lnTo>
                  <a:pt x="4233388" y="3824633"/>
                </a:lnTo>
                <a:lnTo>
                  <a:pt x="4239172" y="3823022"/>
                </a:lnTo>
                <a:lnTo>
                  <a:pt x="4242426" y="3825151"/>
                </a:lnTo>
                <a:lnTo>
                  <a:pt x="4247638" y="3823962"/>
                </a:lnTo>
                <a:lnTo>
                  <a:pt x="4247088" y="3828661"/>
                </a:lnTo>
                <a:lnTo>
                  <a:pt x="4250233" y="3830291"/>
                </a:lnTo>
                <a:lnTo>
                  <a:pt x="4255950" y="3829102"/>
                </a:lnTo>
                <a:lnTo>
                  <a:pt x="4262789" y="3823904"/>
                </a:lnTo>
                <a:lnTo>
                  <a:pt x="4265054" y="3825055"/>
                </a:lnTo>
                <a:lnTo>
                  <a:pt x="4270376" y="3823924"/>
                </a:lnTo>
                <a:lnTo>
                  <a:pt x="4277721" y="3829620"/>
                </a:lnTo>
                <a:lnTo>
                  <a:pt x="4277875" y="3834031"/>
                </a:lnTo>
                <a:lnTo>
                  <a:pt x="4284032" y="3833245"/>
                </a:lnTo>
                <a:lnTo>
                  <a:pt x="4291883" y="3839191"/>
                </a:lnTo>
                <a:lnTo>
                  <a:pt x="4297029" y="3841973"/>
                </a:lnTo>
                <a:lnTo>
                  <a:pt x="4304022" y="3835604"/>
                </a:lnTo>
                <a:lnTo>
                  <a:pt x="4308178" y="3836602"/>
                </a:lnTo>
                <a:lnTo>
                  <a:pt x="4312334" y="3831173"/>
                </a:lnTo>
                <a:lnTo>
                  <a:pt x="4316182" y="3832209"/>
                </a:lnTo>
                <a:lnTo>
                  <a:pt x="4320295" y="3826743"/>
                </a:lnTo>
                <a:lnTo>
                  <a:pt x="4315545" y="3825266"/>
                </a:lnTo>
                <a:lnTo>
                  <a:pt x="4312686" y="3821661"/>
                </a:lnTo>
                <a:lnTo>
                  <a:pt x="4306968" y="3819609"/>
                </a:lnTo>
                <a:lnTo>
                  <a:pt x="4304813" y="3816330"/>
                </a:lnTo>
                <a:lnTo>
                  <a:pt x="4303384" y="3802296"/>
                </a:lnTo>
                <a:lnTo>
                  <a:pt x="4304923" y="3798194"/>
                </a:lnTo>
                <a:lnTo>
                  <a:pt x="4299272" y="3793805"/>
                </a:lnTo>
                <a:lnTo>
                  <a:pt x="4303186" y="3789915"/>
                </a:lnTo>
                <a:lnTo>
                  <a:pt x="4303582" y="3782518"/>
                </a:lnTo>
                <a:lnTo>
                  <a:pt x="4305979" y="3781024"/>
                </a:lnTo>
                <a:lnTo>
                  <a:pt x="4308904" y="3773111"/>
                </a:lnTo>
                <a:lnTo>
                  <a:pt x="4315413" y="3767325"/>
                </a:lnTo>
                <a:lnTo>
                  <a:pt x="4314203" y="3761426"/>
                </a:lnTo>
                <a:lnTo>
                  <a:pt x="4316842" y="3756274"/>
                </a:lnTo>
                <a:lnTo>
                  <a:pt x="4307738" y="3751544"/>
                </a:lnTo>
                <a:lnTo>
                  <a:pt x="4308310" y="3749113"/>
                </a:lnTo>
                <a:lnTo>
                  <a:pt x="4303538" y="3749285"/>
                </a:lnTo>
                <a:lnTo>
                  <a:pt x="4301361" y="3754704"/>
                </a:lnTo>
                <a:lnTo>
                  <a:pt x="4299030" y="3755451"/>
                </a:lnTo>
                <a:lnTo>
                  <a:pt x="4289002" y="3749840"/>
                </a:lnTo>
                <a:lnTo>
                  <a:pt x="4288320" y="3754704"/>
                </a:lnTo>
                <a:lnTo>
                  <a:pt x="4281921" y="3756332"/>
                </a:lnTo>
                <a:lnTo>
                  <a:pt x="4278491" y="3764625"/>
                </a:lnTo>
                <a:lnTo>
                  <a:pt x="4272487" y="3768360"/>
                </a:lnTo>
                <a:lnTo>
                  <a:pt x="4268903" y="3774395"/>
                </a:lnTo>
                <a:lnTo>
                  <a:pt x="4261932" y="3771310"/>
                </a:lnTo>
                <a:lnTo>
                  <a:pt x="4258326" y="3773954"/>
                </a:lnTo>
                <a:lnTo>
                  <a:pt x="4251266" y="3772057"/>
                </a:lnTo>
                <a:lnTo>
                  <a:pt x="4249353" y="3763399"/>
                </a:lnTo>
                <a:lnTo>
                  <a:pt x="4249771" y="3758975"/>
                </a:lnTo>
                <a:lnTo>
                  <a:pt x="4255599" y="3757251"/>
                </a:lnTo>
                <a:lnTo>
                  <a:pt x="4255334" y="3754608"/>
                </a:lnTo>
                <a:lnTo>
                  <a:pt x="4262064" y="3751391"/>
                </a:lnTo>
                <a:lnTo>
                  <a:pt x="4265912" y="3748289"/>
                </a:lnTo>
                <a:lnTo>
                  <a:pt x="4270904" y="3752138"/>
                </a:lnTo>
                <a:lnTo>
                  <a:pt x="4274466" y="3751410"/>
                </a:lnTo>
                <a:lnTo>
                  <a:pt x="4272993" y="3748289"/>
                </a:lnTo>
                <a:lnTo>
                  <a:pt x="4274708" y="3746240"/>
                </a:lnTo>
                <a:lnTo>
                  <a:pt x="4280338" y="3746145"/>
                </a:lnTo>
                <a:lnTo>
                  <a:pt x="4284054" y="3738869"/>
                </a:lnTo>
                <a:lnTo>
                  <a:pt x="4287837" y="3739865"/>
                </a:lnTo>
                <a:lnTo>
                  <a:pt x="4284010" y="3732303"/>
                </a:lnTo>
                <a:lnTo>
                  <a:pt x="4286979" y="3730064"/>
                </a:lnTo>
                <a:lnTo>
                  <a:pt x="4292147" y="3732074"/>
                </a:lnTo>
                <a:lnTo>
                  <a:pt x="4293972" y="3727384"/>
                </a:lnTo>
                <a:lnTo>
                  <a:pt x="4299316" y="3726140"/>
                </a:lnTo>
                <a:lnTo>
                  <a:pt x="4305495" y="3727518"/>
                </a:lnTo>
                <a:lnTo>
                  <a:pt x="4316380" y="3733203"/>
                </a:lnTo>
                <a:lnTo>
                  <a:pt x="4317370" y="3728303"/>
                </a:lnTo>
                <a:lnTo>
                  <a:pt x="4319965" y="3725356"/>
                </a:lnTo>
                <a:lnTo>
                  <a:pt x="4323857" y="3725642"/>
                </a:lnTo>
                <a:lnTo>
                  <a:pt x="4322582" y="3722695"/>
                </a:lnTo>
                <a:lnTo>
                  <a:pt x="4331092" y="3719767"/>
                </a:lnTo>
                <a:lnTo>
                  <a:pt x="4337381" y="3721394"/>
                </a:lnTo>
                <a:lnTo>
                  <a:pt x="4340482" y="3725585"/>
                </a:lnTo>
                <a:lnTo>
                  <a:pt x="4340570" y="3733012"/>
                </a:lnTo>
                <a:lnTo>
                  <a:pt x="4336348" y="3738888"/>
                </a:lnTo>
                <a:lnTo>
                  <a:pt x="4342197" y="3747581"/>
                </a:lnTo>
                <a:lnTo>
                  <a:pt x="4344792" y="3746394"/>
                </a:lnTo>
                <a:lnTo>
                  <a:pt x="4346222" y="3740497"/>
                </a:lnTo>
                <a:lnTo>
                  <a:pt x="4354864" y="3738754"/>
                </a:lnTo>
                <a:lnTo>
                  <a:pt x="4357898" y="3734122"/>
                </a:lnTo>
                <a:lnTo>
                  <a:pt x="4353082" y="3731021"/>
                </a:lnTo>
                <a:lnTo>
                  <a:pt x="4354666" y="3728207"/>
                </a:lnTo>
                <a:lnTo>
                  <a:pt x="4348751" y="3725164"/>
                </a:lnTo>
                <a:lnTo>
                  <a:pt x="4352159" y="3721624"/>
                </a:lnTo>
                <a:lnTo>
                  <a:pt x="4358624" y="3723595"/>
                </a:lnTo>
                <a:lnTo>
                  <a:pt x="4363616" y="3728533"/>
                </a:lnTo>
                <a:lnTo>
                  <a:pt x="4363000" y="3734371"/>
                </a:lnTo>
                <a:lnTo>
                  <a:pt x="4364628" y="3745245"/>
                </a:lnTo>
                <a:lnTo>
                  <a:pt x="4363726" y="3748232"/>
                </a:lnTo>
                <a:lnTo>
                  <a:pt x="4367509" y="3749668"/>
                </a:lnTo>
                <a:lnTo>
                  <a:pt x="4373710" y="3749840"/>
                </a:lnTo>
                <a:lnTo>
                  <a:pt x="4378658" y="3753172"/>
                </a:lnTo>
                <a:lnTo>
                  <a:pt x="4381253" y="3753038"/>
                </a:lnTo>
                <a:lnTo>
                  <a:pt x="4381846" y="3756657"/>
                </a:lnTo>
                <a:lnTo>
                  <a:pt x="4390686" y="3759051"/>
                </a:lnTo>
                <a:lnTo>
                  <a:pt x="4396624" y="3758955"/>
                </a:lnTo>
                <a:lnTo>
                  <a:pt x="4402935" y="3755719"/>
                </a:lnTo>
                <a:lnTo>
                  <a:pt x="4403309" y="3751142"/>
                </a:lnTo>
                <a:lnTo>
                  <a:pt x="4412545" y="3751736"/>
                </a:lnTo>
                <a:lnTo>
                  <a:pt x="4413051" y="3745493"/>
                </a:lnTo>
                <a:lnTo>
                  <a:pt x="4411929" y="3742047"/>
                </a:lnTo>
                <a:lnTo>
                  <a:pt x="4408059" y="3739520"/>
                </a:lnTo>
                <a:lnTo>
                  <a:pt x="4410368" y="3735156"/>
                </a:lnTo>
                <a:lnTo>
                  <a:pt x="4408521" y="3730140"/>
                </a:lnTo>
                <a:lnTo>
                  <a:pt x="4411160" y="3727920"/>
                </a:lnTo>
                <a:lnTo>
                  <a:pt x="4412413" y="3722599"/>
                </a:lnTo>
                <a:lnTo>
                  <a:pt x="4411445" y="3719040"/>
                </a:lnTo>
                <a:lnTo>
                  <a:pt x="4412259" y="3709741"/>
                </a:lnTo>
                <a:lnTo>
                  <a:pt x="4415822" y="3707655"/>
                </a:lnTo>
                <a:lnTo>
                  <a:pt x="4419472" y="3708803"/>
                </a:lnTo>
                <a:lnTo>
                  <a:pt x="4423167" y="3706086"/>
                </a:lnTo>
                <a:lnTo>
                  <a:pt x="4424882" y="3701705"/>
                </a:lnTo>
                <a:lnTo>
                  <a:pt x="4430357" y="3694513"/>
                </a:lnTo>
                <a:lnTo>
                  <a:pt x="4431347" y="3686079"/>
                </a:lnTo>
                <a:lnTo>
                  <a:pt x="4433326" y="3682350"/>
                </a:lnTo>
                <a:lnTo>
                  <a:pt x="4439373" y="3680171"/>
                </a:lnTo>
                <a:lnTo>
                  <a:pt x="4443948" y="3675734"/>
                </a:lnTo>
                <a:lnTo>
                  <a:pt x="4447114" y="3669177"/>
                </a:lnTo>
                <a:lnTo>
                  <a:pt x="4446257" y="3662812"/>
                </a:lnTo>
                <a:lnTo>
                  <a:pt x="4444057" y="3659773"/>
                </a:lnTo>
                <a:lnTo>
                  <a:pt x="4437021" y="3657345"/>
                </a:lnTo>
                <a:lnTo>
                  <a:pt x="4437636" y="3654784"/>
                </a:lnTo>
                <a:lnTo>
                  <a:pt x="4454459" y="3644867"/>
                </a:lnTo>
                <a:lnTo>
                  <a:pt x="4459605" y="3641103"/>
                </a:lnTo>
                <a:lnTo>
                  <a:pt x="4464816" y="3629125"/>
                </a:lnTo>
                <a:lnTo>
                  <a:pt x="4463541" y="3621657"/>
                </a:lnTo>
                <a:lnTo>
                  <a:pt x="4458813" y="3621294"/>
                </a:lnTo>
                <a:lnTo>
                  <a:pt x="4454261" y="3619079"/>
                </a:lnTo>
                <a:lnTo>
                  <a:pt x="4451952" y="3611784"/>
                </a:lnTo>
                <a:lnTo>
                  <a:pt x="4453205" y="3610047"/>
                </a:lnTo>
                <a:lnTo>
                  <a:pt x="4452744" y="3599413"/>
                </a:lnTo>
                <a:lnTo>
                  <a:pt x="4456460" y="3602849"/>
                </a:lnTo>
                <a:lnTo>
                  <a:pt x="4461804" y="3600559"/>
                </a:lnTo>
                <a:lnTo>
                  <a:pt x="4472689" y="3601456"/>
                </a:lnTo>
                <a:lnTo>
                  <a:pt x="4475856" y="3593782"/>
                </a:lnTo>
                <a:lnTo>
                  <a:pt x="4476362" y="3588534"/>
                </a:lnTo>
                <a:lnTo>
                  <a:pt x="4473019" y="3586110"/>
                </a:lnTo>
                <a:lnTo>
                  <a:pt x="4469435" y="3578496"/>
                </a:lnTo>
                <a:lnTo>
                  <a:pt x="4469149" y="3581644"/>
                </a:lnTo>
                <a:lnTo>
                  <a:pt x="4463893" y="3581397"/>
                </a:lnTo>
                <a:lnTo>
                  <a:pt x="4459275" y="3574508"/>
                </a:lnTo>
                <a:lnTo>
                  <a:pt x="4460836" y="3571379"/>
                </a:lnTo>
                <a:lnTo>
                  <a:pt x="4456262" y="3561441"/>
                </a:lnTo>
                <a:lnTo>
                  <a:pt x="4460353" y="3560506"/>
                </a:lnTo>
                <a:lnTo>
                  <a:pt x="4459561" y="3557683"/>
                </a:lnTo>
                <a:lnTo>
                  <a:pt x="4453733" y="3555032"/>
                </a:lnTo>
                <a:lnTo>
                  <a:pt x="4449049" y="3543019"/>
                </a:lnTo>
                <a:lnTo>
                  <a:pt x="4454107" y="3532438"/>
                </a:lnTo>
                <a:lnTo>
                  <a:pt x="4455910" y="3524661"/>
                </a:lnTo>
                <a:lnTo>
                  <a:pt x="4462706" y="3518162"/>
                </a:lnTo>
                <a:lnTo>
                  <a:pt x="4458769" y="3512026"/>
                </a:lnTo>
                <a:lnTo>
                  <a:pt x="4456570" y="3512160"/>
                </a:lnTo>
                <a:lnTo>
                  <a:pt x="4450479" y="3517019"/>
                </a:lnTo>
                <a:lnTo>
                  <a:pt x="4450149" y="3522012"/>
                </a:lnTo>
                <a:lnTo>
                  <a:pt x="4445443" y="3523327"/>
                </a:lnTo>
                <a:lnTo>
                  <a:pt x="4442232" y="3522488"/>
                </a:lnTo>
                <a:lnTo>
                  <a:pt x="4435063" y="3524547"/>
                </a:lnTo>
                <a:lnTo>
                  <a:pt x="4431281" y="3527272"/>
                </a:lnTo>
                <a:lnTo>
                  <a:pt x="4424706" y="3526815"/>
                </a:lnTo>
                <a:lnTo>
                  <a:pt x="4417779" y="3532133"/>
                </a:lnTo>
                <a:lnTo>
                  <a:pt x="4412435" y="3532628"/>
                </a:lnTo>
                <a:lnTo>
                  <a:pt x="4410588" y="3527444"/>
                </a:lnTo>
                <a:lnTo>
                  <a:pt x="4406410" y="3525061"/>
                </a:lnTo>
                <a:lnTo>
                  <a:pt x="4406982" y="3521821"/>
                </a:lnTo>
                <a:lnTo>
                  <a:pt x="4400208" y="3521669"/>
                </a:lnTo>
                <a:lnTo>
                  <a:pt x="4396976" y="3518982"/>
                </a:lnTo>
                <a:lnTo>
                  <a:pt x="4392666" y="3519553"/>
                </a:lnTo>
                <a:lnTo>
                  <a:pt x="4388487" y="3511493"/>
                </a:lnTo>
                <a:lnTo>
                  <a:pt x="4387366" y="3506425"/>
                </a:lnTo>
                <a:lnTo>
                  <a:pt x="4389521" y="3501376"/>
                </a:lnTo>
                <a:lnTo>
                  <a:pt x="4395129" y="3499185"/>
                </a:lnTo>
                <a:lnTo>
                  <a:pt x="4397481" y="3489776"/>
                </a:lnTo>
                <a:lnTo>
                  <a:pt x="4402825" y="3477760"/>
                </a:lnTo>
                <a:lnTo>
                  <a:pt x="4405024" y="3469021"/>
                </a:lnTo>
                <a:lnTo>
                  <a:pt x="4407685" y="3465175"/>
                </a:lnTo>
                <a:lnTo>
                  <a:pt x="4420220" y="3456801"/>
                </a:lnTo>
                <a:lnTo>
                  <a:pt x="4424816" y="3456325"/>
                </a:lnTo>
                <a:lnTo>
                  <a:pt x="4427543" y="3451262"/>
                </a:lnTo>
                <a:lnTo>
                  <a:pt x="4420748" y="3449417"/>
                </a:lnTo>
                <a:lnTo>
                  <a:pt x="4421341" y="3445440"/>
                </a:lnTo>
                <a:lnTo>
                  <a:pt x="4429192" y="3438191"/>
                </a:lnTo>
                <a:lnTo>
                  <a:pt x="4427806" y="3427919"/>
                </a:lnTo>
                <a:lnTo>
                  <a:pt x="4436097" y="3423316"/>
                </a:lnTo>
                <a:lnTo>
                  <a:pt x="4437724" y="3420273"/>
                </a:lnTo>
                <a:lnTo>
                  <a:pt x="4435965" y="3410746"/>
                </a:lnTo>
                <a:lnTo>
                  <a:pt x="4432754" y="3408179"/>
                </a:lnTo>
                <a:lnTo>
                  <a:pt x="4434162" y="3406316"/>
                </a:lnTo>
                <a:lnTo>
                  <a:pt x="4429192" y="3406297"/>
                </a:lnTo>
                <a:lnTo>
                  <a:pt x="4430929" y="3401677"/>
                </a:lnTo>
                <a:lnTo>
                  <a:pt x="4429808" y="3399282"/>
                </a:lnTo>
                <a:lnTo>
                  <a:pt x="4431325" y="3394150"/>
                </a:lnTo>
                <a:lnTo>
                  <a:pt x="4428906" y="3392421"/>
                </a:lnTo>
                <a:lnTo>
                  <a:pt x="4426707" y="3385123"/>
                </a:lnTo>
                <a:lnTo>
                  <a:pt x="4421451" y="3380600"/>
                </a:lnTo>
                <a:lnTo>
                  <a:pt x="4418065" y="3370074"/>
                </a:lnTo>
                <a:lnTo>
                  <a:pt x="4410346" y="3375337"/>
                </a:lnTo>
                <a:lnTo>
                  <a:pt x="4399395" y="3368384"/>
                </a:lnTo>
                <a:lnTo>
                  <a:pt x="4393083" y="3357462"/>
                </a:lnTo>
                <a:lnTo>
                  <a:pt x="4391874" y="3353796"/>
                </a:lnTo>
                <a:lnTo>
                  <a:pt x="4395261" y="3352676"/>
                </a:lnTo>
                <a:lnTo>
                  <a:pt x="4397262" y="3354632"/>
                </a:lnTo>
                <a:lnTo>
                  <a:pt x="4404848" y="3352486"/>
                </a:lnTo>
                <a:lnTo>
                  <a:pt x="4410896" y="3353208"/>
                </a:lnTo>
                <a:lnTo>
                  <a:pt x="4418021" y="3355999"/>
                </a:lnTo>
                <a:lnTo>
                  <a:pt x="4421671" y="3354784"/>
                </a:lnTo>
                <a:lnTo>
                  <a:pt x="4424618" y="3351138"/>
                </a:lnTo>
                <a:lnTo>
                  <a:pt x="4429368" y="3348214"/>
                </a:lnTo>
                <a:lnTo>
                  <a:pt x="4427652" y="3341910"/>
                </a:lnTo>
                <a:lnTo>
                  <a:pt x="4437109" y="3345043"/>
                </a:lnTo>
                <a:lnTo>
                  <a:pt x="4439637" y="3344055"/>
                </a:lnTo>
                <a:lnTo>
                  <a:pt x="4441023" y="3336841"/>
                </a:lnTo>
                <a:lnTo>
                  <a:pt x="4448346" y="3330482"/>
                </a:lnTo>
                <a:lnTo>
                  <a:pt x="4454305" y="3328014"/>
                </a:lnTo>
                <a:lnTo>
                  <a:pt x="4466312" y="3328451"/>
                </a:lnTo>
                <a:lnTo>
                  <a:pt x="4462596" y="3299742"/>
                </a:lnTo>
                <a:lnTo>
                  <a:pt x="4459055" y="3298907"/>
                </a:lnTo>
                <a:lnTo>
                  <a:pt x="4453821" y="3286599"/>
                </a:lnTo>
                <a:lnTo>
                  <a:pt x="4447884" y="3286883"/>
                </a:lnTo>
                <a:lnTo>
                  <a:pt x="4450962" y="3282522"/>
                </a:lnTo>
                <a:lnTo>
                  <a:pt x="4448654" y="3280189"/>
                </a:lnTo>
                <a:lnTo>
                  <a:pt x="4447884" y="3273933"/>
                </a:lnTo>
                <a:lnTo>
                  <a:pt x="4451600" y="3271032"/>
                </a:lnTo>
                <a:lnTo>
                  <a:pt x="4455866" y="3270122"/>
                </a:lnTo>
                <a:lnTo>
                  <a:pt x="4460836" y="3266293"/>
                </a:lnTo>
                <a:lnTo>
                  <a:pt x="4465410" y="3265308"/>
                </a:lnTo>
                <a:lnTo>
                  <a:pt x="4468709" y="3262199"/>
                </a:lnTo>
                <a:lnTo>
                  <a:pt x="4476362" y="3258219"/>
                </a:lnTo>
                <a:lnTo>
                  <a:pt x="4480980" y="3260228"/>
                </a:lnTo>
                <a:lnTo>
                  <a:pt x="4483530" y="3254997"/>
                </a:lnTo>
                <a:lnTo>
                  <a:pt x="4491359" y="3251586"/>
                </a:lnTo>
                <a:lnTo>
                  <a:pt x="4488324" y="3236070"/>
                </a:lnTo>
                <a:lnTo>
                  <a:pt x="4484696" y="3240161"/>
                </a:lnTo>
                <a:lnTo>
                  <a:pt x="4481309" y="3239120"/>
                </a:lnTo>
                <a:lnTo>
                  <a:pt x="4481925" y="3233096"/>
                </a:lnTo>
                <a:lnTo>
                  <a:pt x="4486081" y="3232148"/>
                </a:lnTo>
                <a:lnTo>
                  <a:pt x="4486345" y="3224421"/>
                </a:lnTo>
                <a:lnTo>
                  <a:pt x="4480650" y="3218797"/>
                </a:lnTo>
                <a:lnTo>
                  <a:pt x="4480364" y="3214385"/>
                </a:lnTo>
                <a:lnTo>
                  <a:pt x="4477769" y="3211943"/>
                </a:lnTo>
                <a:lnTo>
                  <a:pt x="4478099" y="3205033"/>
                </a:lnTo>
                <a:lnTo>
                  <a:pt x="4475020" y="3201777"/>
                </a:lnTo>
                <a:lnTo>
                  <a:pt x="4477967" y="3199865"/>
                </a:lnTo>
                <a:lnTo>
                  <a:pt x="4473041" y="3199790"/>
                </a:lnTo>
                <a:lnTo>
                  <a:pt x="4470622" y="3197064"/>
                </a:lnTo>
                <a:lnTo>
                  <a:pt x="4467455" y="3197367"/>
                </a:lnTo>
                <a:lnTo>
                  <a:pt x="4466334" y="3201985"/>
                </a:lnTo>
                <a:lnTo>
                  <a:pt x="4469786" y="3204010"/>
                </a:lnTo>
                <a:lnTo>
                  <a:pt x="4466444" y="3207532"/>
                </a:lnTo>
                <a:lnTo>
                  <a:pt x="4459561" y="3203064"/>
                </a:lnTo>
                <a:lnTo>
                  <a:pt x="4454525" y="3201133"/>
                </a:lnTo>
                <a:lnTo>
                  <a:pt x="4464377" y="3200395"/>
                </a:lnTo>
                <a:lnTo>
                  <a:pt x="4464750" y="3196345"/>
                </a:lnTo>
                <a:lnTo>
                  <a:pt x="4458725" y="3196591"/>
                </a:lnTo>
                <a:lnTo>
                  <a:pt x="4456372" y="3195115"/>
                </a:lnTo>
                <a:lnTo>
                  <a:pt x="4459231" y="3190686"/>
                </a:lnTo>
                <a:lnTo>
                  <a:pt x="4455756" y="3190005"/>
                </a:lnTo>
                <a:lnTo>
                  <a:pt x="4456372" y="3185160"/>
                </a:lnTo>
                <a:lnTo>
                  <a:pt x="4459957" y="3182209"/>
                </a:lnTo>
                <a:lnTo>
                  <a:pt x="4461166" y="3174206"/>
                </a:lnTo>
                <a:lnTo>
                  <a:pt x="4455624" y="3174849"/>
                </a:lnTo>
                <a:lnTo>
                  <a:pt x="4452238" y="3180109"/>
                </a:lnTo>
                <a:lnTo>
                  <a:pt x="4449511" y="3181093"/>
                </a:lnTo>
                <a:lnTo>
                  <a:pt x="4444761" y="3177857"/>
                </a:lnTo>
                <a:lnTo>
                  <a:pt x="4440121" y="3166394"/>
                </a:lnTo>
                <a:lnTo>
                  <a:pt x="4434602" y="3166999"/>
                </a:lnTo>
                <a:lnTo>
                  <a:pt x="4434822" y="3164049"/>
                </a:lnTo>
                <a:lnTo>
                  <a:pt x="4431875" y="3165486"/>
                </a:lnTo>
                <a:lnTo>
                  <a:pt x="4432007" y="3170517"/>
                </a:lnTo>
                <a:lnTo>
                  <a:pt x="4428862" y="3170498"/>
                </a:lnTo>
                <a:lnTo>
                  <a:pt x="4426509" y="3165751"/>
                </a:lnTo>
                <a:lnTo>
                  <a:pt x="4424970" y="3168891"/>
                </a:lnTo>
                <a:lnTo>
                  <a:pt x="4419384" y="3166810"/>
                </a:lnTo>
                <a:lnTo>
                  <a:pt x="4410192" y="3168512"/>
                </a:lnTo>
                <a:lnTo>
                  <a:pt x="4410698" y="3172485"/>
                </a:lnTo>
                <a:lnTo>
                  <a:pt x="4397459" y="3174055"/>
                </a:lnTo>
                <a:lnTo>
                  <a:pt x="4390708" y="3177403"/>
                </a:lnTo>
                <a:lnTo>
                  <a:pt x="4384727" y="3175455"/>
                </a:lnTo>
                <a:lnTo>
                  <a:pt x="4382220" y="3167737"/>
                </a:lnTo>
                <a:lnTo>
                  <a:pt x="4378812" y="3166583"/>
                </a:lnTo>
                <a:lnTo>
                  <a:pt x="4375447" y="3168342"/>
                </a:lnTo>
                <a:lnTo>
                  <a:pt x="4369619" y="3179314"/>
                </a:lnTo>
                <a:lnTo>
                  <a:pt x="4359680" y="3192162"/>
                </a:lnTo>
                <a:lnTo>
                  <a:pt x="4355853" y="3195853"/>
                </a:lnTo>
                <a:lnTo>
                  <a:pt x="4352093" y="3193828"/>
                </a:lnTo>
                <a:lnTo>
                  <a:pt x="4347805" y="3202648"/>
                </a:lnTo>
                <a:lnTo>
                  <a:pt x="4344396" y="3200111"/>
                </a:lnTo>
                <a:lnTo>
                  <a:pt x="4339559" y="3199449"/>
                </a:lnTo>
                <a:lnTo>
                  <a:pt x="4335688" y="3202951"/>
                </a:lnTo>
                <a:lnTo>
                  <a:pt x="4324913" y="3201361"/>
                </a:lnTo>
                <a:lnTo>
                  <a:pt x="4327859" y="3191651"/>
                </a:lnTo>
                <a:lnTo>
                  <a:pt x="4331444" y="3186429"/>
                </a:lnTo>
                <a:lnTo>
                  <a:pt x="4335886" y="3184403"/>
                </a:lnTo>
                <a:lnTo>
                  <a:pt x="4336964" y="3181263"/>
                </a:lnTo>
                <a:lnTo>
                  <a:pt x="4332917" y="3178954"/>
                </a:lnTo>
                <a:lnTo>
                  <a:pt x="4328673" y="3179030"/>
                </a:lnTo>
                <a:lnTo>
                  <a:pt x="4323483" y="3181944"/>
                </a:lnTo>
                <a:lnTo>
                  <a:pt x="4317304" y="3181774"/>
                </a:lnTo>
                <a:lnTo>
                  <a:pt x="4312378" y="3186712"/>
                </a:lnTo>
                <a:lnTo>
                  <a:pt x="4310553" y="3184290"/>
                </a:lnTo>
                <a:lnTo>
                  <a:pt x="4307518" y="3189267"/>
                </a:lnTo>
                <a:lnTo>
                  <a:pt x="4300965" y="3189362"/>
                </a:lnTo>
                <a:lnTo>
                  <a:pt x="4299755" y="3187015"/>
                </a:lnTo>
                <a:lnTo>
                  <a:pt x="4294720" y="3190289"/>
                </a:lnTo>
                <a:lnTo>
                  <a:pt x="4293730" y="3194017"/>
                </a:lnTo>
                <a:lnTo>
                  <a:pt x="4290585" y="3196704"/>
                </a:lnTo>
                <a:lnTo>
                  <a:pt x="4284010" y="3199241"/>
                </a:lnTo>
                <a:lnTo>
                  <a:pt x="4274708" y="3207304"/>
                </a:lnTo>
                <a:lnTo>
                  <a:pt x="4265978" y="3211318"/>
                </a:lnTo>
                <a:lnTo>
                  <a:pt x="4266968" y="3214347"/>
                </a:lnTo>
                <a:lnTo>
                  <a:pt x="4269849" y="3214537"/>
                </a:lnTo>
                <a:lnTo>
                  <a:pt x="4270200" y="3222016"/>
                </a:lnTo>
                <a:lnTo>
                  <a:pt x="4264637" y="3224876"/>
                </a:lnTo>
                <a:lnTo>
                  <a:pt x="4258985" y="3225709"/>
                </a:lnTo>
                <a:lnTo>
                  <a:pt x="4258853" y="3217472"/>
                </a:lnTo>
                <a:lnTo>
                  <a:pt x="4256632" y="3219043"/>
                </a:lnTo>
                <a:lnTo>
                  <a:pt x="4257929" y="3221884"/>
                </a:lnTo>
                <a:lnTo>
                  <a:pt x="4251376" y="3222755"/>
                </a:lnTo>
                <a:lnTo>
                  <a:pt x="4245659" y="3228531"/>
                </a:lnTo>
                <a:lnTo>
                  <a:pt x="4241195" y="3229781"/>
                </a:lnTo>
                <a:lnTo>
                  <a:pt x="4243240" y="3227111"/>
                </a:lnTo>
                <a:lnTo>
                  <a:pt x="4242844" y="3223039"/>
                </a:lnTo>
                <a:lnTo>
                  <a:pt x="4239611" y="3216960"/>
                </a:lnTo>
                <a:lnTo>
                  <a:pt x="4234554" y="3216563"/>
                </a:lnTo>
                <a:lnTo>
                  <a:pt x="4230595" y="3209993"/>
                </a:lnTo>
                <a:lnTo>
                  <a:pt x="4231211" y="3205847"/>
                </a:lnTo>
                <a:lnTo>
                  <a:pt x="4229496" y="3203783"/>
                </a:lnTo>
                <a:lnTo>
                  <a:pt x="4225911" y="3205904"/>
                </a:lnTo>
                <a:lnTo>
                  <a:pt x="4215883" y="3197272"/>
                </a:lnTo>
                <a:lnTo>
                  <a:pt x="4211639" y="3195455"/>
                </a:lnTo>
                <a:lnTo>
                  <a:pt x="4217225" y="3189153"/>
                </a:lnTo>
                <a:lnTo>
                  <a:pt x="4224482" y="3192957"/>
                </a:lnTo>
                <a:lnTo>
                  <a:pt x="4231299" y="3189191"/>
                </a:lnTo>
                <a:lnTo>
                  <a:pt x="4234400" y="3190213"/>
                </a:lnTo>
                <a:lnTo>
                  <a:pt x="4236467" y="3182455"/>
                </a:lnTo>
                <a:lnTo>
                  <a:pt x="4241436" y="3182833"/>
                </a:lnTo>
                <a:lnTo>
                  <a:pt x="4243372" y="3185974"/>
                </a:lnTo>
                <a:lnTo>
                  <a:pt x="4246560" y="3183420"/>
                </a:lnTo>
                <a:lnTo>
                  <a:pt x="4246428" y="3179844"/>
                </a:lnTo>
                <a:close/>
              </a:path>
            </a:pathLst>
          </a:custGeom>
          <a:solidFill xmlns:a="http://schemas.openxmlformats.org/drawingml/2006/main">
            <a:srgbClr val="F5F0E5"/>
          </a:solidFill>
          <a:ln xmlns:a="http://schemas.openxmlformats.org/drawingml/2006/main" w="9525">
            <a:solidFill>
              <a:srgbClr val="BDCBD5"/>
            </a:solidFill>
          </a:ln>
        </p:spPr>
      </p:sp>
      <p:sp>
        <p:nvSpPr>
          <p:cNvPr id="8" name="贵州省轮廓1">
            <a:extLst xmlns:a="http://schemas.openxmlformats.org/drawingml/2006/main">
              <a:ext uri="{FF2B5EF4-FFF2-40B4-BE49-F238E27FC236}">
                <a16:creationId xmlns:a16="http://schemas.microsoft.com/office/drawing/2014/main" id="{0D086C97-E99A-43E4-9077-DD096D61C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850953" y="4087638"/>
                </a:moveTo>
                <a:lnTo>
                  <a:pt x="2853636" y="4087811"/>
                </a:lnTo>
                <a:lnTo>
                  <a:pt x="2857638" y="4083879"/>
                </a:lnTo>
                <a:lnTo>
                  <a:pt x="2857110" y="4082086"/>
                </a:lnTo>
                <a:lnTo>
                  <a:pt x="2850953" y="4087638"/>
                </a:lnTo>
                <a:close/>
              </a:path>
            </a:pathLst>
          </a:custGeom>
          <a:solidFill xmlns:a="http://schemas.openxmlformats.org/drawingml/2006/main">
            <a:srgbClr val="F5F0E5"/>
          </a:solidFill>
          <a:ln xmlns:a="http://schemas.openxmlformats.org/drawingml/2006/main" w="9525">
            <a:solidFill>
              <a:srgbClr val="BDCBD5"/>
            </a:solidFill>
          </a:ln>
        </p:spPr>
      </p:sp>
      <p:sp>
        <p:nvSpPr>
          <p:cNvPr id="9" name="贵州省轮廓2">
            <a:extLst xmlns:a="http://schemas.openxmlformats.org/drawingml/2006/main">
              <a:ext uri="{FF2B5EF4-FFF2-40B4-BE49-F238E27FC236}">
                <a16:creationId xmlns:a16="http://schemas.microsoft.com/office/drawing/2014/main" id="{7A21F4AA-340E-482E-B20D-4A8F84F65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462596" y="3299742"/>
                </a:moveTo>
                <a:lnTo>
                  <a:pt x="4466312" y="3328451"/>
                </a:lnTo>
                <a:lnTo>
                  <a:pt x="4472051" y="3329457"/>
                </a:lnTo>
                <a:lnTo>
                  <a:pt x="4472887" y="3334848"/>
                </a:lnTo>
                <a:lnTo>
                  <a:pt x="4479308" y="3332949"/>
                </a:lnTo>
                <a:lnTo>
                  <a:pt x="4477395" y="3329457"/>
                </a:lnTo>
                <a:lnTo>
                  <a:pt x="4477615" y="3320309"/>
                </a:lnTo>
                <a:lnTo>
                  <a:pt x="4474009" y="3311561"/>
                </a:lnTo>
                <a:lnTo>
                  <a:pt x="4470270" y="3305755"/>
                </a:lnTo>
                <a:lnTo>
                  <a:pt x="4470204" y="3302550"/>
                </a:lnTo>
                <a:lnTo>
                  <a:pt x="4476010" y="3295474"/>
                </a:lnTo>
                <a:lnTo>
                  <a:pt x="4474998" y="3285082"/>
                </a:lnTo>
                <a:lnTo>
                  <a:pt x="4476252" y="3281479"/>
                </a:lnTo>
                <a:lnTo>
                  <a:pt x="4467829" y="3277630"/>
                </a:lnTo>
                <a:lnTo>
                  <a:pt x="4466356" y="3272814"/>
                </a:lnTo>
                <a:lnTo>
                  <a:pt x="4461716" y="3273231"/>
                </a:lnTo>
                <a:lnTo>
                  <a:pt x="4461254" y="3277156"/>
                </a:lnTo>
                <a:lnTo>
                  <a:pt x="4455317" y="3281915"/>
                </a:lnTo>
                <a:lnTo>
                  <a:pt x="4453821" y="3286599"/>
                </a:lnTo>
                <a:lnTo>
                  <a:pt x="4459055" y="3298907"/>
                </a:lnTo>
                <a:lnTo>
                  <a:pt x="4464619" y="3296802"/>
                </a:lnTo>
                <a:lnTo>
                  <a:pt x="4462596" y="3299742"/>
                </a:lnTo>
                <a:close/>
              </a:path>
            </a:pathLst>
          </a:custGeom>
          <a:solidFill xmlns:a="http://schemas.openxmlformats.org/drawingml/2006/main">
            <a:srgbClr val="F5F0E5"/>
          </a:solidFill>
          <a:ln xmlns:a="http://schemas.openxmlformats.org/drawingml/2006/main" w="9525">
            <a:solidFill>
              <a:srgbClr val="BDCBD5"/>
            </a:solidFill>
          </a:ln>
        </p:spPr>
      </p:sp>
      <p:sp>
        <p:nvSpPr>
          <p:cNvPr id="10" name="贵州省轮廓3">
            <a:extLst xmlns:a="http://schemas.openxmlformats.org/drawingml/2006/main">
              <a:ext uri="{FF2B5EF4-FFF2-40B4-BE49-F238E27FC236}">
                <a16:creationId xmlns:a16="http://schemas.microsoft.com/office/drawing/2014/main" id="{C27B5B5C-E4D0-4323-BD0E-75CDF5968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499562" y="3331962"/>
                </a:moveTo>
                <a:lnTo>
                  <a:pt x="4497011" y="3333481"/>
                </a:lnTo>
                <a:lnTo>
                  <a:pt x="4492481" y="3330709"/>
                </a:lnTo>
                <a:lnTo>
                  <a:pt x="4493756" y="3335835"/>
                </a:lnTo>
                <a:lnTo>
                  <a:pt x="4490963" y="3338682"/>
                </a:lnTo>
                <a:lnTo>
                  <a:pt x="4483728" y="3334866"/>
                </a:lnTo>
                <a:lnTo>
                  <a:pt x="4481618" y="3336138"/>
                </a:lnTo>
                <a:lnTo>
                  <a:pt x="4488171" y="3340429"/>
                </a:lnTo>
                <a:lnTo>
                  <a:pt x="4488522" y="3345840"/>
                </a:lnTo>
                <a:lnTo>
                  <a:pt x="4490765" y="3343751"/>
                </a:lnTo>
                <a:lnTo>
                  <a:pt x="4496219" y="3342422"/>
                </a:lnTo>
                <a:lnTo>
                  <a:pt x="4499847" y="3339499"/>
                </a:lnTo>
                <a:lnTo>
                  <a:pt x="4500177" y="3336404"/>
                </a:lnTo>
                <a:lnTo>
                  <a:pt x="4506554" y="3328223"/>
                </a:lnTo>
                <a:lnTo>
                  <a:pt x="4499474" y="3324161"/>
                </a:lnTo>
                <a:lnTo>
                  <a:pt x="4500661" y="3330292"/>
                </a:lnTo>
                <a:lnTo>
                  <a:pt x="4499562" y="3331962"/>
                </a:lnTo>
                <a:close/>
              </a:path>
            </a:pathLst>
          </a:custGeom>
          <a:solidFill xmlns:a="http://schemas.openxmlformats.org/drawingml/2006/main">
            <a:srgbClr val="F5F0E5"/>
          </a:solidFill>
          <a:ln xmlns:a="http://schemas.openxmlformats.org/drawingml/2006/main" w="9525">
            <a:solidFill>
              <a:srgbClr val="BDCBD5"/>
            </a:solidFill>
          </a:ln>
        </p:spPr>
      </p:sp>
      <p:sp>
        <p:nvSpPr>
          <p:cNvPr id="11" name="湖南省轮廓0">
            <a:extLst xmlns:a="http://schemas.openxmlformats.org/drawingml/2006/main">
              <a:ext uri="{FF2B5EF4-FFF2-40B4-BE49-F238E27FC236}">
                <a16:creationId xmlns:a16="http://schemas.microsoft.com/office/drawing/2014/main" id="{7F6AC719-9E2F-4F95-BBFB-62290048D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024429" y="3493619"/>
                </a:moveTo>
                <a:lnTo>
                  <a:pt x="5022242" y="3501331"/>
                </a:lnTo>
                <a:lnTo>
                  <a:pt x="5024329" y="3502609"/>
                </a:lnTo>
                <a:lnTo>
                  <a:pt x="5030889" y="3502449"/>
                </a:lnTo>
                <a:lnTo>
                  <a:pt x="5037128" y="3504480"/>
                </a:lnTo>
                <a:lnTo>
                  <a:pt x="5036085" y="3508177"/>
                </a:lnTo>
                <a:lnTo>
                  <a:pt x="5040900" y="3509821"/>
                </a:lnTo>
                <a:lnTo>
                  <a:pt x="5043728" y="3507401"/>
                </a:lnTo>
                <a:lnTo>
                  <a:pt x="5045052" y="3510072"/>
                </a:lnTo>
                <a:lnTo>
                  <a:pt x="5050389" y="3510346"/>
                </a:lnTo>
                <a:lnTo>
                  <a:pt x="5055244" y="3515093"/>
                </a:lnTo>
                <a:lnTo>
                  <a:pt x="5060480" y="3516166"/>
                </a:lnTo>
                <a:lnTo>
                  <a:pt x="5063971" y="3514066"/>
                </a:lnTo>
                <a:lnTo>
                  <a:pt x="5071093" y="3515162"/>
                </a:lnTo>
                <a:lnTo>
                  <a:pt x="5079158" y="3514773"/>
                </a:lnTo>
                <a:lnTo>
                  <a:pt x="5083230" y="3513518"/>
                </a:lnTo>
                <a:lnTo>
                  <a:pt x="5086480" y="3514911"/>
                </a:lnTo>
                <a:lnTo>
                  <a:pt x="5096371" y="3514614"/>
                </a:lnTo>
                <a:lnTo>
                  <a:pt x="5098016" y="3516737"/>
                </a:lnTo>
                <a:lnTo>
                  <a:pt x="5097875" y="3521576"/>
                </a:lnTo>
                <a:lnTo>
                  <a:pt x="5095849" y="3525800"/>
                </a:lnTo>
                <a:lnTo>
                  <a:pt x="5099340" y="3530549"/>
                </a:lnTo>
                <a:lnTo>
                  <a:pt x="5103954" y="3530411"/>
                </a:lnTo>
                <a:lnTo>
                  <a:pt x="5106241" y="3533357"/>
                </a:lnTo>
                <a:lnTo>
                  <a:pt x="5109491" y="3531394"/>
                </a:lnTo>
                <a:lnTo>
                  <a:pt x="5112180" y="3532809"/>
                </a:lnTo>
                <a:lnTo>
                  <a:pt x="5113865" y="3530503"/>
                </a:lnTo>
                <a:lnTo>
                  <a:pt x="5119522" y="3528928"/>
                </a:lnTo>
                <a:lnTo>
                  <a:pt x="5124438" y="3529727"/>
                </a:lnTo>
                <a:lnTo>
                  <a:pt x="5128590" y="3537422"/>
                </a:lnTo>
                <a:lnTo>
                  <a:pt x="5129593" y="3542400"/>
                </a:lnTo>
                <a:lnTo>
                  <a:pt x="5128169" y="3550440"/>
                </a:lnTo>
                <a:lnTo>
                  <a:pt x="5120926" y="3551925"/>
                </a:lnTo>
                <a:lnTo>
                  <a:pt x="5120545" y="3558687"/>
                </a:lnTo>
                <a:lnTo>
                  <a:pt x="5119021" y="3562571"/>
                </a:lnTo>
                <a:lnTo>
                  <a:pt x="5121910" y="3566182"/>
                </a:lnTo>
                <a:lnTo>
                  <a:pt x="5119903" y="3571849"/>
                </a:lnTo>
                <a:lnTo>
                  <a:pt x="5115951" y="3578751"/>
                </a:lnTo>
                <a:lnTo>
                  <a:pt x="5117516" y="3585402"/>
                </a:lnTo>
                <a:lnTo>
                  <a:pt x="5119803" y="3588100"/>
                </a:lnTo>
                <a:lnTo>
                  <a:pt x="5119903" y="3597130"/>
                </a:lnTo>
                <a:lnTo>
                  <a:pt x="5116393" y="3601521"/>
                </a:lnTo>
                <a:lnTo>
                  <a:pt x="5118820" y="3601795"/>
                </a:lnTo>
                <a:lnTo>
                  <a:pt x="5110996" y="3609227"/>
                </a:lnTo>
                <a:lnTo>
                  <a:pt x="5113945" y="3613276"/>
                </a:lnTo>
                <a:lnTo>
                  <a:pt x="5118439" y="3616112"/>
                </a:lnTo>
                <a:lnTo>
                  <a:pt x="5118218" y="3618399"/>
                </a:lnTo>
                <a:lnTo>
                  <a:pt x="5114045" y="3617988"/>
                </a:lnTo>
                <a:lnTo>
                  <a:pt x="5108127" y="3621213"/>
                </a:lnTo>
                <a:lnTo>
                  <a:pt x="5105820" y="3627139"/>
                </a:lnTo>
                <a:lnTo>
                  <a:pt x="5099661" y="3634049"/>
                </a:lnTo>
                <a:lnTo>
                  <a:pt x="5100263" y="3636474"/>
                </a:lnTo>
                <a:lnTo>
                  <a:pt x="5095709" y="3651145"/>
                </a:lnTo>
                <a:lnTo>
                  <a:pt x="5093422" y="3653319"/>
                </a:lnTo>
                <a:lnTo>
                  <a:pt x="5093201" y="3657417"/>
                </a:lnTo>
                <a:lnTo>
                  <a:pt x="5090794" y="3660553"/>
                </a:lnTo>
                <a:lnTo>
                  <a:pt x="5096471" y="3660714"/>
                </a:lnTo>
                <a:lnTo>
                  <a:pt x="5097033" y="3666163"/>
                </a:lnTo>
                <a:lnTo>
                  <a:pt x="5101848" y="3667239"/>
                </a:lnTo>
                <a:lnTo>
                  <a:pt x="5100724" y="3670560"/>
                </a:lnTo>
                <a:lnTo>
                  <a:pt x="5106462" y="3677934"/>
                </a:lnTo>
                <a:lnTo>
                  <a:pt x="5102871" y="3679468"/>
                </a:lnTo>
                <a:lnTo>
                  <a:pt x="5105318" y="3683500"/>
                </a:lnTo>
                <a:lnTo>
                  <a:pt x="5110294" y="3687508"/>
                </a:lnTo>
                <a:lnTo>
                  <a:pt x="5113564" y="3697016"/>
                </a:lnTo>
                <a:lnTo>
                  <a:pt x="5116593" y="3698505"/>
                </a:lnTo>
                <a:lnTo>
                  <a:pt x="5123434" y="3698826"/>
                </a:lnTo>
                <a:lnTo>
                  <a:pt x="5128329" y="3701232"/>
                </a:lnTo>
                <a:lnTo>
                  <a:pt x="5130235" y="3693075"/>
                </a:lnTo>
                <a:lnTo>
                  <a:pt x="5133245" y="3689203"/>
                </a:lnTo>
                <a:lnTo>
                  <a:pt x="5141028" y="3684324"/>
                </a:lnTo>
                <a:lnTo>
                  <a:pt x="5141430" y="3682400"/>
                </a:lnTo>
                <a:lnTo>
                  <a:pt x="5148251" y="3679881"/>
                </a:lnTo>
                <a:lnTo>
                  <a:pt x="5151481" y="3685721"/>
                </a:lnTo>
                <a:lnTo>
                  <a:pt x="5154249" y="3685653"/>
                </a:lnTo>
                <a:lnTo>
                  <a:pt x="5155232" y="3682240"/>
                </a:lnTo>
                <a:lnTo>
                  <a:pt x="5160067" y="3680522"/>
                </a:lnTo>
                <a:lnTo>
                  <a:pt x="5160208" y="3684920"/>
                </a:lnTo>
                <a:lnTo>
                  <a:pt x="5162655" y="3689845"/>
                </a:lnTo>
                <a:lnTo>
                  <a:pt x="5171162" y="3688631"/>
                </a:lnTo>
                <a:lnTo>
                  <a:pt x="5173790" y="3691999"/>
                </a:lnTo>
                <a:lnTo>
                  <a:pt x="5179788" y="3687852"/>
                </a:lnTo>
                <a:lnTo>
                  <a:pt x="5182878" y="3688677"/>
                </a:lnTo>
                <a:lnTo>
                  <a:pt x="5187873" y="3687234"/>
                </a:lnTo>
                <a:lnTo>
                  <a:pt x="5188816" y="3694381"/>
                </a:lnTo>
                <a:lnTo>
                  <a:pt x="5194012" y="3692663"/>
                </a:lnTo>
                <a:lnTo>
                  <a:pt x="5201736" y="3695412"/>
                </a:lnTo>
                <a:lnTo>
                  <a:pt x="5199589" y="3699215"/>
                </a:lnTo>
                <a:lnTo>
                  <a:pt x="5191865" y="3700659"/>
                </a:lnTo>
                <a:lnTo>
                  <a:pt x="5188836" y="3703844"/>
                </a:lnTo>
                <a:lnTo>
                  <a:pt x="5180169" y="3704600"/>
                </a:lnTo>
                <a:lnTo>
                  <a:pt x="5177160" y="3712828"/>
                </a:lnTo>
                <a:lnTo>
                  <a:pt x="5181213" y="3718054"/>
                </a:lnTo>
                <a:lnTo>
                  <a:pt x="5183480" y="3732657"/>
                </a:lnTo>
                <a:lnTo>
                  <a:pt x="5182717" y="3736143"/>
                </a:lnTo>
                <a:lnTo>
                  <a:pt x="5180029" y="3737381"/>
                </a:lnTo>
                <a:lnTo>
                  <a:pt x="5173870" y="3736739"/>
                </a:lnTo>
                <a:lnTo>
                  <a:pt x="5167831" y="3746439"/>
                </a:lnTo>
                <a:lnTo>
                  <a:pt x="5148472" y="3752586"/>
                </a:lnTo>
                <a:lnTo>
                  <a:pt x="5141309" y="3751325"/>
                </a:lnTo>
                <a:lnTo>
                  <a:pt x="5138160" y="3752655"/>
                </a:lnTo>
                <a:lnTo>
                  <a:pt x="5134067" y="3758069"/>
                </a:lnTo>
                <a:lnTo>
                  <a:pt x="5134508" y="3767957"/>
                </a:lnTo>
                <a:lnTo>
                  <a:pt x="5136414" y="3771950"/>
                </a:lnTo>
                <a:lnTo>
                  <a:pt x="5134890" y="3782048"/>
                </a:lnTo>
                <a:lnTo>
                  <a:pt x="5134970" y="3787465"/>
                </a:lnTo>
                <a:lnTo>
                  <a:pt x="5137778" y="3793089"/>
                </a:lnTo>
                <a:lnTo>
                  <a:pt x="5144038" y="3798392"/>
                </a:lnTo>
                <a:lnTo>
                  <a:pt x="5147127" y="3804821"/>
                </a:lnTo>
                <a:lnTo>
                  <a:pt x="5144820" y="3807692"/>
                </a:lnTo>
                <a:lnTo>
                  <a:pt x="5140447" y="3820714"/>
                </a:lnTo>
                <a:lnTo>
                  <a:pt x="5140066" y="3827008"/>
                </a:lnTo>
                <a:lnTo>
                  <a:pt x="5141470" y="3831718"/>
                </a:lnTo>
                <a:lnTo>
                  <a:pt x="5141610" y="3838290"/>
                </a:lnTo>
                <a:lnTo>
                  <a:pt x="5138862" y="3848953"/>
                </a:lnTo>
                <a:lnTo>
                  <a:pt x="5131620" y="3859572"/>
                </a:lnTo>
                <a:lnTo>
                  <a:pt x="5131760" y="3867250"/>
                </a:lnTo>
                <a:lnTo>
                  <a:pt x="5128410" y="3873528"/>
                </a:lnTo>
                <a:lnTo>
                  <a:pt x="5124277" y="3875896"/>
                </a:lnTo>
                <a:lnTo>
                  <a:pt x="5123595" y="3878679"/>
                </a:lnTo>
                <a:lnTo>
                  <a:pt x="5118780" y="3877805"/>
                </a:lnTo>
                <a:lnTo>
                  <a:pt x="5115510" y="3885141"/>
                </a:lnTo>
                <a:lnTo>
                  <a:pt x="5115710" y="3889948"/>
                </a:lnTo>
                <a:lnTo>
                  <a:pt x="5110093" y="3893284"/>
                </a:lnTo>
                <a:lnTo>
                  <a:pt x="5108087" y="3897264"/>
                </a:lnTo>
                <a:lnTo>
                  <a:pt x="5104897" y="3898391"/>
                </a:lnTo>
                <a:lnTo>
                  <a:pt x="5098497" y="3903291"/>
                </a:lnTo>
                <a:lnTo>
                  <a:pt x="5087965" y="3902026"/>
                </a:lnTo>
                <a:lnTo>
                  <a:pt x="5081384" y="3911990"/>
                </a:lnTo>
                <a:lnTo>
                  <a:pt x="5078295" y="3919400"/>
                </a:lnTo>
                <a:lnTo>
                  <a:pt x="5072056" y="3927963"/>
                </a:lnTo>
                <a:lnTo>
                  <a:pt x="5065114" y="3933212"/>
                </a:lnTo>
                <a:lnTo>
                  <a:pt x="5059176" y="3935583"/>
                </a:lnTo>
                <a:lnTo>
                  <a:pt x="5061443" y="3943319"/>
                </a:lnTo>
                <a:lnTo>
                  <a:pt x="5061563" y="3948892"/>
                </a:lnTo>
                <a:lnTo>
                  <a:pt x="5064492" y="3954419"/>
                </a:lnTo>
                <a:lnTo>
                  <a:pt x="5062647" y="3963564"/>
                </a:lnTo>
                <a:lnTo>
                  <a:pt x="5049847" y="3970153"/>
                </a:lnTo>
                <a:lnTo>
                  <a:pt x="5045293" y="3975752"/>
                </a:lnTo>
                <a:lnTo>
                  <a:pt x="5041441" y="3975659"/>
                </a:lnTo>
                <a:lnTo>
                  <a:pt x="5038612" y="3979231"/>
                </a:lnTo>
                <a:lnTo>
                  <a:pt x="5033978" y="3979185"/>
                </a:lnTo>
                <a:lnTo>
                  <a:pt x="5022282" y="3984693"/>
                </a:lnTo>
                <a:lnTo>
                  <a:pt x="5021480" y="3991169"/>
                </a:lnTo>
                <a:lnTo>
                  <a:pt x="5019253" y="3992713"/>
                </a:lnTo>
                <a:lnTo>
                  <a:pt x="5014979" y="4000781"/>
                </a:lnTo>
                <a:lnTo>
                  <a:pt x="5013074" y="4008066"/>
                </a:lnTo>
                <a:lnTo>
                  <a:pt x="5015401" y="4011064"/>
                </a:lnTo>
                <a:lnTo>
                  <a:pt x="5007135" y="4020865"/>
                </a:lnTo>
                <a:lnTo>
                  <a:pt x="5009081" y="4022825"/>
                </a:lnTo>
                <a:lnTo>
                  <a:pt x="5005209" y="4028706"/>
                </a:lnTo>
                <a:lnTo>
                  <a:pt x="5003645" y="4035973"/>
                </a:lnTo>
                <a:lnTo>
                  <a:pt x="5005691" y="4042663"/>
                </a:lnTo>
                <a:lnTo>
                  <a:pt x="5004928" y="4045963"/>
                </a:lnTo>
                <a:lnTo>
                  <a:pt x="5006894" y="4052285"/>
                </a:lnTo>
                <a:lnTo>
                  <a:pt x="5012291" y="4057939"/>
                </a:lnTo>
                <a:lnTo>
                  <a:pt x="5009824" y="4062994"/>
                </a:lnTo>
                <a:lnTo>
                  <a:pt x="5011549" y="4065972"/>
                </a:lnTo>
                <a:lnTo>
                  <a:pt x="5015982" y="4066895"/>
                </a:lnTo>
                <a:lnTo>
                  <a:pt x="5018390" y="4069780"/>
                </a:lnTo>
                <a:lnTo>
                  <a:pt x="5016604" y="4076568"/>
                </a:lnTo>
                <a:lnTo>
                  <a:pt x="5019413" y="4081578"/>
                </a:lnTo>
                <a:lnTo>
                  <a:pt x="5015320" y="4084118"/>
                </a:lnTo>
                <a:lnTo>
                  <a:pt x="5013635" y="4088021"/>
                </a:lnTo>
                <a:lnTo>
                  <a:pt x="5020256" y="4082941"/>
                </a:lnTo>
                <a:lnTo>
                  <a:pt x="5022543" y="4085250"/>
                </a:lnTo>
                <a:lnTo>
                  <a:pt x="5026615" y="4084280"/>
                </a:lnTo>
                <a:lnTo>
                  <a:pt x="5028080" y="4081809"/>
                </a:lnTo>
                <a:lnTo>
                  <a:pt x="5032413" y="4080909"/>
                </a:lnTo>
                <a:lnTo>
                  <a:pt x="5039716" y="4082433"/>
                </a:lnTo>
                <a:lnTo>
                  <a:pt x="5052856" y="4077145"/>
                </a:lnTo>
                <a:lnTo>
                  <a:pt x="5057009" y="4077238"/>
                </a:lnTo>
                <a:lnTo>
                  <a:pt x="5058113" y="4075252"/>
                </a:lnTo>
                <a:lnTo>
                  <a:pt x="5056849" y="4063248"/>
                </a:lnTo>
                <a:lnTo>
                  <a:pt x="5058715" y="4060201"/>
                </a:lnTo>
                <a:lnTo>
                  <a:pt x="5060861" y="4048916"/>
                </a:lnTo>
                <a:lnTo>
                  <a:pt x="5058634" y="4038418"/>
                </a:lnTo>
                <a:lnTo>
                  <a:pt x="5066398" y="4035396"/>
                </a:lnTo>
                <a:lnTo>
                  <a:pt x="5072638" y="4035465"/>
                </a:lnTo>
                <a:lnTo>
                  <a:pt x="5082588" y="4027968"/>
                </a:lnTo>
                <a:lnTo>
                  <a:pt x="5094906" y="4022179"/>
                </a:lnTo>
                <a:lnTo>
                  <a:pt x="5097093" y="4017936"/>
                </a:lnTo>
                <a:lnTo>
                  <a:pt x="5101707" y="4014407"/>
                </a:lnTo>
                <a:lnTo>
                  <a:pt x="5102710" y="4009104"/>
                </a:lnTo>
                <a:lnTo>
                  <a:pt x="5112781" y="3999951"/>
                </a:lnTo>
                <a:lnTo>
                  <a:pt x="5117997" y="3997922"/>
                </a:lnTo>
                <a:lnTo>
                  <a:pt x="5117817" y="3993727"/>
                </a:lnTo>
                <a:lnTo>
                  <a:pt x="5122050" y="3990708"/>
                </a:lnTo>
                <a:lnTo>
                  <a:pt x="5127306" y="3994281"/>
                </a:lnTo>
                <a:lnTo>
                  <a:pt x="5130095" y="4002671"/>
                </a:lnTo>
                <a:lnTo>
                  <a:pt x="5135331" y="4005092"/>
                </a:lnTo>
                <a:lnTo>
                  <a:pt x="5139303" y="4009726"/>
                </a:lnTo>
                <a:lnTo>
                  <a:pt x="5148592" y="4011295"/>
                </a:lnTo>
                <a:lnTo>
                  <a:pt x="5153447" y="4010487"/>
                </a:lnTo>
                <a:lnTo>
                  <a:pt x="5156195" y="4008113"/>
                </a:lnTo>
                <a:lnTo>
                  <a:pt x="5158864" y="4000020"/>
                </a:lnTo>
                <a:lnTo>
                  <a:pt x="5163237" y="3999306"/>
                </a:lnTo>
                <a:lnTo>
                  <a:pt x="5167891" y="4001634"/>
                </a:lnTo>
                <a:lnTo>
                  <a:pt x="5169015" y="4008643"/>
                </a:lnTo>
                <a:lnTo>
                  <a:pt x="5172626" y="4011456"/>
                </a:lnTo>
                <a:lnTo>
                  <a:pt x="5178645" y="4010326"/>
                </a:lnTo>
                <a:lnTo>
                  <a:pt x="5181433" y="4012401"/>
                </a:lnTo>
                <a:lnTo>
                  <a:pt x="5174873" y="4025916"/>
                </a:lnTo>
                <a:lnTo>
                  <a:pt x="5174050" y="4033297"/>
                </a:lnTo>
                <a:lnTo>
                  <a:pt x="5176558" y="4038303"/>
                </a:lnTo>
                <a:lnTo>
                  <a:pt x="5182396" y="4041602"/>
                </a:lnTo>
                <a:lnTo>
                  <a:pt x="5191925" y="4043125"/>
                </a:lnTo>
                <a:lnTo>
                  <a:pt x="5193029" y="4044901"/>
                </a:lnTo>
                <a:lnTo>
                  <a:pt x="5192668" y="4051893"/>
                </a:lnTo>
                <a:lnTo>
                  <a:pt x="5190160" y="4055886"/>
                </a:lnTo>
                <a:lnTo>
                  <a:pt x="5182055" y="4059371"/>
                </a:lnTo>
                <a:lnTo>
                  <a:pt x="5179387" y="4064194"/>
                </a:lnTo>
                <a:lnTo>
                  <a:pt x="5179487" y="4069503"/>
                </a:lnTo>
                <a:lnTo>
                  <a:pt x="5182717" y="4075737"/>
                </a:lnTo>
                <a:lnTo>
                  <a:pt x="5190782" y="4081394"/>
                </a:lnTo>
                <a:lnTo>
                  <a:pt x="5193731" y="4082155"/>
                </a:lnTo>
                <a:lnTo>
                  <a:pt x="5191424" y="4090377"/>
                </a:lnTo>
                <a:lnTo>
                  <a:pt x="5187472" y="4092178"/>
                </a:lnTo>
                <a:lnTo>
                  <a:pt x="5185245" y="4096913"/>
                </a:lnTo>
                <a:lnTo>
                  <a:pt x="5189779" y="4101347"/>
                </a:lnTo>
                <a:lnTo>
                  <a:pt x="5190160" y="4105505"/>
                </a:lnTo>
                <a:lnTo>
                  <a:pt x="5186108" y="4111743"/>
                </a:lnTo>
                <a:lnTo>
                  <a:pt x="5187412" y="4117034"/>
                </a:lnTo>
                <a:lnTo>
                  <a:pt x="5194052" y="4126740"/>
                </a:lnTo>
                <a:lnTo>
                  <a:pt x="5197102" y="4136239"/>
                </a:lnTo>
                <a:lnTo>
                  <a:pt x="5193812" y="4146156"/>
                </a:lnTo>
                <a:lnTo>
                  <a:pt x="5192608" y="4152491"/>
                </a:lnTo>
                <a:lnTo>
                  <a:pt x="5190441" y="4155775"/>
                </a:lnTo>
                <a:lnTo>
                  <a:pt x="5191504" y="4162458"/>
                </a:lnTo>
                <a:lnTo>
                  <a:pt x="5181654" y="4177447"/>
                </a:lnTo>
                <a:lnTo>
                  <a:pt x="5179387" y="4182212"/>
                </a:lnTo>
                <a:lnTo>
                  <a:pt x="5180992" y="4184202"/>
                </a:lnTo>
                <a:lnTo>
                  <a:pt x="5185124" y="4183577"/>
                </a:lnTo>
                <a:lnTo>
                  <a:pt x="5186970" y="4190472"/>
                </a:lnTo>
                <a:lnTo>
                  <a:pt x="5192929" y="4190079"/>
                </a:lnTo>
                <a:lnTo>
                  <a:pt x="5194233" y="4186816"/>
                </a:lnTo>
                <a:lnTo>
                  <a:pt x="5199288" y="4187510"/>
                </a:lnTo>
                <a:lnTo>
                  <a:pt x="5206170" y="4190843"/>
                </a:lnTo>
                <a:lnTo>
                  <a:pt x="5209901" y="4194869"/>
                </a:lnTo>
                <a:lnTo>
                  <a:pt x="5212549" y="4200192"/>
                </a:lnTo>
                <a:lnTo>
                  <a:pt x="5215619" y="4202506"/>
                </a:lnTo>
                <a:lnTo>
                  <a:pt x="5222941" y="4197554"/>
                </a:lnTo>
                <a:lnTo>
                  <a:pt x="5226693" y="4201534"/>
                </a:lnTo>
                <a:lnTo>
                  <a:pt x="5230585" y="4199150"/>
                </a:lnTo>
                <a:lnTo>
                  <a:pt x="5234116" y="4186793"/>
                </a:lnTo>
                <a:lnTo>
                  <a:pt x="5237346" y="4180223"/>
                </a:lnTo>
                <a:lnTo>
                  <a:pt x="5240475" y="4178904"/>
                </a:lnTo>
                <a:lnTo>
                  <a:pt x="5248400" y="4183092"/>
                </a:lnTo>
                <a:lnTo>
                  <a:pt x="5254760" y="4184063"/>
                </a:lnTo>
                <a:lnTo>
                  <a:pt x="5256605" y="4182698"/>
                </a:lnTo>
                <a:lnTo>
                  <a:pt x="5257227" y="4175850"/>
                </a:lnTo>
                <a:lnTo>
                  <a:pt x="5255181" y="4169998"/>
                </a:lnTo>
                <a:lnTo>
                  <a:pt x="5256846" y="4164031"/>
                </a:lnTo>
                <a:lnTo>
                  <a:pt x="5265693" y="4151358"/>
                </a:lnTo>
                <a:lnTo>
                  <a:pt x="5274179" y="4144053"/>
                </a:lnTo>
                <a:lnTo>
                  <a:pt x="5279456" y="4144214"/>
                </a:lnTo>
                <a:lnTo>
                  <a:pt x="5281081" y="4139822"/>
                </a:lnTo>
                <a:lnTo>
                  <a:pt x="5290189" y="4143359"/>
                </a:lnTo>
                <a:lnTo>
                  <a:pt x="5300681" y="4142596"/>
                </a:lnTo>
                <a:lnTo>
                  <a:pt x="5308606" y="4141093"/>
                </a:lnTo>
                <a:lnTo>
                  <a:pt x="5312558" y="4145810"/>
                </a:lnTo>
                <a:lnTo>
                  <a:pt x="5319840" y="4147451"/>
                </a:lnTo>
                <a:lnTo>
                  <a:pt x="5327604" y="4144723"/>
                </a:lnTo>
                <a:lnTo>
                  <a:pt x="5335348" y="4146734"/>
                </a:lnTo>
                <a:lnTo>
                  <a:pt x="5339862" y="4146827"/>
                </a:lnTo>
                <a:lnTo>
                  <a:pt x="5339942" y="4151567"/>
                </a:lnTo>
                <a:lnTo>
                  <a:pt x="5342249" y="4153069"/>
                </a:lnTo>
                <a:lnTo>
                  <a:pt x="5352702" y="4150272"/>
                </a:lnTo>
                <a:lnTo>
                  <a:pt x="5360366" y="4152908"/>
                </a:lnTo>
                <a:lnTo>
                  <a:pt x="5365361" y="4152931"/>
                </a:lnTo>
                <a:lnTo>
                  <a:pt x="5370035" y="4147728"/>
                </a:lnTo>
                <a:lnTo>
                  <a:pt x="5374649" y="4147544"/>
                </a:lnTo>
                <a:lnTo>
                  <a:pt x="5377057" y="4150156"/>
                </a:lnTo>
                <a:lnTo>
                  <a:pt x="5387168" y="4152144"/>
                </a:lnTo>
                <a:lnTo>
                  <a:pt x="5396858" y="4159868"/>
                </a:lnTo>
                <a:lnTo>
                  <a:pt x="5400329" y="4154388"/>
                </a:lnTo>
                <a:lnTo>
                  <a:pt x="5400409" y="4147104"/>
                </a:lnTo>
                <a:lnTo>
                  <a:pt x="5407892" y="4139799"/>
                </a:lnTo>
                <a:lnTo>
                  <a:pt x="5409738" y="4135430"/>
                </a:lnTo>
                <a:lnTo>
                  <a:pt x="5418746" y="4133234"/>
                </a:lnTo>
                <a:lnTo>
                  <a:pt x="5423400" y="4128126"/>
                </a:lnTo>
                <a:lnTo>
                  <a:pt x="5423681" y="4124382"/>
                </a:lnTo>
                <a:lnTo>
                  <a:pt x="5429318" y="4122256"/>
                </a:lnTo>
                <a:lnTo>
                  <a:pt x="5433511" y="4118305"/>
                </a:lnTo>
                <a:lnTo>
                  <a:pt x="5439891" y="4116918"/>
                </a:lnTo>
                <a:lnTo>
                  <a:pt x="5442840" y="4120015"/>
                </a:lnTo>
                <a:lnTo>
                  <a:pt x="5447093" y="4117034"/>
                </a:lnTo>
                <a:lnTo>
                  <a:pt x="5450744" y="4109410"/>
                </a:lnTo>
                <a:lnTo>
                  <a:pt x="5448778" y="4107561"/>
                </a:lnTo>
                <a:lnTo>
                  <a:pt x="5448638" y="4101278"/>
                </a:lnTo>
                <a:lnTo>
                  <a:pt x="5451848" y="4088321"/>
                </a:lnTo>
                <a:lnTo>
                  <a:pt x="5452269" y="4082756"/>
                </a:lnTo>
                <a:lnTo>
                  <a:pt x="5443923" y="4080724"/>
                </a:lnTo>
                <a:lnTo>
                  <a:pt x="5440132" y="4078461"/>
                </a:lnTo>
                <a:lnTo>
                  <a:pt x="5432027" y="4067841"/>
                </a:lnTo>
                <a:lnTo>
                  <a:pt x="5432769" y="4057224"/>
                </a:lnTo>
                <a:lnTo>
                  <a:pt x="5437403" y="4054616"/>
                </a:lnTo>
                <a:lnTo>
                  <a:pt x="5445127" y="4041810"/>
                </a:lnTo>
                <a:lnTo>
                  <a:pt x="5442619" y="4038326"/>
                </a:lnTo>
                <a:lnTo>
                  <a:pt x="5444324" y="4034196"/>
                </a:lnTo>
                <a:lnTo>
                  <a:pt x="5443823" y="4029883"/>
                </a:lnTo>
                <a:lnTo>
                  <a:pt x="5448257" y="4023402"/>
                </a:lnTo>
                <a:lnTo>
                  <a:pt x="5448738" y="4018466"/>
                </a:lnTo>
                <a:lnTo>
                  <a:pt x="5452971" y="4008712"/>
                </a:lnTo>
                <a:lnTo>
                  <a:pt x="5451888" y="3999605"/>
                </a:lnTo>
                <a:lnTo>
                  <a:pt x="5455218" y="3995249"/>
                </a:lnTo>
                <a:lnTo>
                  <a:pt x="5455238" y="3991653"/>
                </a:lnTo>
                <a:lnTo>
                  <a:pt x="5458849" y="3982042"/>
                </a:lnTo>
                <a:lnTo>
                  <a:pt x="5456643" y="3977779"/>
                </a:lnTo>
                <a:lnTo>
                  <a:pt x="5461999" y="3976443"/>
                </a:lnTo>
                <a:lnTo>
                  <a:pt x="5478430" y="3976788"/>
                </a:lnTo>
                <a:lnTo>
                  <a:pt x="5481740" y="3982296"/>
                </a:lnTo>
                <a:lnTo>
                  <a:pt x="5481921" y="3987320"/>
                </a:lnTo>
                <a:lnTo>
                  <a:pt x="5491430" y="3985108"/>
                </a:lnTo>
                <a:lnTo>
                  <a:pt x="5493256" y="3987481"/>
                </a:lnTo>
                <a:lnTo>
                  <a:pt x="5498973" y="3988219"/>
                </a:lnTo>
                <a:lnTo>
                  <a:pt x="5503888" y="3980798"/>
                </a:lnTo>
                <a:lnTo>
                  <a:pt x="5509927" y="3981074"/>
                </a:lnTo>
                <a:lnTo>
                  <a:pt x="5516688" y="3975936"/>
                </a:lnTo>
                <a:lnTo>
                  <a:pt x="5521583" y="3974000"/>
                </a:lnTo>
                <a:lnTo>
                  <a:pt x="5525074" y="3979830"/>
                </a:lnTo>
                <a:lnTo>
                  <a:pt x="5532196" y="3986997"/>
                </a:lnTo>
                <a:lnTo>
                  <a:pt x="5530089" y="3990270"/>
                </a:lnTo>
                <a:lnTo>
                  <a:pt x="5534523" y="3995018"/>
                </a:lnTo>
                <a:lnTo>
                  <a:pt x="5539599" y="3994742"/>
                </a:lnTo>
                <a:lnTo>
                  <a:pt x="5544293" y="3988588"/>
                </a:lnTo>
                <a:lnTo>
                  <a:pt x="5545738" y="3981259"/>
                </a:lnTo>
                <a:lnTo>
                  <a:pt x="5550472" y="3976512"/>
                </a:lnTo>
                <a:lnTo>
                  <a:pt x="5554826" y="3981489"/>
                </a:lnTo>
                <a:lnTo>
                  <a:pt x="5554023" y="3987112"/>
                </a:lnTo>
                <a:lnTo>
                  <a:pt x="5556069" y="3990316"/>
                </a:lnTo>
                <a:lnTo>
                  <a:pt x="5563111" y="3990592"/>
                </a:lnTo>
                <a:lnTo>
                  <a:pt x="5568087" y="3993451"/>
                </a:lnTo>
                <a:lnTo>
                  <a:pt x="5572339" y="3993382"/>
                </a:lnTo>
                <a:lnTo>
                  <a:pt x="5574205" y="3996632"/>
                </a:lnTo>
                <a:lnTo>
                  <a:pt x="5584959" y="3997669"/>
                </a:lnTo>
                <a:lnTo>
                  <a:pt x="5594368" y="4001657"/>
                </a:lnTo>
                <a:lnTo>
                  <a:pt x="5606786" y="4000943"/>
                </a:lnTo>
                <a:lnTo>
                  <a:pt x="5612724" y="3998084"/>
                </a:lnTo>
                <a:lnTo>
                  <a:pt x="5617158" y="3997715"/>
                </a:lnTo>
                <a:lnTo>
                  <a:pt x="5618402" y="3995041"/>
                </a:lnTo>
                <a:lnTo>
                  <a:pt x="5625664" y="3997922"/>
                </a:lnTo>
                <a:lnTo>
                  <a:pt x="5629977" y="3998268"/>
                </a:lnTo>
                <a:lnTo>
                  <a:pt x="5633669" y="4006383"/>
                </a:lnTo>
                <a:lnTo>
                  <a:pt x="5637300" y="4007675"/>
                </a:lnTo>
                <a:lnTo>
                  <a:pt x="5642978" y="4013600"/>
                </a:lnTo>
                <a:lnTo>
                  <a:pt x="5643720" y="4015883"/>
                </a:lnTo>
                <a:lnTo>
                  <a:pt x="5650461" y="4020657"/>
                </a:lnTo>
                <a:lnTo>
                  <a:pt x="5651765" y="4033066"/>
                </a:lnTo>
                <a:lnTo>
                  <a:pt x="5650280" y="4042202"/>
                </a:lnTo>
                <a:lnTo>
                  <a:pt x="5653851" y="4048455"/>
                </a:lnTo>
                <a:lnTo>
                  <a:pt x="5660070" y="4053485"/>
                </a:lnTo>
                <a:lnTo>
                  <a:pt x="5661415" y="4060455"/>
                </a:lnTo>
                <a:lnTo>
                  <a:pt x="5660191" y="4062186"/>
                </a:lnTo>
                <a:lnTo>
                  <a:pt x="5660552" y="4069250"/>
                </a:lnTo>
                <a:lnTo>
                  <a:pt x="5663260" y="4071281"/>
                </a:lnTo>
                <a:lnTo>
                  <a:pt x="5671666" y="4073498"/>
                </a:lnTo>
                <a:lnTo>
                  <a:pt x="5675779" y="4078992"/>
                </a:lnTo>
                <a:lnTo>
                  <a:pt x="5674876" y="4084719"/>
                </a:lnTo>
                <a:lnTo>
                  <a:pt x="5676521" y="4088968"/>
                </a:lnTo>
                <a:lnTo>
                  <a:pt x="5674334" y="4095180"/>
                </a:lnTo>
                <a:lnTo>
                  <a:pt x="5677103" y="4097213"/>
                </a:lnTo>
                <a:lnTo>
                  <a:pt x="5682801" y="4097975"/>
                </a:lnTo>
                <a:lnTo>
                  <a:pt x="5697526" y="4095157"/>
                </a:lnTo>
                <a:lnTo>
                  <a:pt x="5708359" y="4095434"/>
                </a:lnTo>
                <a:lnTo>
                  <a:pt x="5709944" y="4091739"/>
                </a:lnTo>
                <a:lnTo>
                  <a:pt x="5719674" y="4085088"/>
                </a:lnTo>
                <a:lnTo>
                  <a:pt x="5727077" y="4086312"/>
                </a:lnTo>
                <a:lnTo>
                  <a:pt x="5731772" y="4085642"/>
                </a:lnTo>
                <a:lnTo>
                  <a:pt x="5733397" y="4087513"/>
                </a:lnTo>
                <a:lnTo>
                  <a:pt x="5739796" y="4084418"/>
                </a:lnTo>
                <a:lnTo>
                  <a:pt x="5742565" y="4086127"/>
                </a:lnTo>
                <a:lnTo>
                  <a:pt x="5748744" y="4085458"/>
                </a:lnTo>
                <a:lnTo>
                  <a:pt x="5752837" y="4082802"/>
                </a:lnTo>
                <a:lnTo>
                  <a:pt x="5751693" y="4078230"/>
                </a:lnTo>
                <a:lnTo>
                  <a:pt x="5759116" y="4075090"/>
                </a:lnTo>
                <a:lnTo>
                  <a:pt x="5755766" y="4070565"/>
                </a:lnTo>
                <a:lnTo>
                  <a:pt x="5757852" y="4068580"/>
                </a:lnTo>
                <a:lnTo>
                  <a:pt x="5758414" y="4062232"/>
                </a:lnTo>
                <a:lnTo>
                  <a:pt x="5755585" y="4056670"/>
                </a:lnTo>
                <a:lnTo>
                  <a:pt x="5751272" y="4054801"/>
                </a:lnTo>
                <a:lnTo>
                  <a:pt x="5751834" y="4045524"/>
                </a:lnTo>
                <a:lnTo>
                  <a:pt x="5746838" y="4042017"/>
                </a:lnTo>
                <a:lnTo>
                  <a:pt x="5747199" y="4038949"/>
                </a:lnTo>
                <a:lnTo>
                  <a:pt x="5755585" y="4029052"/>
                </a:lnTo>
                <a:lnTo>
                  <a:pt x="5755485" y="4023632"/>
                </a:lnTo>
                <a:lnTo>
                  <a:pt x="5761504" y="4018697"/>
                </a:lnTo>
                <a:lnTo>
                  <a:pt x="5756408" y="4016206"/>
                </a:lnTo>
                <a:lnTo>
                  <a:pt x="5754602" y="4010487"/>
                </a:lnTo>
                <a:lnTo>
                  <a:pt x="5751493" y="4007859"/>
                </a:lnTo>
                <a:lnTo>
                  <a:pt x="5748122" y="4001358"/>
                </a:lnTo>
                <a:lnTo>
                  <a:pt x="5743006" y="3994626"/>
                </a:lnTo>
                <a:lnTo>
                  <a:pt x="5745334" y="3983655"/>
                </a:lnTo>
                <a:lnTo>
                  <a:pt x="5751653" y="3980153"/>
                </a:lnTo>
                <a:lnTo>
                  <a:pt x="5757892" y="3974669"/>
                </a:lnTo>
                <a:lnTo>
                  <a:pt x="5765937" y="3972871"/>
                </a:lnTo>
                <a:lnTo>
                  <a:pt x="5767381" y="3970014"/>
                </a:lnTo>
                <a:lnTo>
                  <a:pt x="5765656" y="3966259"/>
                </a:lnTo>
                <a:lnTo>
                  <a:pt x="5761263" y="3966006"/>
                </a:lnTo>
                <a:lnTo>
                  <a:pt x="5754381" y="3952462"/>
                </a:lnTo>
                <a:lnTo>
                  <a:pt x="5747380" y="3952047"/>
                </a:lnTo>
                <a:lnTo>
                  <a:pt x="5744812" y="3949537"/>
                </a:lnTo>
                <a:lnTo>
                  <a:pt x="5739917" y="3948339"/>
                </a:lnTo>
                <a:lnTo>
                  <a:pt x="5737088" y="3951771"/>
                </a:lnTo>
                <a:lnTo>
                  <a:pt x="5730568" y="3949859"/>
                </a:lnTo>
                <a:lnTo>
                  <a:pt x="5730307" y="3952830"/>
                </a:lnTo>
                <a:lnTo>
                  <a:pt x="5726876" y="3950573"/>
                </a:lnTo>
                <a:lnTo>
                  <a:pt x="5716946" y="3954419"/>
                </a:lnTo>
                <a:lnTo>
                  <a:pt x="5715040" y="3951587"/>
                </a:lnTo>
                <a:lnTo>
                  <a:pt x="5706454" y="3950504"/>
                </a:lnTo>
                <a:lnTo>
                  <a:pt x="5705571" y="3945990"/>
                </a:lnTo>
                <a:lnTo>
                  <a:pt x="5708520" y="3940003"/>
                </a:lnTo>
                <a:lnTo>
                  <a:pt x="5705771" y="3939083"/>
                </a:lnTo>
                <a:lnTo>
                  <a:pt x="5702080" y="3932889"/>
                </a:lnTo>
                <a:lnTo>
                  <a:pt x="5701538" y="3924556"/>
                </a:lnTo>
                <a:lnTo>
                  <a:pt x="5702963" y="3921103"/>
                </a:lnTo>
                <a:lnTo>
                  <a:pt x="5700395" y="3915672"/>
                </a:lnTo>
                <a:lnTo>
                  <a:pt x="5702441" y="3914268"/>
                </a:lnTo>
                <a:lnTo>
                  <a:pt x="5706594" y="3917973"/>
                </a:lnTo>
                <a:lnTo>
                  <a:pt x="5709884" y="3915556"/>
                </a:lnTo>
                <a:lnTo>
                  <a:pt x="5716184" y="3913968"/>
                </a:lnTo>
                <a:lnTo>
                  <a:pt x="5718290" y="3924763"/>
                </a:lnTo>
                <a:lnTo>
                  <a:pt x="5722904" y="3929482"/>
                </a:lnTo>
                <a:lnTo>
                  <a:pt x="5728281" y="3929482"/>
                </a:lnTo>
                <a:lnTo>
                  <a:pt x="5729745" y="3920044"/>
                </a:lnTo>
                <a:lnTo>
                  <a:pt x="5734601" y="3918594"/>
                </a:lnTo>
                <a:lnTo>
                  <a:pt x="5736827" y="3914015"/>
                </a:lnTo>
                <a:lnTo>
                  <a:pt x="5741803" y="3912081"/>
                </a:lnTo>
                <a:lnTo>
                  <a:pt x="5743046" y="3908929"/>
                </a:lnTo>
                <a:lnTo>
                  <a:pt x="5750329" y="3907295"/>
                </a:lnTo>
                <a:lnTo>
                  <a:pt x="5753057" y="3909274"/>
                </a:lnTo>
                <a:lnTo>
                  <a:pt x="5758133" y="3907663"/>
                </a:lnTo>
                <a:lnTo>
                  <a:pt x="5763429" y="3910517"/>
                </a:lnTo>
                <a:lnTo>
                  <a:pt x="5765656" y="3904235"/>
                </a:lnTo>
                <a:lnTo>
                  <a:pt x="5770010" y="3902256"/>
                </a:lnTo>
                <a:lnTo>
                  <a:pt x="5778436" y="3895768"/>
                </a:lnTo>
                <a:lnTo>
                  <a:pt x="5784133" y="3895124"/>
                </a:lnTo>
                <a:lnTo>
                  <a:pt x="5784314" y="3891996"/>
                </a:lnTo>
                <a:lnTo>
                  <a:pt x="5787303" y="3889695"/>
                </a:lnTo>
                <a:lnTo>
                  <a:pt x="5787905" y="3885486"/>
                </a:lnTo>
                <a:lnTo>
                  <a:pt x="5790272" y="3883853"/>
                </a:lnTo>
                <a:lnTo>
                  <a:pt x="5788627" y="3881070"/>
                </a:lnTo>
                <a:lnTo>
                  <a:pt x="5796692" y="3879806"/>
                </a:lnTo>
                <a:lnTo>
                  <a:pt x="5801828" y="3882841"/>
                </a:lnTo>
                <a:lnTo>
                  <a:pt x="5802691" y="3877115"/>
                </a:lnTo>
                <a:lnTo>
                  <a:pt x="5798177" y="3868814"/>
                </a:lnTo>
                <a:lnTo>
                  <a:pt x="5801667" y="3867825"/>
                </a:lnTo>
                <a:lnTo>
                  <a:pt x="5799621" y="3865342"/>
                </a:lnTo>
                <a:lnTo>
                  <a:pt x="5804115" y="3860423"/>
                </a:lnTo>
                <a:lnTo>
                  <a:pt x="5809752" y="3860285"/>
                </a:lnTo>
                <a:lnTo>
                  <a:pt x="5810495" y="3850308"/>
                </a:lnTo>
                <a:lnTo>
                  <a:pt x="5816854" y="3852032"/>
                </a:lnTo>
                <a:lnTo>
                  <a:pt x="5819683" y="3858813"/>
                </a:lnTo>
                <a:lnTo>
                  <a:pt x="5828390" y="3855595"/>
                </a:lnTo>
                <a:lnTo>
                  <a:pt x="5832001" y="3848470"/>
                </a:lnTo>
                <a:lnTo>
                  <a:pt x="5837698" y="3843138"/>
                </a:lnTo>
                <a:lnTo>
                  <a:pt x="5843958" y="3840679"/>
                </a:lnTo>
                <a:lnTo>
                  <a:pt x="5846084" y="3841323"/>
                </a:lnTo>
                <a:lnTo>
                  <a:pt x="5850398" y="3847344"/>
                </a:lnTo>
                <a:lnTo>
                  <a:pt x="5853547" y="3844954"/>
                </a:lnTo>
                <a:lnTo>
                  <a:pt x="5858382" y="3849504"/>
                </a:lnTo>
                <a:lnTo>
                  <a:pt x="5861753" y="3846746"/>
                </a:lnTo>
                <a:lnTo>
                  <a:pt x="5861733" y="3840380"/>
                </a:lnTo>
                <a:lnTo>
                  <a:pt x="5865986" y="3840588"/>
                </a:lnTo>
                <a:lnTo>
                  <a:pt x="5863598" y="3843667"/>
                </a:lnTo>
                <a:lnTo>
                  <a:pt x="5868935" y="3851044"/>
                </a:lnTo>
                <a:lnTo>
                  <a:pt x="5868133" y="3854929"/>
                </a:lnTo>
                <a:lnTo>
                  <a:pt x="5870620" y="3860491"/>
                </a:lnTo>
                <a:lnTo>
                  <a:pt x="5869878" y="3870607"/>
                </a:lnTo>
                <a:lnTo>
                  <a:pt x="5875676" y="3867366"/>
                </a:lnTo>
                <a:lnTo>
                  <a:pt x="5879468" y="3867733"/>
                </a:lnTo>
                <a:lnTo>
                  <a:pt x="5884122" y="3873114"/>
                </a:lnTo>
                <a:lnTo>
                  <a:pt x="5886670" y="3872470"/>
                </a:lnTo>
                <a:lnTo>
                  <a:pt x="5889318" y="3875436"/>
                </a:lnTo>
                <a:lnTo>
                  <a:pt x="5891123" y="3885463"/>
                </a:lnTo>
                <a:lnTo>
                  <a:pt x="5892829" y="3887970"/>
                </a:lnTo>
                <a:lnTo>
                  <a:pt x="5897543" y="3886774"/>
                </a:lnTo>
                <a:lnTo>
                  <a:pt x="5899088" y="3889281"/>
                </a:lnTo>
                <a:lnTo>
                  <a:pt x="5904023" y="3887694"/>
                </a:lnTo>
                <a:lnTo>
                  <a:pt x="5910282" y="3891283"/>
                </a:lnTo>
                <a:lnTo>
                  <a:pt x="5911607" y="3899288"/>
                </a:lnTo>
                <a:lnTo>
                  <a:pt x="5916943" y="3904212"/>
                </a:lnTo>
                <a:lnTo>
                  <a:pt x="5919712" y="3904925"/>
                </a:lnTo>
                <a:lnTo>
                  <a:pt x="5924326" y="3900692"/>
                </a:lnTo>
                <a:lnTo>
                  <a:pt x="5927175" y="3902417"/>
                </a:lnTo>
                <a:lnTo>
                  <a:pt x="5930786" y="3898483"/>
                </a:lnTo>
                <a:lnTo>
                  <a:pt x="5939633" y="3898575"/>
                </a:lnTo>
                <a:lnTo>
                  <a:pt x="5945150" y="3900600"/>
                </a:lnTo>
                <a:lnTo>
                  <a:pt x="5943645" y="3904465"/>
                </a:lnTo>
                <a:lnTo>
                  <a:pt x="5947036" y="3907364"/>
                </a:lnTo>
                <a:lnTo>
                  <a:pt x="5951349" y="3901244"/>
                </a:lnTo>
                <a:lnTo>
                  <a:pt x="5954359" y="3902026"/>
                </a:lnTo>
                <a:lnTo>
                  <a:pt x="5958110" y="3908100"/>
                </a:lnTo>
                <a:lnTo>
                  <a:pt x="5967981" y="3911851"/>
                </a:lnTo>
                <a:lnTo>
                  <a:pt x="5968663" y="3916316"/>
                </a:lnTo>
                <a:lnTo>
                  <a:pt x="5967379" y="3922599"/>
                </a:lnTo>
                <a:lnTo>
                  <a:pt x="5969646" y="3926420"/>
                </a:lnTo>
                <a:lnTo>
                  <a:pt x="5978734" y="3918318"/>
                </a:lnTo>
                <a:lnTo>
                  <a:pt x="5982305" y="3918871"/>
                </a:lnTo>
                <a:lnTo>
                  <a:pt x="5985354" y="3917029"/>
                </a:lnTo>
                <a:lnTo>
                  <a:pt x="5996067" y="3917398"/>
                </a:lnTo>
                <a:lnTo>
                  <a:pt x="5998254" y="3913899"/>
                </a:lnTo>
                <a:lnTo>
                  <a:pt x="6004192" y="3915234"/>
                </a:lnTo>
                <a:lnTo>
                  <a:pt x="6006740" y="3908009"/>
                </a:lnTo>
                <a:lnTo>
                  <a:pt x="6014364" y="3907779"/>
                </a:lnTo>
                <a:lnTo>
                  <a:pt x="6013862" y="3904373"/>
                </a:lnTo>
                <a:lnTo>
                  <a:pt x="6020723" y="3905316"/>
                </a:lnTo>
                <a:lnTo>
                  <a:pt x="6024114" y="3909320"/>
                </a:lnTo>
                <a:lnTo>
                  <a:pt x="6027585" y="3903107"/>
                </a:lnTo>
                <a:lnTo>
                  <a:pt x="6031296" y="3904258"/>
                </a:lnTo>
                <a:lnTo>
                  <a:pt x="6032881" y="3911414"/>
                </a:lnTo>
                <a:lnTo>
                  <a:pt x="6034987" y="3915602"/>
                </a:lnTo>
                <a:lnTo>
                  <a:pt x="6032761" y="3917099"/>
                </a:lnTo>
                <a:lnTo>
                  <a:pt x="6040866" y="3915419"/>
                </a:lnTo>
                <a:lnTo>
                  <a:pt x="6048308" y="3917306"/>
                </a:lnTo>
                <a:lnTo>
                  <a:pt x="6055932" y="3916776"/>
                </a:lnTo>
                <a:lnTo>
                  <a:pt x="6060165" y="3911368"/>
                </a:lnTo>
                <a:lnTo>
                  <a:pt x="6060386" y="3907226"/>
                </a:lnTo>
                <a:lnTo>
                  <a:pt x="6062713" y="3903314"/>
                </a:lnTo>
                <a:lnTo>
                  <a:pt x="6070477" y="3900899"/>
                </a:lnTo>
                <a:lnTo>
                  <a:pt x="6076335" y="3896366"/>
                </a:lnTo>
                <a:lnTo>
                  <a:pt x="6078662" y="3890202"/>
                </a:lnTo>
                <a:lnTo>
                  <a:pt x="6078120" y="3885417"/>
                </a:lnTo>
                <a:lnTo>
                  <a:pt x="6081892" y="3883393"/>
                </a:lnTo>
                <a:lnTo>
                  <a:pt x="6079104" y="3879920"/>
                </a:lnTo>
                <a:lnTo>
                  <a:pt x="6079986" y="3873206"/>
                </a:lnTo>
                <a:lnTo>
                  <a:pt x="6089716" y="3870653"/>
                </a:lnTo>
                <a:lnTo>
                  <a:pt x="6100750" y="3872286"/>
                </a:lnTo>
                <a:lnTo>
                  <a:pt x="6099446" y="3863825"/>
                </a:lnTo>
                <a:lnTo>
                  <a:pt x="6103659" y="3859112"/>
                </a:lnTo>
                <a:lnTo>
                  <a:pt x="6106428" y="3853848"/>
                </a:lnTo>
                <a:lnTo>
                  <a:pt x="6103900" y="3852492"/>
                </a:lnTo>
                <a:lnTo>
                  <a:pt x="6105204" y="3848493"/>
                </a:lnTo>
                <a:lnTo>
                  <a:pt x="6101613" y="3847298"/>
                </a:lnTo>
                <a:lnTo>
                  <a:pt x="6104342" y="3845045"/>
                </a:lnTo>
                <a:lnTo>
                  <a:pt x="6107852" y="3835486"/>
                </a:lnTo>
                <a:lnTo>
                  <a:pt x="6116378" y="3835187"/>
                </a:lnTo>
                <a:lnTo>
                  <a:pt x="6115636" y="3831236"/>
                </a:lnTo>
                <a:lnTo>
                  <a:pt x="6118686" y="3820301"/>
                </a:lnTo>
                <a:lnTo>
                  <a:pt x="6113951" y="3816970"/>
                </a:lnTo>
                <a:lnTo>
                  <a:pt x="6115275" y="3806223"/>
                </a:lnTo>
                <a:lnTo>
                  <a:pt x="6113570" y="3803650"/>
                </a:lnTo>
                <a:lnTo>
                  <a:pt x="6105746" y="3801056"/>
                </a:lnTo>
                <a:lnTo>
                  <a:pt x="6102977" y="3795592"/>
                </a:lnTo>
                <a:lnTo>
                  <a:pt x="6103599" y="3790495"/>
                </a:lnTo>
                <a:lnTo>
                  <a:pt x="6100670" y="3788383"/>
                </a:lnTo>
                <a:lnTo>
                  <a:pt x="6098584" y="3780166"/>
                </a:lnTo>
                <a:lnTo>
                  <a:pt x="6096878" y="3779844"/>
                </a:lnTo>
                <a:lnTo>
                  <a:pt x="6094571" y="3770780"/>
                </a:lnTo>
                <a:lnTo>
                  <a:pt x="6089877" y="3763254"/>
                </a:lnTo>
                <a:lnTo>
                  <a:pt x="6091502" y="3757633"/>
                </a:lnTo>
                <a:lnTo>
                  <a:pt x="6090037" y="3752999"/>
                </a:lnTo>
                <a:lnTo>
                  <a:pt x="6091743" y="3748550"/>
                </a:lnTo>
                <a:lnTo>
                  <a:pt x="6098504" y="3741669"/>
                </a:lnTo>
                <a:lnTo>
                  <a:pt x="6101994" y="3739559"/>
                </a:lnTo>
                <a:lnTo>
                  <a:pt x="6107431" y="3732978"/>
                </a:lnTo>
                <a:lnTo>
                  <a:pt x="6107050" y="3724931"/>
                </a:lnTo>
                <a:lnTo>
                  <a:pt x="6110962" y="3717572"/>
                </a:lnTo>
                <a:lnTo>
                  <a:pt x="6110500" y="3709665"/>
                </a:lnTo>
                <a:lnTo>
                  <a:pt x="6113149" y="3707236"/>
                </a:lnTo>
                <a:lnTo>
                  <a:pt x="6118304" y="3698712"/>
                </a:lnTo>
                <a:lnTo>
                  <a:pt x="6125246" y="3694381"/>
                </a:lnTo>
                <a:lnTo>
                  <a:pt x="6126590" y="3688402"/>
                </a:lnTo>
                <a:lnTo>
                  <a:pt x="6131846" y="3685218"/>
                </a:lnTo>
                <a:lnTo>
                  <a:pt x="6129740" y="3679675"/>
                </a:lnTo>
                <a:lnTo>
                  <a:pt x="6129479" y="3674567"/>
                </a:lnTo>
                <a:lnTo>
                  <a:pt x="6133010" y="3666461"/>
                </a:lnTo>
                <a:lnTo>
                  <a:pt x="6129218" y="3659592"/>
                </a:lnTo>
                <a:lnTo>
                  <a:pt x="6129198" y="3651511"/>
                </a:lnTo>
                <a:lnTo>
                  <a:pt x="6131826" y="3648993"/>
                </a:lnTo>
                <a:lnTo>
                  <a:pt x="6131425" y="3645010"/>
                </a:lnTo>
                <a:lnTo>
                  <a:pt x="6127934" y="3644232"/>
                </a:lnTo>
                <a:lnTo>
                  <a:pt x="6124804" y="3639609"/>
                </a:lnTo>
                <a:lnTo>
                  <a:pt x="6124584" y="3634872"/>
                </a:lnTo>
                <a:lnTo>
                  <a:pt x="6131786" y="3628488"/>
                </a:lnTo>
                <a:lnTo>
                  <a:pt x="6134896" y="3622060"/>
                </a:lnTo>
                <a:lnTo>
                  <a:pt x="6134394" y="3617027"/>
                </a:lnTo>
                <a:lnTo>
                  <a:pt x="6138286" y="3612224"/>
                </a:lnTo>
                <a:lnTo>
                  <a:pt x="6137544" y="3609754"/>
                </a:lnTo>
                <a:lnTo>
                  <a:pt x="6147093" y="3608999"/>
                </a:lnTo>
                <a:lnTo>
                  <a:pt x="6152871" y="3614008"/>
                </a:lnTo>
                <a:lnTo>
                  <a:pt x="6158168" y="3611766"/>
                </a:lnTo>
                <a:lnTo>
                  <a:pt x="6160675" y="3612727"/>
                </a:lnTo>
                <a:lnTo>
                  <a:pt x="6165550" y="3606666"/>
                </a:lnTo>
                <a:lnTo>
                  <a:pt x="6165109" y="3604334"/>
                </a:lnTo>
                <a:lnTo>
                  <a:pt x="6160896" y="3602161"/>
                </a:lnTo>
                <a:lnTo>
                  <a:pt x="6161358" y="3600035"/>
                </a:lnTo>
                <a:lnTo>
                  <a:pt x="6178952" y="3593655"/>
                </a:lnTo>
                <a:lnTo>
                  <a:pt x="6184208" y="3590591"/>
                </a:lnTo>
                <a:lnTo>
                  <a:pt x="6190307" y="3591529"/>
                </a:lnTo>
                <a:lnTo>
                  <a:pt x="6200318" y="3584739"/>
                </a:lnTo>
                <a:lnTo>
                  <a:pt x="6204109" y="3580533"/>
                </a:lnTo>
                <a:lnTo>
                  <a:pt x="6208483" y="3578682"/>
                </a:lnTo>
                <a:lnTo>
                  <a:pt x="6207921" y="3575437"/>
                </a:lnTo>
                <a:lnTo>
                  <a:pt x="6204129" y="3575597"/>
                </a:lnTo>
                <a:lnTo>
                  <a:pt x="6201601" y="3571963"/>
                </a:lnTo>
                <a:lnTo>
                  <a:pt x="6206637" y="3567255"/>
                </a:lnTo>
                <a:lnTo>
                  <a:pt x="6202926" y="3563577"/>
                </a:lnTo>
                <a:lnTo>
                  <a:pt x="6200980" y="3557705"/>
                </a:lnTo>
                <a:lnTo>
                  <a:pt x="6191992" y="3560355"/>
                </a:lnTo>
                <a:lnTo>
                  <a:pt x="6188862" y="3558573"/>
                </a:lnTo>
                <a:lnTo>
                  <a:pt x="6187959" y="3553044"/>
                </a:lnTo>
                <a:lnTo>
                  <a:pt x="6176063" y="3557659"/>
                </a:lnTo>
                <a:lnTo>
                  <a:pt x="6173535" y="3557614"/>
                </a:lnTo>
                <a:lnTo>
                  <a:pt x="6159171" y="3564011"/>
                </a:lnTo>
                <a:lnTo>
                  <a:pt x="6158288" y="3567895"/>
                </a:lnTo>
                <a:lnTo>
                  <a:pt x="6153955" y="3572009"/>
                </a:lnTo>
                <a:lnTo>
                  <a:pt x="6148859" y="3570614"/>
                </a:lnTo>
                <a:lnTo>
                  <a:pt x="6143161" y="3572923"/>
                </a:lnTo>
                <a:lnTo>
                  <a:pt x="6141777" y="3566684"/>
                </a:lnTo>
                <a:lnTo>
                  <a:pt x="6136501" y="3568307"/>
                </a:lnTo>
                <a:lnTo>
                  <a:pt x="6134815" y="3563714"/>
                </a:lnTo>
                <a:lnTo>
                  <a:pt x="6131706" y="3567210"/>
                </a:lnTo>
                <a:lnTo>
                  <a:pt x="6126389" y="3565565"/>
                </a:lnTo>
                <a:lnTo>
                  <a:pt x="6118585" y="3572260"/>
                </a:lnTo>
                <a:lnTo>
                  <a:pt x="6116138" y="3572831"/>
                </a:lnTo>
                <a:lnTo>
                  <a:pt x="6111263" y="3577631"/>
                </a:lnTo>
                <a:lnTo>
                  <a:pt x="6107792" y="3579231"/>
                </a:lnTo>
                <a:lnTo>
                  <a:pt x="6101132" y="3573928"/>
                </a:lnTo>
                <a:lnTo>
                  <a:pt x="6103800" y="3568101"/>
                </a:lnTo>
                <a:lnTo>
                  <a:pt x="6101713" y="3565382"/>
                </a:lnTo>
                <a:lnTo>
                  <a:pt x="6102957" y="3562023"/>
                </a:lnTo>
                <a:lnTo>
                  <a:pt x="6110500" y="3558139"/>
                </a:lnTo>
                <a:lnTo>
                  <a:pt x="6111042" y="3551057"/>
                </a:lnTo>
                <a:lnTo>
                  <a:pt x="6114212" y="3548111"/>
                </a:lnTo>
                <a:lnTo>
                  <a:pt x="6113750" y="3543474"/>
                </a:lnTo>
                <a:lnTo>
                  <a:pt x="6117482" y="3539797"/>
                </a:lnTo>
                <a:lnTo>
                  <a:pt x="6122478" y="3537879"/>
                </a:lnTo>
                <a:lnTo>
                  <a:pt x="6125607" y="3534933"/>
                </a:lnTo>
                <a:lnTo>
                  <a:pt x="6132227" y="3531690"/>
                </a:lnTo>
                <a:lnTo>
                  <a:pt x="6129258" y="3524818"/>
                </a:lnTo>
                <a:lnTo>
                  <a:pt x="6130923" y="3519156"/>
                </a:lnTo>
                <a:lnTo>
                  <a:pt x="6136802" y="3513906"/>
                </a:lnTo>
                <a:lnTo>
                  <a:pt x="6134535" y="3508223"/>
                </a:lnTo>
                <a:lnTo>
                  <a:pt x="6138928" y="3502449"/>
                </a:lnTo>
                <a:lnTo>
                  <a:pt x="6136059" y="3499049"/>
                </a:lnTo>
                <a:lnTo>
                  <a:pt x="6136019" y="3492569"/>
                </a:lnTo>
                <a:lnTo>
                  <a:pt x="6132689" y="3486318"/>
                </a:lnTo>
                <a:lnTo>
                  <a:pt x="6134775" y="3486022"/>
                </a:lnTo>
                <a:lnTo>
                  <a:pt x="6137243" y="3480707"/>
                </a:lnTo>
                <a:lnTo>
                  <a:pt x="6139771" y="3480342"/>
                </a:lnTo>
                <a:lnTo>
                  <a:pt x="6144405" y="3474161"/>
                </a:lnTo>
                <a:lnTo>
                  <a:pt x="6147756" y="3472633"/>
                </a:lnTo>
                <a:lnTo>
                  <a:pt x="6149521" y="3474982"/>
                </a:lnTo>
                <a:lnTo>
                  <a:pt x="6152811" y="3474116"/>
                </a:lnTo>
                <a:lnTo>
                  <a:pt x="6154135" y="3469258"/>
                </a:lnTo>
                <a:lnTo>
                  <a:pt x="6152932" y="3467297"/>
                </a:lnTo>
                <a:lnTo>
                  <a:pt x="6153172" y="3460389"/>
                </a:lnTo>
                <a:lnTo>
                  <a:pt x="6154677" y="3453754"/>
                </a:lnTo>
                <a:lnTo>
                  <a:pt x="6161859" y="3442517"/>
                </a:lnTo>
                <a:lnTo>
                  <a:pt x="6157445" y="3442061"/>
                </a:lnTo>
                <a:lnTo>
                  <a:pt x="6153292" y="3444500"/>
                </a:lnTo>
                <a:lnTo>
                  <a:pt x="6148137" y="3443793"/>
                </a:lnTo>
                <a:lnTo>
                  <a:pt x="6152350" y="3433470"/>
                </a:lnTo>
                <a:lnTo>
                  <a:pt x="6153112" y="3424926"/>
                </a:lnTo>
                <a:lnTo>
                  <a:pt x="6157245" y="3418570"/>
                </a:lnTo>
                <a:lnTo>
                  <a:pt x="6156783" y="3415654"/>
                </a:lnTo>
                <a:lnTo>
                  <a:pt x="6160314" y="3410962"/>
                </a:lnTo>
                <a:lnTo>
                  <a:pt x="6161117" y="3404654"/>
                </a:lnTo>
                <a:lnTo>
                  <a:pt x="6152530" y="3403515"/>
                </a:lnTo>
                <a:lnTo>
                  <a:pt x="6147013" y="3404312"/>
                </a:lnTo>
                <a:lnTo>
                  <a:pt x="6143803" y="3402331"/>
                </a:lnTo>
                <a:lnTo>
                  <a:pt x="6137083" y="3402627"/>
                </a:lnTo>
                <a:lnTo>
                  <a:pt x="6133612" y="3400282"/>
                </a:lnTo>
                <a:lnTo>
                  <a:pt x="6128717" y="3399530"/>
                </a:lnTo>
                <a:lnTo>
                  <a:pt x="6127954" y="3394521"/>
                </a:lnTo>
                <a:lnTo>
                  <a:pt x="6120150" y="3387942"/>
                </a:lnTo>
                <a:lnTo>
                  <a:pt x="6115757" y="3388374"/>
                </a:lnTo>
                <a:lnTo>
                  <a:pt x="6106809" y="3386917"/>
                </a:lnTo>
                <a:lnTo>
                  <a:pt x="6104301" y="3388716"/>
                </a:lnTo>
                <a:lnTo>
                  <a:pt x="6099085" y="3389080"/>
                </a:lnTo>
                <a:lnTo>
                  <a:pt x="6087168" y="3387919"/>
                </a:lnTo>
                <a:lnTo>
                  <a:pt x="6085303" y="3382888"/>
                </a:lnTo>
                <a:lnTo>
                  <a:pt x="6079284" y="3379633"/>
                </a:lnTo>
                <a:lnTo>
                  <a:pt x="6078000" y="3372009"/>
                </a:lnTo>
                <a:lnTo>
                  <a:pt x="6073065" y="3372555"/>
                </a:lnTo>
                <a:lnTo>
                  <a:pt x="6070316" y="3367981"/>
                </a:lnTo>
                <a:lnTo>
                  <a:pt x="6071119" y="3357538"/>
                </a:lnTo>
                <a:lnTo>
                  <a:pt x="6070638" y="3350759"/>
                </a:lnTo>
                <a:lnTo>
                  <a:pt x="6068832" y="3347143"/>
                </a:lnTo>
                <a:lnTo>
                  <a:pt x="6068952" y="3338546"/>
                </a:lnTo>
                <a:lnTo>
                  <a:pt x="6067508" y="3332611"/>
                </a:lnTo>
                <a:lnTo>
                  <a:pt x="6067769" y="3324631"/>
                </a:lnTo>
                <a:lnTo>
                  <a:pt x="6064980" y="3316924"/>
                </a:lnTo>
                <a:lnTo>
                  <a:pt x="6061609" y="3313629"/>
                </a:lnTo>
                <a:lnTo>
                  <a:pt x="6061249" y="3309424"/>
                </a:lnTo>
                <a:lnTo>
                  <a:pt x="6069373" y="3301016"/>
                </a:lnTo>
                <a:lnTo>
                  <a:pt x="6069775" y="3298131"/>
                </a:lnTo>
                <a:lnTo>
                  <a:pt x="6076536" y="3287566"/>
                </a:lnTo>
                <a:lnTo>
                  <a:pt x="6081892" y="3287135"/>
                </a:lnTo>
                <a:lnTo>
                  <a:pt x="6081652" y="3271782"/>
                </a:lnTo>
                <a:lnTo>
                  <a:pt x="6085925" y="3266514"/>
                </a:lnTo>
                <a:lnTo>
                  <a:pt x="6085603" y="3260247"/>
                </a:lnTo>
                <a:lnTo>
                  <a:pt x="6094471" y="3251485"/>
                </a:lnTo>
                <a:lnTo>
                  <a:pt x="6092645" y="3246174"/>
                </a:lnTo>
                <a:lnTo>
                  <a:pt x="6082053" y="3244245"/>
                </a:lnTo>
                <a:lnTo>
                  <a:pt x="6077398" y="3236597"/>
                </a:lnTo>
                <a:lnTo>
                  <a:pt x="6074349" y="3233807"/>
                </a:lnTo>
                <a:lnTo>
                  <a:pt x="6074068" y="3228135"/>
                </a:lnTo>
                <a:lnTo>
                  <a:pt x="6071339" y="3222123"/>
                </a:lnTo>
                <a:lnTo>
                  <a:pt x="6065782" y="3222872"/>
                </a:lnTo>
                <a:lnTo>
                  <a:pt x="6064840" y="3218040"/>
                </a:lnTo>
                <a:lnTo>
                  <a:pt x="6062252" y="3215341"/>
                </a:lnTo>
                <a:lnTo>
                  <a:pt x="6056895" y="3214865"/>
                </a:lnTo>
                <a:lnTo>
                  <a:pt x="6054247" y="3210465"/>
                </a:lnTo>
                <a:lnTo>
                  <a:pt x="6052501" y="3196157"/>
                </a:lnTo>
                <a:lnTo>
                  <a:pt x="6050936" y="3189515"/>
                </a:lnTo>
                <a:lnTo>
                  <a:pt x="6049332" y="3188835"/>
                </a:lnTo>
                <a:lnTo>
                  <a:pt x="6043795" y="3194117"/>
                </a:lnTo>
                <a:lnTo>
                  <a:pt x="6040785" y="3193868"/>
                </a:lnTo>
                <a:lnTo>
                  <a:pt x="6037836" y="3190059"/>
                </a:lnTo>
                <a:lnTo>
                  <a:pt x="6038659" y="3180223"/>
                </a:lnTo>
                <a:lnTo>
                  <a:pt x="6040565" y="3173265"/>
                </a:lnTo>
                <a:lnTo>
                  <a:pt x="6048529" y="3164520"/>
                </a:lnTo>
                <a:lnTo>
                  <a:pt x="6053524" y="3157995"/>
                </a:lnTo>
                <a:lnTo>
                  <a:pt x="6056574" y="3150294"/>
                </a:lnTo>
                <a:lnTo>
                  <a:pt x="6065441" y="3138156"/>
                </a:lnTo>
                <a:lnTo>
                  <a:pt x="6067588" y="3133107"/>
                </a:lnTo>
                <a:lnTo>
                  <a:pt x="6070096" y="3118960"/>
                </a:lnTo>
                <a:lnTo>
                  <a:pt x="6074429" y="3112532"/>
                </a:lnTo>
                <a:lnTo>
                  <a:pt x="6073486" y="3107689"/>
                </a:lnTo>
                <a:lnTo>
                  <a:pt x="6069534" y="3106762"/>
                </a:lnTo>
                <a:lnTo>
                  <a:pt x="6068170" y="3104092"/>
                </a:lnTo>
                <a:lnTo>
                  <a:pt x="6074870" y="3087013"/>
                </a:lnTo>
                <a:lnTo>
                  <a:pt x="6076074" y="3072472"/>
                </a:lnTo>
                <a:lnTo>
                  <a:pt x="6074770" y="3071319"/>
                </a:lnTo>
                <a:lnTo>
                  <a:pt x="6061850" y="3076655"/>
                </a:lnTo>
                <a:lnTo>
                  <a:pt x="6056534" y="3079595"/>
                </a:lnTo>
                <a:lnTo>
                  <a:pt x="6052120" y="3078103"/>
                </a:lnTo>
                <a:lnTo>
                  <a:pt x="6041989" y="3080658"/>
                </a:lnTo>
                <a:lnTo>
                  <a:pt x="6034526" y="3081201"/>
                </a:lnTo>
                <a:lnTo>
                  <a:pt x="6027464" y="3086199"/>
                </a:lnTo>
                <a:lnTo>
                  <a:pt x="6019801" y="3086085"/>
                </a:lnTo>
                <a:lnTo>
                  <a:pt x="6018055" y="3088800"/>
                </a:lnTo>
                <a:lnTo>
                  <a:pt x="6011375" y="3093052"/>
                </a:lnTo>
                <a:lnTo>
                  <a:pt x="6001243" y="3092554"/>
                </a:lnTo>
                <a:lnTo>
                  <a:pt x="5995947" y="3086719"/>
                </a:lnTo>
                <a:lnTo>
                  <a:pt x="5989146" y="3085701"/>
                </a:lnTo>
                <a:lnTo>
                  <a:pt x="5984291" y="3088460"/>
                </a:lnTo>
                <a:lnTo>
                  <a:pt x="5980900" y="3087556"/>
                </a:lnTo>
                <a:lnTo>
                  <a:pt x="5976387" y="3079279"/>
                </a:lnTo>
                <a:lnTo>
                  <a:pt x="5975765" y="3070957"/>
                </a:lnTo>
                <a:lnTo>
                  <a:pt x="5981703" y="3065735"/>
                </a:lnTo>
                <a:lnTo>
                  <a:pt x="5985695" y="3064673"/>
                </a:lnTo>
                <a:lnTo>
                  <a:pt x="5982365" y="3057575"/>
                </a:lnTo>
                <a:lnTo>
                  <a:pt x="5977309" y="3057891"/>
                </a:lnTo>
                <a:lnTo>
                  <a:pt x="5973959" y="3053258"/>
                </a:lnTo>
                <a:lnTo>
                  <a:pt x="5974661" y="3044377"/>
                </a:lnTo>
                <a:lnTo>
                  <a:pt x="5971852" y="3037034"/>
                </a:lnTo>
                <a:lnTo>
                  <a:pt x="5980058" y="3033216"/>
                </a:lnTo>
                <a:lnTo>
                  <a:pt x="5979817" y="3030483"/>
                </a:lnTo>
                <a:lnTo>
                  <a:pt x="5984692" y="3024746"/>
                </a:lnTo>
                <a:lnTo>
                  <a:pt x="5982987" y="3022441"/>
                </a:lnTo>
                <a:lnTo>
                  <a:pt x="5985274" y="3018896"/>
                </a:lnTo>
                <a:lnTo>
                  <a:pt x="5982806" y="3012912"/>
                </a:lnTo>
                <a:lnTo>
                  <a:pt x="5978614" y="3017947"/>
                </a:lnTo>
                <a:lnTo>
                  <a:pt x="5968683" y="3013770"/>
                </a:lnTo>
                <a:lnTo>
                  <a:pt x="5967017" y="3005348"/>
                </a:lnTo>
                <a:lnTo>
                  <a:pt x="5974561" y="2996183"/>
                </a:lnTo>
                <a:lnTo>
                  <a:pt x="5975343" y="2991398"/>
                </a:lnTo>
                <a:lnTo>
                  <a:pt x="5978012" y="2988961"/>
                </a:lnTo>
                <a:lnTo>
                  <a:pt x="5976587" y="2984989"/>
                </a:lnTo>
                <a:lnTo>
                  <a:pt x="5977450" y="2972331"/>
                </a:lnTo>
                <a:lnTo>
                  <a:pt x="5981903" y="2965586"/>
                </a:lnTo>
                <a:lnTo>
                  <a:pt x="5993901" y="2956586"/>
                </a:lnTo>
                <a:lnTo>
                  <a:pt x="5996508" y="2953136"/>
                </a:lnTo>
                <a:lnTo>
                  <a:pt x="6000361" y="2943734"/>
                </a:lnTo>
                <a:lnTo>
                  <a:pt x="6010111" y="2933837"/>
                </a:lnTo>
                <a:lnTo>
                  <a:pt x="6011615" y="2928856"/>
                </a:lnTo>
                <a:lnTo>
                  <a:pt x="6011094" y="2924687"/>
                </a:lnTo>
                <a:lnTo>
                  <a:pt x="6022910" y="2910964"/>
                </a:lnTo>
                <a:lnTo>
                  <a:pt x="6034646" y="2900737"/>
                </a:lnTo>
                <a:lnTo>
                  <a:pt x="6036111" y="2897088"/>
                </a:lnTo>
                <a:lnTo>
                  <a:pt x="6036051" y="2890377"/>
                </a:lnTo>
                <a:lnTo>
                  <a:pt x="6034747" y="2883082"/>
                </a:lnTo>
                <a:lnTo>
                  <a:pt x="6032118" y="2875675"/>
                </a:lnTo>
                <a:lnTo>
                  <a:pt x="6023010" y="2872006"/>
                </a:lnTo>
                <a:lnTo>
                  <a:pt x="6022609" y="2865591"/>
                </a:lnTo>
                <a:lnTo>
                  <a:pt x="6024916" y="2856927"/>
                </a:lnTo>
                <a:lnTo>
                  <a:pt x="6027966" y="2852719"/>
                </a:lnTo>
                <a:lnTo>
                  <a:pt x="6031055" y="2845025"/>
                </a:lnTo>
                <a:lnTo>
                  <a:pt x="6037515" y="2837602"/>
                </a:lnTo>
                <a:lnTo>
                  <a:pt x="6045460" y="2836635"/>
                </a:lnTo>
                <a:lnTo>
                  <a:pt x="6045600" y="2833689"/>
                </a:lnTo>
                <a:lnTo>
                  <a:pt x="6049211" y="2828831"/>
                </a:lnTo>
                <a:lnTo>
                  <a:pt x="6056173" y="2825435"/>
                </a:lnTo>
                <a:lnTo>
                  <a:pt x="6057958" y="2829146"/>
                </a:lnTo>
                <a:lnTo>
                  <a:pt x="6064719" y="2829798"/>
                </a:lnTo>
                <a:lnTo>
                  <a:pt x="6067207" y="2827977"/>
                </a:lnTo>
                <a:lnTo>
                  <a:pt x="6067267" y="2822827"/>
                </a:lnTo>
                <a:lnTo>
                  <a:pt x="6070076" y="2817431"/>
                </a:lnTo>
                <a:lnTo>
                  <a:pt x="6073627" y="2816397"/>
                </a:lnTo>
                <a:lnTo>
                  <a:pt x="6076997" y="2821456"/>
                </a:lnTo>
                <a:lnTo>
                  <a:pt x="6084861" y="2823254"/>
                </a:lnTo>
                <a:lnTo>
                  <a:pt x="6090037" y="2821703"/>
                </a:lnTo>
                <a:lnTo>
                  <a:pt x="6097841" y="2810350"/>
                </a:lnTo>
                <a:lnTo>
                  <a:pt x="6100951" y="2812306"/>
                </a:lnTo>
                <a:lnTo>
                  <a:pt x="6108855" y="2811204"/>
                </a:lnTo>
                <a:lnTo>
                  <a:pt x="6105706" y="2806439"/>
                </a:lnTo>
                <a:lnTo>
                  <a:pt x="6106047" y="2803809"/>
                </a:lnTo>
                <a:lnTo>
                  <a:pt x="6110039" y="2801202"/>
                </a:lnTo>
                <a:lnTo>
                  <a:pt x="6117542" y="2802191"/>
                </a:lnTo>
                <a:lnTo>
                  <a:pt x="6121695" y="2801494"/>
                </a:lnTo>
                <a:lnTo>
                  <a:pt x="6131325" y="2805046"/>
                </a:lnTo>
                <a:lnTo>
                  <a:pt x="6131586" y="2800932"/>
                </a:lnTo>
                <a:lnTo>
                  <a:pt x="6138748" y="2794483"/>
                </a:lnTo>
                <a:lnTo>
                  <a:pt x="6134795" y="2785968"/>
                </a:lnTo>
                <a:lnTo>
                  <a:pt x="6128476" y="2782980"/>
                </a:lnTo>
                <a:lnTo>
                  <a:pt x="6131946" y="2783249"/>
                </a:lnTo>
                <a:lnTo>
                  <a:pt x="6131385" y="2780104"/>
                </a:lnTo>
                <a:lnTo>
                  <a:pt x="6127834" y="2775837"/>
                </a:lnTo>
                <a:lnTo>
                  <a:pt x="6126410" y="2767100"/>
                </a:lnTo>
                <a:lnTo>
                  <a:pt x="6124123" y="2766516"/>
                </a:lnTo>
                <a:lnTo>
                  <a:pt x="6123661" y="2758523"/>
                </a:lnTo>
                <a:lnTo>
                  <a:pt x="6121434" y="2757535"/>
                </a:lnTo>
                <a:lnTo>
                  <a:pt x="6118786" y="2751698"/>
                </a:lnTo>
                <a:lnTo>
                  <a:pt x="6124183" y="2749588"/>
                </a:lnTo>
                <a:lnTo>
                  <a:pt x="6126008" y="2746064"/>
                </a:lnTo>
                <a:lnTo>
                  <a:pt x="6130663" y="2747276"/>
                </a:lnTo>
                <a:lnTo>
                  <a:pt x="6139089" y="2745413"/>
                </a:lnTo>
                <a:lnTo>
                  <a:pt x="6141075" y="2747725"/>
                </a:lnTo>
                <a:lnTo>
                  <a:pt x="6146652" y="2747478"/>
                </a:lnTo>
                <a:lnTo>
                  <a:pt x="6152209" y="2744380"/>
                </a:lnTo>
                <a:lnTo>
                  <a:pt x="6160093" y="2743438"/>
                </a:lnTo>
                <a:lnTo>
                  <a:pt x="6160575" y="2735156"/>
                </a:lnTo>
                <a:lnTo>
                  <a:pt x="6165931" y="2730422"/>
                </a:lnTo>
                <a:lnTo>
                  <a:pt x="6169021" y="2724230"/>
                </a:lnTo>
                <a:lnTo>
                  <a:pt x="6174197" y="2720124"/>
                </a:lnTo>
                <a:lnTo>
                  <a:pt x="6174659" y="2716154"/>
                </a:lnTo>
                <a:lnTo>
                  <a:pt x="6184067" y="2713799"/>
                </a:lnTo>
                <a:lnTo>
                  <a:pt x="6187679" y="2715324"/>
                </a:lnTo>
                <a:lnTo>
                  <a:pt x="6189203" y="2707990"/>
                </a:lnTo>
                <a:lnTo>
                  <a:pt x="6194500" y="2705994"/>
                </a:lnTo>
                <a:lnTo>
                  <a:pt x="6194138" y="2698482"/>
                </a:lnTo>
                <a:lnTo>
                  <a:pt x="6200578" y="2697137"/>
                </a:lnTo>
                <a:lnTo>
                  <a:pt x="6207701" y="2690165"/>
                </a:lnTo>
                <a:lnTo>
                  <a:pt x="6213398" y="2687161"/>
                </a:lnTo>
                <a:lnTo>
                  <a:pt x="6215184" y="2683709"/>
                </a:lnTo>
                <a:lnTo>
                  <a:pt x="6212094" y="2678980"/>
                </a:lnTo>
                <a:lnTo>
                  <a:pt x="6216869" y="2671742"/>
                </a:lnTo>
                <a:lnTo>
                  <a:pt x="6213378" y="2666633"/>
                </a:lnTo>
                <a:lnTo>
                  <a:pt x="6216127" y="2664639"/>
                </a:lnTo>
                <a:lnTo>
                  <a:pt x="6215364" y="2656754"/>
                </a:lnTo>
                <a:lnTo>
                  <a:pt x="6214060" y="2655253"/>
                </a:lnTo>
                <a:lnTo>
                  <a:pt x="6205153" y="2655387"/>
                </a:lnTo>
                <a:lnTo>
                  <a:pt x="6200177" y="2652251"/>
                </a:lnTo>
                <a:lnTo>
                  <a:pt x="6195643" y="2643450"/>
                </a:lnTo>
                <a:lnTo>
                  <a:pt x="6192393" y="2640808"/>
                </a:lnTo>
                <a:lnTo>
                  <a:pt x="6184689" y="2640002"/>
                </a:lnTo>
                <a:lnTo>
                  <a:pt x="6188581" y="2638322"/>
                </a:lnTo>
                <a:lnTo>
                  <a:pt x="6201903" y="2624465"/>
                </a:lnTo>
                <a:lnTo>
                  <a:pt x="6201722" y="2619496"/>
                </a:lnTo>
                <a:lnTo>
                  <a:pt x="6193216" y="2612939"/>
                </a:lnTo>
                <a:lnTo>
                  <a:pt x="6185532" y="2613431"/>
                </a:lnTo>
                <a:lnTo>
                  <a:pt x="6178189" y="2609224"/>
                </a:lnTo>
                <a:lnTo>
                  <a:pt x="6173053" y="2602714"/>
                </a:lnTo>
                <a:lnTo>
                  <a:pt x="6172131" y="2598463"/>
                </a:lnTo>
                <a:lnTo>
                  <a:pt x="6166654" y="2598038"/>
                </a:lnTo>
                <a:lnTo>
                  <a:pt x="6164928" y="2596293"/>
                </a:lnTo>
                <a:lnTo>
                  <a:pt x="6158388" y="2595756"/>
                </a:lnTo>
                <a:lnTo>
                  <a:pt x="6153292" y="2589337"/>
                </a:lnTo>
                <a:lnTo>
                  <a:pt x="6156201" y="2586721"/>
                </a:lnTo>
                <a:lnTo>
                  <a:pt x="6156242" y="2583500"/>
                </a:lnTo>
                <a:lnTo>
                  <a:pt x="6159813" y="2578134"/>
                </a:lnTo>
                <a:lnTo>
                  <a:pt x="6165009" y="2576591"/>
                </a:lnTo>
                <a:lnTo>
                  <a:pt x="6169924" y="2568229"/>
                </a:lnTo>
                <a:lnTo>
                  <a:pt x="6166313" y="2561613"/>
                </a:lnTo>
                <a:lnTo>
                  <a:pt x="6170185" y="2553970"/>
                </a:lnTo>
                <a:lnTo>
                  <a:pt x="6169001" y="2552294"/>
                </a:lnTo>
                <a:lnTo>
                  <a:pt x="6170285" y="2541681"/>
                </a:lnTo>
                <a:lnTo>
                  <a:pt x="6166694" y="2537347"/>
                </a:lnTo>
                <a:lnTo>
                  <a:pt x="6166353" y="2534353"/>
                </a:lnTo>
                <a:lnTo>
                  <a:pt x="6168499" y="2529596"/>
                </a:lnTo>
                <a:lnTo>
                  <a:pt x="6172813" y="2528814"/>
                </a:lnTo>
                <a:lnTo>
                  <a:pt x="6176244" y="2520239"/>
                </a:lnTo>
                <a:lnTo>
                  <a:pt x="6175240" y="2515796"/>
                </a:lnTo>
                <a:lnTo>
                  <a:pt x="6177206" y="2512558"/>
                </a:lnTo>
                <a:lnTo>
                  <a:pt x="6179092" y="2504723"/>
                </a:lnTo>
                <a:lnTo>
                  <a:pt x="6177868" y="2500906"/>
                </a:lnTo>
                <a:lnTo>
                  <a:pt x="6171890" y="2497201"/>
                </a:lnTo>
                <a:lnTo>
                  <a:pt x="6172913" y="2493318"/>
                </a:lnTo>
                <a:lnTo>
                  <a:pt x="6177206" y="2488208"/>
                </a:lnTo>
                <a:lnTo>
                  <a:pt x="6177929" y="2476785"/>
                </a:lnTo>
                <a:lnTo>
                  <a:pt x="6176304" y="2474443"/>
                </a:lnTo>
                <a:lnTo>
                  <a:pt x="6173896" y="2477343"/>
                </a:lnTo>
                <a:lnTo>
                  <a:pt x="6170787" y="2477767"/>
                </a:lnTo>
                <a:lnTo>
                  <a:pt x="6167275" y="2471053"/>
                </a:lnTo>
                <a:lnTo>
                  <a:pt x="6157224" y="2474978"/>
                </a:lnTo>
                <a:lnTo>
                  <a:pt x="6150966" y="2475179"/>
                </a:lnTo>
                <a:lnTo>
                  <a:pt x="6146853" y="2469514"/>
                </a:lnTo>
                <a:lnTo>
                  <a:pt x="6143362" y="2468399"/>
                </a:lnTo>
                <a:lnTo>
                  <a:pt x="6144325" y="2465522"/>
                </a:lnTo>
                <a:lnTo>
                  <a:pt x="6142158" y="2459836"/>
                </a:lnTo>
                <a:lnTo>
                  <a:pt x="6145990" y="2454083"/>
                </a:lnTo>
                <a:lnTo>
                  <a:pt x="6143543" y="2446726"/>
                </a:lnTo>
                <a:lnTo>
                  <a:pt x="6139330" y="2444364"/>
                </a:lnTo>
                <a:lnTo>
                  <a:pt x="6136360" y="2445010"/>
                </a:lnTo>
                <a:lnTo>
                  <a:pt x="6131867" y="2451341"/>
                </a:lnTo>
                <a:lnTo>
                  <a:pt x="6130261" y="2444542"/>
                </a:lnTo>
                <a:lnTo>
                  <a:pt x="6126831" y="2440351"/>
                </a:lnTo>
                <a:lnTo>
                  <a:pt x="6123460" y="2440374"/>
                </a:lnTo>
                <a:lnTo>
                  <a:pt x="6122919" y="2436808"/>
                </a:lnTo>
                <a:lnTo>
                  <a:pt x="6125005" y="2429053"/>
                </a:lnTo>
                <a:lnTo>
                  <a:pt x="6124724" y="2424909"/>
                </a:lnTo>
                <a:lnTo>
                  <a:pt x="6116018" y="2427605"/>
                </a:lnTo>
                <a:lnTo>
                  <a:pt x="6111865" y="2432106"/>
                </a:lnTo>
                <a:lnTo>
                  <a:pt x="6109277" y="2429476"/>
                </a:lnTo>
                <a:lnTo>
                  <a:pt x="6105224" y="2415441"/>
                </a:lnTo>
                <a:lnTo>
                  <a:pt x="6107351" y="2407801"/>
                </a:lnTo>
                <a:lnTo>
                  <a:pt x="6101754" y="2399161"/>
                </a:lnTo>
                <a:lnTo>
                  <a:pt x="6102476" y="2393550"/>
                </a:lnTo>
                <a:lnTo>
                  <a:pt x="6101673" y="2388118"/>
                </a:lnTo>
                <a:lnTo>
                  <a:pt x="6097039" y="2387629"/>
                </a:lnTo>
                <a:lnTo>
                  <a:pt x="6090258" y="2391614"/>
                </a:lnTo>
                <a:lnTo>
                  <a:pt x="6089094" y="2393884"/>
                </a:lnTo>
                <a:lnTo>
                  <a:pt x="6083096" y="2394419"/>
                </a:lnTo>
                <a:lnTo>
                  <a:pt x="6076215" y="2390812"/>
                </a:lnTo>
                <a:lnTo>
                  <a:pt x="6076034" y="2383088"/>
                </a:lnTo>
                <a:lnTo>
                  <a:pt x="6078141" y="2379616"/>
                </a:lnTo>
                <a:lnTo>
                  <a:pt x="6073306" y="2379460"/>
                </a:lnTo>
                <a:lnTo>
                  <a:pt x="6067428" y="2382398"/>
                </a:lnTo>
                <a:lnTo>
                  <a:pt x="6059704" y="2378013"/>
                </a:lnTo>
                <a:lnTo>
                  <a:pt x="6061710" y="2370825"/>
                </a:lnTo>
                <a:lnTo>
                  <a:pt x="6058099" y="2364373"/>
                </a:lnTo>
                <a:lnTo>
                  <a:pt x="6053986" y="2363194"/>
                </a:lnTo>
                <a:lnTo>
                  <a:pt x="6039180" y="2367354"/>
                </a:lnTo>
                <a:lnTo>
                  <a:pt x="6035830" y="2369824"/>
                </a:lnTo>
                <a:lnTo>
                  <a:pt x="6035469" y="2373651"/>
                </a:lnTo>
                <a:lnTo>
                  <a:pt x="6029591" y="2381463"/>
                </a:lnTo>
                <a:lnTo>
                  <a:pt x="6026180" y="2382375"/>
                </a:lnTo>
                <a:lnTo>
                  <a:pt x="6023993" y="2380016"/>
                </a:lnTo>
                <a:lnTo>
                  <a:pt x="6021085" y="2372116"/>
                </a:lnTo>
                <a:lnTo>
                  <a:pt x="6023231" y="2363305"/>
                </a:lnTo>
                <a:lnTo>
                  <a:pt x="6019801" y="2363438"/>
                </a:lnTo>
                <a:lnTo>
                  <a:pt x="6014946" y="2368422"/>
                </a:lnTo>
                <a:lnTo>
                  <a:pt x="6013782" y="2372428"/>
                </a:lnTo>
                <a:lnTo>
                  <a:pt x="6010111" y="2374586"/>
                </a:lnTo>
                <a:lnTo>
                  <a:pt x="6006178" y="2372673"/>
                </a:lnTo>
                <a:lnTo>
                  <a:pt x="6008004" y="2359412"/>
                </a:lnTo>
                <a:lnTo>
                  <a:pt x="6005215" y="2352138"/>
                </a:lnTo>
                <a:lnTo>
                  <a:pt x="6001404" y="2350492"/>
                </a:lnTo>
                <a:lnTo>
                  <a:pt x="5999718" y="2347379"/>
                </a:lnTo>
                <a:lnTo>
                  <a:pt x="6000581" y="2343020"/>
                </a:lnTo>
                <a:lnTo>
                  <a:pt x="5997532" y="2337706"/>
                </a:lnTo>
                <a:lnTo>
                  <a:pt x="6001163" y="2332681"/>
                </a:lnTo>
                <a:lnTo>
                  <a:pt x="6004233" y="2331459"/>
                </a:lnTo>
                <a:lnTo>
                  <a:pt x="6009188" y="2323478"/>
                </a:lnTo>
                <a:lnTo>
                  <a:pt x="6007824" y="2311545"/>
                </a:lnTo>
                <a:lnTo>
                  <a:pt x="6004814" y="2310256"/>
                </a:lnTo>
                <a:lnTo>
                  <a:pt x="5998916" y="2310967"/>
                </a:lnTo>
                <a:lnTo>
                  <a:pt x="5996810" y="2314144"/>
                </a:lnTo>
                <a:lnTo>
                  <a:pt x="5991814" y="2311300"/>
                </a:lnTo>
                <a:lnTo>
                  <a:pt x="5987701" y="2303390"/>
                </a:lnTo>
                <a:lnTo>
                  <a:pt x="5978312" y="2303013"/>
                </a:lnTo>
                <a:lnTo>
                  <a:pt x="5977309" y="2296393"/>
                </a:lnTo>
                <a:lnTo>
                  <a:pt x="5979777" y="2294416"/>
                </a:lnTo>
                <a:lnTo>
                  <a:pt x="5986899" y="2275496"/>
                </a:lnTo>
                <a:lnTo>
                  <a:pt x="5990711" y="2272011"/>
                </a:lnTo>
                <a:lnTo>
                  <a:pt x="5997171" y="2269303"/>
                </a:lnTo>
                <a:lnTo>
                  <a:pt x="5998976" y="2263709"/>
                </a:lnTo>
                <a:lnTo>
                  <a:pt x="5997130" y="2254987"/>
                </a:lnTo>
                <a:lnTo>
                  <a:pt x="6000461" y="2248264"/>
                </a:lnTo>
                <a:lnTo>
                  <a:pt x="6008486" y="2244914"/>
                </a:lnTo>
                <a:lnTo>
                  <a:pt x="6015387" y="2244559"/>
                </a:lnTo>
                <a:lnTo>
                  <a:pt x="6019981" y="2246179"/>
                </a:lnTo>
                <a:lnTo>
                  <a:pt x="6023151" y="2244049"/>
                </a:lnTo>
                <a:lnTo>
                  <a:pt x="6026762" y="2236618"/>
                </a:lnTo>
                <a:lnTo>
                  <a:pt x="6025017" y="2231095"/>
                </a:lnTo>
                <a:lnTo>
                  <a:pt x="6031436" y="2224863"/>
                </a:lnTo>
                <a:lnTo>
                  <a:pt x="6031597" y="2222336"/>
                </a:lnTo>
                <a:lnTo>
                  <a:pt x="6025298" y="2212957"/>
                </a:lnTo>
                <a:lnTo>
                  <a:pt x="6020543" y="2211738"/>
                </a:lnTo>
                <a:lnTo>
                  <a:pt x="6014123" y="2206618"/>
                </a:lnTo>
                <a:lnTo>
                  <a:pt x="6007262" y="2196778"/>
                </a:lnTo>
                <a:lnTo>
                  <a:pt x="6003249" y="2195182"/>
                </a:lnTo>
                <a:lnTo>
                  <a:pt x="6001564" y="2196490"/>
                </a:lnTo>
                <a:lnTo>
                  <a:pt x="5990691" y="2197531"/>
                </a:lnTo>
                <a:lnTo>
                  <a:pt x="5987741" y="2196623"/>
                </a:lnTo>
                <a:lnTo>
                  <a:pt x="5986297" y="2191083"/>
                </a:lnTo>
                <a:lnTo>
                  <a:pt x="5994763" y="2188048"/>
                </a:lnTo>
                <a:lnTo>
                  <a:pt x="5995786" y="2185522"/>
                </a:lnTo>
                <a:lnTo>
                  <a:pt x="6000100" y="2186054"/>
                </a:lnTo>
                <a:lnTo>
                  <a:pt x="6004433" y="2184548"/>
                </a:lnTo>
                <a:lnTo>
                  <a:pt x="6004593" y="2180804"/>
                </a:lnTo>
                <a:lnTo>
                  <a:pt x="6008245" y="2181092"/>
                </a:lnTo>
                <a:lnTo>
                  <a:pt x="6012037" y="2177902"/>
                </a:lnTo>
                <a:lnTo>
                  <a:pt x="6014865" y="2178389"/>
                </a:lnTo>
                <a:lnTo>
                  <a:pt x="6016570" y="2171701"/>
                </a:lnTo>
                <a:lnTo>
                  <a:pt x="6024535" y="2169265"/>
                </a:lnTo>
                <a:lnTo>
                  <a:pt x="6026501" y="2163065"/>
                </a:lnTo>
                <a:lnTo>
                  <a:pt x="6021927" y="2160319"/>
                </a:lnTo>
                <a:lnTo>
                  <a:pt x="6019861" y="2155139"/>
                </a:lnTo>
                <a:lnTo>
                  <a:pt x="6014544" y="2155891"/>
                </a:lnTo>
                <a:lnTo>
                  <a:pt x="6012959" y="2151907"/>
                </a:lnTo>
                <a:lnTo>
                  <a:pt x="6012478" y="2145289"/>
                </a:lnTo>
                <a:lnTo>
                  <a:pt x="6007081" y="2142788"/>
                </a:lnTo>
                <a:lnTo>
                  <a:pt x="6003931" y="2145134"/>
                </a:lnTo>
                <a:lnTo>
                  <a:pt x="6001043" y="2142810"/>
                </a:lnTo>
                <a:lnTo>
                  <a:pt x="6004252" y="2142567"/>
                </a:lnTo>
                <a:lnTo>
                  <a:pt x="5999398" y="2133140"/>
                </a:lnTo>
                <a:lnTo>
                  <a:pt x="5999979" y="2130242"/>
                </a:lnTo>
                <a:lnTo>
                  <a:pt x="5997652" y="2124799"/>
                </a:lnTo>
                <a:lnTo>
                  <a:pt x="5994101" y="2125198"/>
                </a:lnTo>
                <a:lnTo>
                  <a:pt x="5988664" y="2130839"/>
                </a:lnTo>
                <a:lnTo>
                  <a:pt x="5974701" y="2130397"/>
                </a:lnTo>
                <a:lnTo>
                  <a:pt x="5965834" y="2128759"/>
                </a:lnTo>
                <a:lnTo>
                  <a:pt x="5955402" y="2128560"/>
                </a:lnTo>
                <a:lnTo>
                  <a:pt x="5952192" y="2125153"/>
                </a:lnTo>
                <a:lnTo>
                  <a:pt x="5952834" y="2118584"/>
                </a:lnTo>
                <a:lnTo>
                  <a:pt x="5959555" y="2107306"/>
                </a:lnTo>
                <a:lnTo>
                  <a:pt x="5960538" y="2102353"/>
                </a:lnTo>
                <a:lnTo>
                  <a:pt x="5958612" y="2092228"/>
                </a:lnTo>
                <a:lnTo>
                  <a:pt x="5956806" y="2090371"/>
                </a:lnTo>
                <a:lnTo>
                  <a:pt x="5960116" y="2084205"/>
                </a:lnTo>
                <a:lnTo>
                  <a:pt x="5962985" y="2082813"/>
                </a:lnTo>
                <a:lnTo>
                  <a:pt x="5960819" y="2080736"/>
                </a:lnTo>
                <a:lnTo>
                  <a:pt x="5963567" y="2075388"/>
                </a:lnTo>
                <a:lnTo>
                  <a:pt x="5965854" y="2073996"/>
                </a:lnTo>
                <a:lnTo>
                  <a:pt x="5962042" y="2072096"/>
                </a:lnTo>
                <a:lnTo>
                  <a:pt x="5966436" y="2069644"/>
                </a:lnTo>
                <a:lnTo>
                  <a:pt x="5967780" y="2062597"/>
                </a:lnTo>
                <a:lnTo>
                  <a:pt x="5964350" y="2057142"/>
                </a:lnTo>
                <a:lnTo>
                  <a:pt x="5944669" y="2072163"/>
                </a:lnTo>
                <a:lnTo>
                  <a:pt x="5935581" y="2082791"/>
                </a:lnTo>
                <a:lnTo>
                  <a:pt x="5922220" y="2094063"/>
                </a:lnTo>
                <a:lnTo>
                  <a:pt x="5915599" y="2097180"/>
                </a:lnTo>
                <a:lnTo>
                  <a:pt x="5902097" y="2108521"/>
                </a:lnTo>
                <a:lnTo>
                  <a:pt x="5893130" y="2117124"/>
                </a:lnTo>
                <a:lnTo>
                  <a:pt x="5874372" y="2139911"/>
                </a:lnTo>
                <a:lnTo>
                  <a:pt x="5864060" y="2153899"/>
                </a:lnTo>
                <a:lnTo>
                  <a:pt x="5856436" y="2161604"/>
                </a:lnTo>
                <a:lnTo>
                  <a:pt x="5854591" y="2167471"/>
                </a:lnTo>
                <a:lnTo>
                  <a:pt x="5848853" y="2173384"/>
                </a:lnTo>
                <a:lnTo>
                  <a:pt x="5836314" y="2182753"/>
                </a:lnTo>
                <a:lnTo>
                  <a:pt x="5821529" y="2206684"/>
                </a:lnTo>
                <a:lnTo>
                  <a:pt x="5811859" y="2218389"/>
                </a:lnTo>
                <a:lnTo>
                  <a:pt x="5808047" y="2221604"/>
                </a:lnTo>
                <a:lnTo>
                  <a:pt x="5803353" y="2218300"/>
                </a:lnTo>
                <a:lnTo>
                  <a:pt x="5796391" y="2218589"/>
                </a:lnTo>
                <a:lnTo>
                  <a:pt x="5791416" y="2217347"/>
                </a:lnTo>
                <a:lnTo>
                  <a:pt x="5792399" y="2224198"/>
                </a:lnTo>
                <a:lnTo>
                  <a:pt x="5787965" y="2229254"/>
                </a:lnTo>
                <a:lnTo>
                  <a:pt x="5784354" y="2227879"/>
                </a:lnTo>
                <a:lnTo>
                  <a:pt x="5782608" y="2221249"/>
                </a:lnTo>
                <a:lnTo>
                  <a:pt x="5781445" y="2207837"/>
                </a:lnTo>
                <a:lnTo>
                  <a:pt x="5778476" y="2195626"/>
                </a:lnTo>
                <a:lnTo>
                  <a:pt x="5775888" y="2191504"/>
                </a:lnTo>
                <a:lnTo>
                  <a:pt x="5767361" y="2191039"/>
                </a:lnTo>
                <a:lnTo>
                  <a:pt x="5761624" y="2194097"/>
                </a:lnTo>
                <a:lnTo>
                  <a:pt x="5751191" y="2201587"/>
                </a:lnTo>
                <a:lnTo>
                  <a:pt x="5743448" y="2213490"/>
                </a:lnTo>
                <a:lnTo>
                  <a:pt x="5736466" y="2211916"/>
                </a:lnTo>
                <a:lnTo>
                  <a:pt x="5733958" y="2203271"/>
                </a:lnTo>
                <a:lnTo>
                  <a:pt x="5731792" y="2189599"/>
                </a:lnTo>
                <a:lnTo>
                  <a:pt x="5728000" y="2177636"/>
                </a:lnTo>
                <a:lnTo>
                  <a:pt x="5726876" y="2171258"/>
                </a:lnTo>
                <a:lnTo>
                  <a:pt x="5722423" y="2156777"/>
                </a:lnTo>
                <a:lnTo>
                  <a:pt x="5722483" y="2152947"/>
                </a:lnTo>
                <a:lnTo>
                  <a:pt x="5734721" y="2140044"/>
                </a:lnTo>
                <a:lnTo>
                  <a:pt x="5742063" y="2135330"/>
                </a:lnTo>
                <a:lnTo>
                  <a:pt x="5746016" y="2129910"/>
                </a:lnTo>
                <a:lnTo>
                  <a:pt x="5756568" y="2120995"/>
                </a:lnTo>
                <a:lnTo>
                  <a:pt x="5760340" y="2113940"/>
                </a:lnTo>
                <a:lnTo>
                  <a:pt x="5763931" y="2098417"/>
                </a:lnTo>
                <a:lnTo>
                  <a:pt x="5766077" y="2092803"/>
                </a:lnTo>
                <a:lnTo>
                  <a:pt x="5764332" y="2088470"/>
                </a:lnTo>
                <a:lnTo>
                  <a:pt x="5759076" y="2090570"/>
                </a:lnTo>
                <a:lnTo>
                  <a:pt x="5756026" y="2095698"/>
                </a:lnTo>
                <a:lnTo>
                  <a:pt x="5747139" y="2102950"/>
                </a:lnTo>
                <a:lnTo>
                  <a:pt x="5739275" y="2120840"/>
                </a:lnTo>
                <a:lnTo>
                  <a:pt x="5734500" y="2125530"/>
                </a:lnTo>
                <a:lnTo>
                  <a:pt x="5730247" y="2125330"/>
                </a:lnTo>
                <a:lnTo>
                  <a:pt x="5727980" y="2121659"/>
                </a:lnTo>
                <a:lnTo>
                  <a:pt x="5728100" y="2114979"/>
                </a:lnTo>
                <a:lnTo>
                  <a:pt x="5729826" y="2101999"/>
                </a:lnTo>
                <a:lnTo>
                  <a:pt x="5729043" y="2095654"/>
                </a:lnTo>
                <a:lnTo>
                  <a:pt x="5726415" y="2090725"/>
                </a:lnTo>
                <a:lnTo>
                  <a:pt x="5717969" y="2084802"/>
                </a:lnTo>
                <a:lnTo>
                  <a:pt x="5714197" y="2083144"/>
                </a:lnTo>
                <a:lnTo>
                  <a:pt x="5707076" y="2083034"/>
                </a:lnTo>
                <a:lnTo>
                  <a:pt x="5697406" y="2089178"/>
                </a:lnTo>
                <a:lnTo>
                  <a:pt x="5687054" y="2099236"/>
                </a:lnTo>
                <a:lnTo>
                  <a:pt x="5679169" y="2103657"/>
                </a:lnTo>
                <a:lnTo>
                  <a:pt x="5683643" y="2107704"/>
                </a:lnTo>
                <a:lnTo>
                  <a:pt x="5678387" y="2112790"/>
                </a:lnTo>
                <a:lnTo>
                  <a:pt x="5679631" y="2119402"/>
                </a:lnTo>
                <a:lnTo>
                  <a:pt x="5675839" y="2121083"/>
                </a:lnTo>
                <a:lnTo>
                  <a:pt x="5677203" y="2126702"/>
                </a:lnTo>
                <a:lnTo>
                  <a:pt x="5668918" y="2128693"/>
                </a:lnTo>
                <a:lnTo>
                  <a:pt x="5668135" y="2132919"/>
                </a:lnTo>
                <a:lnTo>
                  <a:pt x="5657723" y="2140553"/>
                </a:lnTo>
                <a:lnTo>
                  <a:pt x="5655817" y="2137278"/>
                </a:lnTo>
                <a:lnTo>
                  <a:pt x="5651685" y="2137964"/>
                </a:lnTo>
                <a:lnTo>
                  <a:pt x="5649839" y="2144138"/>
                </a:lnTo>
                <a:lnTo>
                  <a:pt x="5644241" y="2151376"/>
                </a:lnTo>
                <a:lnTo>
                  <a:pt x="5644362" y="2155161"/>
                </a:lnTo>
                <a:lnTo>
                  <a:pt x="5640691" y="2158615"/>
                </a:lnTo>
                <a:lnTo>
                  <a:pt x="5639948" y="2162578"/>
                </a:lnTo>
                <a:lnTo>
                  <a:pt x="5637019" y="2163906"/>
                </a:lnTo>
                <a:lnTo>
                  <a:pt x="5634973" y="2159589"/>
                </a:lnTo>
                <a:lnTo>
                  <a:pt x="5630158" y="2159788"/>
                </a:lnTo>
                <a:lnTo>
                  <a:pt x="5626627" y="2162689"/>
                </a:lnTo>
                <a:lnTo>
                  <a:pt x="5622795" y="2156334"/>
                </a:lnTo>
                <a:lnTo>
                  <a:pt x="5617118" y="2152792"/>
                </a:lnTo>
                <a:lnTo>
                  <a:pt x="5610899" y="2156290"/>
                </a:lnTo>
                <a:lnTo>
                  <a:pt x="5610678" y="2154541"/>
                </a:lnTo>
                <a:lnTo>
                  <a:pt x="5604258" y="2151265"/>
                </a:lnTo>
                <a:lnTo>
                  <a:pt x="5597858" y="2149760"/>
                </a:lnTo>
                <a:lnTo>
                  <a:pt x="5595270" y="2151044"/>
                </a:lnTo>
                <a:lnTo>
                  <a:pt x="5586343" y="2159257"/>
                </a:lnTo>
                <a:lnTo>
                  <a:pt x="5584296" y="2159721"/>
                </a:lnTo>
                <a:lnTo>
                  <a:pt x="5573303" y="2155072"/>
                </a:lnTo>
                <a:lnTo>
                  <a:pt x="5571056" y="2147546"/>
                </a:lnTo>
                <a:lnTo>
                  <a:pt x="5564776" y="2145820"/>
                </a:lnTo>
                <a:lnTo>
                  <a:pt x="5558858" y="2146661"/>
                </a:lnTo>
                <a:lnTo>
                  <a:pt x="5555487" y="2144802"/>
                </a:lnTo>
                <a:lnTo>
                  <a:pt x="5549248" y="2145687"/>
                </a:lnTo>
                <a:lnTo>
                  <a:pt x="5544714" y="2152615"/>
                </a:lnTo>
                <a:lnTo>
                  <a:pt x="5543812" y="2160142"/>
                </a:lnTo>
                <a:lnTo>
                  <a:pt x="5537572" y="2168711"/>
                </a:lnTo>
                <a:lnTo>
                  <a:pt x="5535506" y="2169309"/>
                </a:lnTo>
                <a:lnTo>
                  <a:pt x="5533700" y="2174358"/>
                </a:lnTo>
                <a:lnTo>
                  <a:pt x="5531714" y="2172831"/>
                </a:lnTo>
                <a:lnTo>
                  <a:pt x="5523810" y="2183373"/>
                </a:lnTo>
                <a:lnTo>
                  <a:pt x="5509787" y="2182333"/>
                </a:lnTo>
                <a:lnTo>
                  <a:pt x="5505393" y="2184060"/>
                </a:lnTo>
                <a:lnTo>
                  <a:pt x="5503808" y="2190751"/>
                </a:lnTo>
                <a:lnTo>
                  <a:pt x="5497188" y="2193831"/>
                </a:lnTo>
                <a:lnTo>
                  <a:pt x="5494640" y="2193786"/>
                </a:lnTo>
                <a:lnTo>
                  <a:pt x="5491951" y="2202717"/>
                </a:lnTo>
                <a:lnTo>
                  <a:pt x="5490046" y="2196689"/>
                </a:lnTo>
                <a:lnTo>
                  <a:pt x="5491430" y="2185478"/>
                </a:lnTo>
                <a:lnTo>
                  <a:pt x="5494941" y="2183152"/>
                </a:lnTo>
                <a:lnTo>
                  <a:pt x="5499033" y="2173583"/>
                </a:lnTo>
                <a:lnTo>
                  <a:pt x="5499214" y="2165567"/>
                </a:lnTo>
                <a:lnTo>
                  <a:pt x="5496265" y="2161515"/>
                </a:lnTo>
                <a:lnTo>
                  <a:pt x="5491450" y="2161138"/>
                </a:lnTo>
                <a:lnTo>
                  <a:pt x="5480416" y="2154851"/>
                </a:lnTo>
                <a:lnTo>
                  <a:pt x="5476664" y="2155426"/>
                </a:lnTo>
                <a:lnTo>
                  <a:pt x="5473976" y="2153080"/>
                </a:lnTo>
                <a:lnTo>
                  <a:pt x="5471729" y="2147414"/>
                </a:lnTo>
                <a:lnTo>
                  <a:pt x="5473133" y="2142899"/>
                </a:lnTo>
                <a:lnTo>
                  <a:pt x="5477567" y="2135065"/>
                </a:lnTo>
                <a:lnTo>
                  <a:pt x="5474598" y="2135530"/>
                </a:lnTo>
                <a:lnTo>
                  <a:pt x="5468038" y="2141017"/>
                </a:lnTo>
                <a:lnTo>
                  <a:pt x="5468860" y="2144271"/>
                </a:lnTo>
                <a:lnTo>
                  <a:pt x="5463825" y="2145156"/>
                </a:lnTo>
                <a:lnTo>
                  <a:pt x="5461156" y="2147303"/>
                </a:lnTo>
                <a:lnTo>
                  <a:pt x="5460735" y="2152416"/>
                </a:lnTo>
                <a:lnTo>
                  <a:pt x="5456161" y="2145466"/>
                </a:lnTo>
                <a:lnTo>
                  <a:pt x="5455499" y="2139823"/>
                </a:lnTo>
                <a:lnTo>
                  <a:pt x="5453352" y="2136282"/>
                </a:lnTo>
                <a:lnTo>
                  <a:pt x="5448357" y="2133937"/>
                </a:lnTo>
                <a:lnTo>
                  <a:pt x="5443221" y="2137145"/>
                </a:lnTo>
                <a:lnTo>
                  <a:pt x="5440834" y="2135950"/>
                </a:lnTo>
                <a:lnTo>
                  <a:pt x="5433852" y="2136127"/>
                </a:lnTo>
                <a:lnTo>
                  <a:pt x="5431465" y="2133782"/>
                </a:lnTo>
                <a:lnTo>
                  <a:pt x="5428917" y="2135043"/>
                </a:lnTo>
                <a:lnTo>
                  <a:pt x="5427433" y="2130308"/>
                </a:lnTo>
                <a:lnTo>
                  <a:pt x="5421715" y="2124335"/>
                </a:lnTo>
                <a:lnTo>
                  <a:pt x="5420090" y="2125950"/>
                </a:lnTo>
                <a:lnTo>
                  <a:pt x="5412025" y="2125928"/>
                </a:lnTo>
                <a:lnTo>
                  <a:pt x="5409999" y="2120176"/>
                </a:lnTo>
                <a:lnTo>
                  <a:pt x="5411664" y="2114183"/>
                </a:lnTo>
                <a:lnTo>
                  <a:pt x="5415154" y="2111396"/>
                </a:lnTo>
                <a:lnTo>
                  <a:pt x="5414894" y="2104144"/>
                </a:lnTo>
                <a:lnTo>
                  <a:pt x="5416037" y="2100540"/>
                </a:lnTo>
                <a:lnTo>
                  <a:pt x="5412185" y="2095942"/>
                </a:lnTo>
                <a:lnTo>
                  <a:pt x="5411644" y="2089686"/>
                </a:lnTo>
                <a:lnTo>
                  <a:pt x="5408073" y="2094217"/>
                </a:lnTo>
                <a:lnTo>
                  <a:pt x="5411744" y="2099523"/>
                </a:lnTo>
                <a:lnTo>
                  <a:pt x="5406628" y="2098196"/>
                </a:lnTo>
                <a:lnTo>
                  <a:pt x="5404722" y="2094394"/>
                </a:lnTo>
                <a:lnTo>
                  <a:pt x="5399466" y="2092803"/>
                </a:lnTo>
                <a:lnTo>
                  <a:pt x="5391602" y="2086305"/>
                </a:lnTo>
                <a:lnTo>
                  <a:pt x="5384821" y="2084360"/>
                </a:lnTo>
                <a:lnTo>
                  <a:pt x="5383276" y="2079763"/>
                </a:lnTo>
                <a:lnTo>
                  <a:pt x="5379605" y="2081177"/>
                </a:lnTo>
                <a:lnTo>
                  <a:pt x="5371460" y="2078614"/>
                </a:lnTo>
                <a:lnTo>
                  <a:pt x="5370256" y="2071412"/>
                </a:lnTo>
                <a:lnTo>
                  <a:pt x="5375271" y="2064453"/>
                </a:lnTo>
                <a:lnTo>
                  <a:pt x="5373687" y="2061868"/>
                </a:lnTo>
                <a:lnTo>
                  <a:pt x="5364619" y="2063901"/>
                </a:lnTo>
                <a:lnTo>
                  <a:pt x="5358419" y="2059815"/>
                </a:lnTo>
                <a:lnTo>
                  <a:pt x="5356694" y="2055596"/>
                </a:lnTo>
                <a:lnTo>
                  <a:pt x="5344236" y="2052571"/>
                </a:lnTo>
                <a:lnTo>
                  <a:pt x="5337916" y="2054006"/>
                </a:lnTo>
                <a:lnTo>
                  <a:pt x="5333001" y="2048066"/>
                </a:lnTo>
                <a:lnTo>
                  <a:pt x="5329209" y="2045660"/>
                </a:lnTo>
                <a:lnTo>
                  <a:pt x="5325297" y="2046830"/>
                </a:lnTo>
                <a:lnTo>
                  <a:pt x="5325919" y="2041090"/>
                </a:lnTo>
                <a:lnTo>
                  <a:pt x="5318456" y="2038683"/>
                </a:lnTo>
                <a:lnTo>
                  <a:pt x="5318195" y="2035173"/>
                </a:lnTo>
                <a:lnTo>
                  <a:pt x="5312698" y="2033761"/>
                </a:lnTo>
                <a:lnTo>
                  <a:pt x="5299056" y="2027846"/>
                </a:lnTo>
                <a:lnTo>
                  <a:pt x="5291373" y="2028045"/>
                </a:lnTo>
                <a:lnTo>
                  <a:pt x="5287120" y="2029722"/>
                </a:lnTo>
                <a:lnTo>
                  <a:pt x="5284933" y="2035769"/>
                </a:lnTo>
                <a:lnTo>
                  <a:pt x="5279977" y="2037447"/>
                </a:lnTo>
                <a:lnTo>
                  <a:pt x="5279857" y="2040206"/>
                </a:lnTo>
                <a:lnTo>
                  <a:pt x="5271311" y="2042480"/>
                </a:lnTo>
                <a:lnTo>
                  <a:pt x="5264189" y="2041951"/>
                </a:lnTo>
                <a:lnTo>
                  <a:pt x="5260196" y="2039014"/>
                </a:lnTo>
                <a:lnTo>
                  <a:pt x="5249282" y="2038198"/>
                </a:lnTo>
                <a:lnTo>
                  <a:pt x="5240576" y="2040494"/>
                </a:lnTo>
                <a:lnTo>
                  <a:pt x="5235460" y="2036917"/>
                </a:lnTo>
                <a:lnTo>
                  <a:pt x="5233213" y="2038441"/>
                </a:lnTo>
                <a:lnTo>
                  <a:pt x="5228839" y="2036719"/>
                </a:lnTo>
                <a:lnTo>
                  <a:pt x="5223503" y="2038087"/>
                </a:lnTo>
                <a:lnTo>
                  <a:pt x="5221557" y="2034379"/>
                </a:lnTo>
                <a:lnTo>
                  <a:pt x="5218749" y="2034202"/>
                </a:lnTo>
                <a:lnTo>
                  <a:pt x="5214716" y="2025551"/>
                </a:lnTo>
                <a:lnTo>
                  <a:pt x="5209961" y="2024712"/>
                </a:lnTo>
                <a:lnTo>
                  <a:pt x="5198586" y="2028641"/>
                </a:lnTo>
                <a:lnTo>
                  <a:pt x="5195456" y="2028265"/>
                </a:lnTo>
                <a:lnTo>
                  <a:pt x="5191284" y="2025043"/>
                </a:lnTo>
                <a:lnTo>
                  <a:pt x="5184683" y="2025948"/>
                </a:lnTo>
                <a:lnTo>
                  <a:pt x="5181835" y="2023763"/>
                </a:lnTo>
                <a:lnTo>
                  <a:pt x="5175294" y="2029369"/>
                </a:lnTo>
                <a:lnTo>
                  <a:pt x="5169938" y="2031532"/>
                </a:lnTo>
                <a:lnTo>
                  <a:pt x="5164621" y="2030009"/>
                </a:lnTo>
                <a:lnTo>
                  <a:pt x="5161672" y="2026389"/>
                </a:lnTo>
                <a:lnTo>
                  <a:pt x="5164361" y="2020674"/>
                </a:lnTo>
                <a:lnTo>
                  <a:pt x="5160027" y="2020785"/>
                </a:lnTo>
                <a:lnTo>
                  <a:pt x="5161853" y="2017232"/>
                </a:lnTo>
                <a:lnTo>
                  <a:pt x="5158864" y="2013724"/>
                </a:lnTo>
                <a:lnTo>
                  <a:pt x="5150257" y="2014960"/>
                </a:lnTo>
                <a:lnTo>
                  <a:pt x="5148592" y="2018843"/>
                </a:lnTo>
                <a:lnTo>
                  <a:pt x="5146746" y="2017453"/>
                </a:lnTo>
                <a:lnTo>
                  <a:pt x="5144419" y="2010040"/>
                </a:lnTo>
                <a:lnTo>
                  <a:pt x="5139424" y="2003886"/>
                </a:lnTo>
                <a:lnTo>
                  <a:pt x="5138180" y="2006533"/>
                </a:lnTo>
                <a:lnTo>
                  <a:pt x="5130295" y="1998990"/>
                </a:lnTo>
                <a:lnTo>
                  <a:pt x="5130456" y="1993058"/>
                </a:lnTo>
                <a:lnTo>
                  <a:pt x="5126203" y="1990301"/>
                </a:lnTo>
                <a:lnTo>
                  <a:pt x="5119201" y="1990257"/>
                </a:lnTo>
                <a:lnTo>
                  <a:pt x="5115028" y="1980733"/>
                </a:lnTo>
                <a:lnTo>
                  <a:pt x="5110113" y="1978331"/>
                </a:lnTo>
                <a:lnTo>
                  <a:pt x="5094525" y="1978088"/>
                </a:lnTo>
                <a:lnTo>
                  <a:pt x="5087202" y="1976743"/>
                </a:lnTo>
                <a:lnTo>
                  <a:pt x="5086922" y="1978287"/>
                </a:lnTo>
                <a:lnTo>
                  <a:pt x="5060400" y="1975311"/>
                </a:lnTo>
                <a:lnTo>
                  <a:pt x="5050228" y="1974738"/>
                </a:lnTo>
                <a:lnTo>
                  <a:pt x="5032855" y="1974848"/>
                </a:lnTo>
                <a:lnTo>
                  <a:pt x="5023426" y="1972534"/>
                </a:lnTo>
                <a:lnTo>
                  <a:pt x="5020697" y="1970528"/>
                </a:lnTo>
                <a:lnTo>
                  <a:pt x="5010626" y="1970683"/>
                </a:lnTo>
                <a:lnTo>
                  <a:pt x="4995580" y="1968854"/>
                </a:lnTo>
                <a:lnTo>
                  <a:pt x="4993052" y="1963785"/>
                </a:lnTo>
                <a:lnTo>
                  <a:pt x="4993854" y="1956052"/>
                </a:lnTo>
                <a:lnTo>
                  <a:pt x="4993513" y="1949135"/>
                </a:lnTo>
                <a:lnTo>
                  <a:pt x="4983843" y="1949752"/>
                </a:lnTo>
                <a:lnTo>
                  <a:pt x="4975056" y="1948276"/>
                </a:lnTo>
                <a:lnTo>
                  <a:pt x="4969218" y="1946161"/>
                </a:lnTo>
                <a:lnTo>
                  <a:pt x="4967393" y="1943210"/>
                </a:lnTo>
                <a:lnTo>
                  <a:pt x="4961173" y="1944466"/>
                </a:lnTo>
                <a:lnTo>
                  <a:pt x="4953209" y="1943100"/>
                </a:lnTo>
                <a:lnTo>
                  <a:pt x="4949036" y="1947858"/>
                </a:lnTo>
                <a:lnTo>
                  <a:pt x="4943660" y="1945567"/>
                </a:lnTo>
                <a:lnTo>
                  <a:pt x="4936778" y="1945479"/>
                </a:lnTo>
                <a:lnTo>
                  <a:pt x="4928272" y="1948606"/>
                </a:lnTo>
                <a:lnTo>
                  <a:pt x="4930740" y="1953254"/>
                </a:lnTo>
                <a:lnTo>
                  <a:pt x="4929235" y="1958608"/>
                </a:lnTo>
                <a:lnTo>
                  <a:pt x="4931803" y="1960789"/>
                </a:lnTo>
                <a:lnTo>
                  <a:pt x="4931542" y="1973217"/>
                </a:lnTo>
                <a:lnTo>
                  <a:pt x="4926707" y="1977758"/>
                </a:lnTo>
                <a:lnTo>
                  <a:pt x="4919465" y="1978639"/>
                </a:lnTo>
                <a:lnTo>
                  <a:pt x="4915793" y="1981306"/>
                </a:lnTo>
                <a:lnTo>
                  <a:pt x="4909093" y="1977868"/>
                </a:lnTo>
                <a:lnTo>
                  <a:pt x="4904719" y="1972798"/>
                </a:lnTo>
                <a:lnTo>
                  <a:pt x="4906264" y="1970617"/>
                </a:lnTo>
                <a:lnTo>
                  <a:pt x="4896454" y="1965636"/>
                </a:lnTo>
                <a:lnTo>
                  <a:pt x="4893284" y="1963014"/>
                </a:lnTo>
                <a:lnTo>
                  <a:pt x="4884336" y="1968699"/>
                </a:lnTo>
                <a:lnTo>
                  <a:pt x="4873724" y="1972556"/>
                </a:lnTo>
                <a:lnTo>
                  <a:pt x="4865939" y="1970639"/>
                </a:lnTo>
                <a:lnTo>
                  <a:pt x="4861666" y="1972578"/>
                </a:lnTo>
                <a:lnTo>
                  <a:pt x="4849409" y="1969801"/>
                </a:lnTo>
                <a:lnTo>
                  <a:pt x="4840923" y="1974209"/>
                </a:lnTo>
                <a:lnTo>
                  <a:pt x="4838294" y="1972225"/>
                </a:lnTo>
                <a:lnTo>
                  <a:pt x="4836448" y="1978397"/>
                </a:lnTo>
                <a:lnTo>
                  <a:pt x="4837853" y="1983864"/>
                </a:lnTo>
                <a:lnTo>
                  <a:pt x="4834823" y="1986840"/>
                </a:lnTo>
                <a:lnTo>
                  <a:pt x="4839638" y="1991338"/>
                </a:lnTo>
                <a:lnTo>
                  <a:pt x="4845296" y="1994226"/>
                </a:lnTo>
                <a:lnTo>
                  <a:pt x="4855247" y="1995130"/>
                </a:lnTo>
                <a:lnTo>
                  <a:pt x="4858898" y="2000335"/>
                </a:lnTo>
                <a:lnTo>
                  <a:pt x="4856651" y="2003313"/>
                </a:lnTo>
                <a:lnTo>
                  <a:pt x="4850853" y="2005209"/>
                </a:lnTo>
                <a:lnTo>
                  <a:pt x="4844273" y="2010856"/>
                </a:lnTo>
                <a:lnTo>
                  <a:pt x="4840882" y="2017960"/>
                </a:lnTo>
                <a:lnTo>
                  <a:pt x="4840401" y="2028287"/>
                </a:lnTo>
                <a:lnTo>
                  <a:pt x="4837211" y="2031973"/>
                </a:lnTo>
                <a:lnTo>
                  <a:pt x="4840802" y="2032437"/>
                </a:lnTo>
                <a:lnTo>
                  <a:pt x="4843611" y="2035085"/>
                </a:lnTo>
                <a:lnTo>
                  <a:pt x="4847803" y="2034202"/>
                </a:lnTo>
                <a:lnTo>
                  <a:pt x="4851796" y="2037447"/>
                </a:lnTo>
                <a:lnTo>
                  <a:pt x="4851013" y="2044202"/>
                </a:lnTo>
                <a:lnTo>
                  <a:pt x="4855387" y="2051180"/>
                </a:lnTo>
                <a:lnTo>
                  <a:pt x="4856250" y="2057517"/>
                </a:lnTo>
                <a:lnTo>
                  <a:pt x="4865558" y="2058821"/>
                </a:lnTo>
                <a:lnTo>
                  <a:pt x="4867224" y="2062509"/>
                </a:lnTo>
                <a:lnTo>
                  <a:pt x="4873784" y="2060809"/>
                </a:lnTo>
                <a:lnTo>
                  <a:pt x="4876974" y="2062045"/>
                </a:lnTo>
                <a:lnTo>
                  <a:pt x="4881347" y="2066330"/>
                </a:lnTo>
                <a:lnTo>
                  <a:pt x="4885319" y="2075167"/>
                </a:lnTo>
                <a:lnTo>
                  <a:pt x="4885480" y="2077929"/>
                </a:lnTo>
                <a:lnTo>
                  <a:pt x="4889272" y="2084492"/>
                </a:lnTo>
                <a:lnTo>
                  <a:pt x="4889894" y="2089443"/>
                </a:lnTo>
                <a:lnTo>
                  <a:pt x="4886262" y="2094659"/>
                </a:lnTo>
                <a:lnTo>
                  <a:pt x="4883313" y="2095411"/>
                </a:lnTo>
                <a:lnTo>
                  <a:pt x="4879882" y="2099036"/>
                </a:lnTo>
                <a:lnTo>
                  <a:pt x="4875349" y="2101137"/>
                </a:lnTo>
                <a:lnTo>
                  <a:pt x="4865257" y="2108787"/>
                </a:lnTo>
                <a:lnTo>
                  <a:pt x="4860964" y="2113254"/>
                </a:lnTo>
                <a:lnTo>
                  <a:pt x="4847182" y="2121105"/>
                </a:lnTo>
                <a:lnTo>
                  <a:pt x="4840521" y="2121680"/>
                </a:lnTo>
                <a:lnTo>
                  <a:pt x="4835666" y="2118031"/>
                </a:lnTo>
                <a:lnTo>
                  <a:pt x="4825154" y="2113055"/>
                </a:lnTo>
                <a:lnTo>
                  <a:pt x="4819356" y="2122211"/>
                </a:lnTo>
                <a:lnTo>
                  <a:pt x="4818493" y="2132985"/>
                </a:lnTo>
                <a:lnTo>
                  <a:pt x="4807178" y="2134180"/>
                </a:lnTo>
                <a:lnTo>
                  <a:pt x="4806336" y="2137101"/>
                </a:lnTo>
                <a:lnTo>
                  <a:pt x="4791189" y="2145798"/>
                </a:lnTo>
                <a:lnTo>
                  <a:pt x="4785050" y="2143607"/>
                </a:lnTo>
                <a:lnTo>
                  <a:pt x="4784047" y="2137433"/>
                </a:lnTo>
                <a:lnTo>
                  <a:pt x="4779051" y="2131547"/>
                </a:lnTo>
                <a:lnTo>
                  <a:pt x="4772371" y="2132830"/>
                </a:lnTo>
                <a:lnTo>
                  <a:pt x="4770324" y="2134423"/>
                </a:lnTo>
                <a:lnTo>
                  <a:pt x="4764527" y="2133915"/>
                </a:lnTo>
                <a:lnTo>
                  <a:pt x="4761658" y="2130021"/>
                </a:lnTo>
                <a:lnTo>
                  <a:pt x="4760875" y="2119911"/>
                </a:lnTo>
                <a:lnTo>
                  <a:pt x="4756582" y="2114692"/>
                </a:lnTo>
                <a:lnTo>
                  <a:pt x="4750042" y="2110401"/>
                </a:lnTo>
                <a:lnTo>
                  <a:pt x="4744685" y="2105161"/>
                </a:lnTo>
                <a:lnTo>
                  <a:pt x="4735196" y="2099236"/>
                </a:lnTo>
                <a:lnTo>
                  <a:pt x="4723560" y="2096008"/>
                </a:lnTo>
                <a:lnTo>
                  <a:pt x="4713529" y="2096295"/>
                </a:lnTo>
                <a:lnTo>
                  <a:pt x="4707691" y="2089156"/>
                </a:lnTo>
                <a:lnTo>
                  <a:pt x="4702616" y="2085067"/>
                </a:lnTo>
                <a:lnTo>
                  <a:pt x="4696176" y="2081531"/>
                </a:lnTo>
                <a:lnTo>
                  <a:pt x="4678080" y="2084338"/>
                </a:lnTo>
                <a:lnTo>
                  <a:pt x="4663415" y="2089774"/>
                </a:lnTo>
                <a:lnTo>
                  <a:pt x="4651197" y="2088714"/>
                </a:lnTo>
                <a:lnTo>
                  <a:pt x="4645760" y="2090393"/>
                </a:lnTo>
                <a:lnTo>
                  <a:pt x="4643453" y="2088891"/>
                </a:lnTo>
                <a:lnTo>
                  <a:pt x="4636110" y="2088404"/>
                </a:lnTo>
                <a:lnTo>
                  <a:pt x="4635167" y="2085973"/>
                </a:lnTo>
                <a:lnTo>
                  <a:pt x="4632660" y="2087918"/>
                </a:lnTo>
                <a:lnTo>
                  <a:pt x="4620783" y="2092007"/>
                </a:lnTo>
                <a:lnTo>
                  <a:pt x="4616731" y="2089443"/>
                </a:lnTo>
                <a:lnTo>
                  <a:pt x="4613641" y="2091322"/>
                </a:lnTo>
                <a:lnTo>
                  <a:pt x="4606800" y="2087697"/>
                </a:lnTo>
                <a:lnTo>
                  <a:pt x="4594642" y="2089686"/>
                </a:lnTo>
                <a:lnTo>
                  <a:pt x="4588865" y="2089664"/>
                </a:lnTo>
                <a:lnTo>
                  <a:pt x="4578232" y="2092338"/>
                </a:lnTo>
                <a:lnTo>
                  <a:pt x="4570889" y="2097290"/>
                </a:lnTo>
                <a:lnTo>
                  <a:pt x="4569946" y="2100120"/>
                </a:lnTo>
                <a:lnTo>
                  <a:pt x="4565051" y="2100628"/>
                </a:lnTo>
                <a:lnTo>
                  <a:pt x="4564168" y="2104387"/>
                </a:lnTo>
                <a:lnTo>
                  <a:pt x="4569685" y="2106974"/>
                </a:lnTo>
                <a:lnTo>
                  <a:pt x="4570789" y="2109804"/>
                </a:lnTo>
                <a:lnTo>
                  <a:pt x="4566616" y="2112922"/>
                </a:lnTo>
                <a:lnTo>
                  <a:pt x="4568803" y="2117235"/>
                </a:lnTo>
                <a:lnTo>
                  <a:pt x="4566576" y="2122919"/>
                </a:lnTo>
                <a:lnTo>
                  <a:pt x="4558130" y="2127321"/>
                </a:lnTo>
                <a:lnTo>
                  <a:pt x="4550024" y="2129401"/>
                </a:lnTo>
                <a:lnTo>
                  <a:pt x="4551289" y="2135463"/>
                </a:lnTo>
                <a:lnTo>
                  <a:pt x="4550326" y="2139225"/>
                </a:lnTo>
                <a:lnTo>
                  <a:pt x="4544989" y="2144647"/>
                </a:lnTo>
                <a:lnTo>
                  <a:pt x="4548520" y="2147391"/>
                </a:lnTo>
                <a:lnTo>
                  <a:pt x="4550245" y="2154187"/>
                </a:lnTo>
                <a:lnTo>
                  <a:pt x="4545110" y="2156201"/>
                </a:lnTo>
                <a:lnTo>
                  <a:pt x="4536744" y="2156312"/>
                </a:lnTo>
                <a:lnTo>
                  <a:pt x="4531146" y="2159721"/>
                </a:lnTo>
                <a:lnTo>
                  <a:pt x="4526432" y="2154829"/>
                </a:lnTo>
                <a:lnTo>
                  <a:pt x="4526974" y="2149804"/>
                </a:lnTo>
                <a:lnTo>
                  <a:pt x="4520533" y="2149206"/>
                </a:lnTo>
                <a:lnTo>
                  <a:pt x="4511325" y="2145400"/>
                </a:lnTo>
                <a:lnTo>
                  <a:pt x="4498847" y="2148122"/>
                </a:lnTo>
                <a:lnTo>
                  <a:pt x="4498927" y="2151420"/>
                </a:lnTo>
                <a:lnTo>
                  <a:pt x="4492708" y="2156688"/>
                </a:lnTo>
                <a:lnTo>
                  <a:pt x="4489678" y="2154320"/>
                </a:lnTo>
                <a:lnTo>
                  <a:pt x="4482597" y="2153169"/>
                </a:lnTo>
                <a:lnTo>
                  <a:pt x="4481834" y="2148874"/>
                </a:lnTo>
                <a:lnTo>
                  <a:pt x="4477240" y="2148896"/>
                </a:lnTo>
                <a:lnTo>
                  <a:pt x="4476437" y="2152172"/>
                </a:lnTo>
                <a:lnTo>
                  <a:pt x="4478624" y="2156113"/>
                </a:lnTo>
                <a:lnTo>
                  <a:pt x="4476518" y="2159478"/>
                </a:lnTo>
                <a:lnTo>
                  <a:pt x="4471723" y="2157353"/>
                </a:lnTo>
                <a:lnTo>
                  <a:pt x="4469697" y="2160120"/>
                </a:lnTo>
                <a:lnTo>
                  <a:pt x="4472526" y="2160519"/>
                </a:lnTo>
                <a:lnTo>
                  <a:pt x="4472666" y="2164283"/>
                </a:lnTo>
                <a:lnTo>
                  <a:pt x="4470319" y="2172719"/>
                </a:lnTo>
                <a:lnTo>
                  <a:pt x="4467029" y="2178855"/>
                </a:lnTo>
                <a:lnTo>
                  <a:pt x="4463819" y="2179032"/>
                </a:lnTo>
                <a:lnTo>
                  <a:pt x="4459104" y="2176064"/>
                </a:lnTo>
                <a:lnTo>
                  <a:pt x="4457198" y="2178412"/>
                </a:lnTo>
                <a:lnTo>
                  <a:pt x="4456015" y="2188181"/>
                </a:lnTo>
                <a:lnTo>
                  <a:pt x="4458442" y="2194340"/>
                </a:lnTo>
                <a:lnTo>
                  <a:pt x="4455994" y="2195315"/>
                </a:lnTo>
                <a:lnTo>
                  <a:pt x="4451982" y="2192213"/>
                </a:lnTo>
                <a:lnTo>
                  <a:pt x="4451581" y="2188912"/>
                </a:lnTo>
                <a:lnTo>
                  <a:pt x="4445883" y="2188801"/>
                </a:lnTo>
                <a:lnTo>
                  <a:pt x="4446004" y="2198573"/>
                </a:lnTo>
                <a:lnTo>
                  <a:pt x="4449414" y="2203559"/>
                </a:lnTo>
                <a:lnTo>
                  <a:pt x="4447308" y="2205266"/>
                </a:lnTo>
                <a:lnTo>
                  <a:pt x="4441229" y="2201565"/>
                </a:lnTo>
                <a:lnTo>
                  <a:pt x="4438179" y="2204623"/>
                </a:lnTo>
                <a:lnTo>
                  <a:pt x="4439223" y="2207039"/>
                </a:lnTo>
                <a:lnTo>
                  <a:pt x="4436394" y="2213623"/>
                </a:lnTo>
                <a:lnTo>
                  <a:pt x="4440788" y="2219365"/>
                </a:lnTo>
                <a:lnTo>
                  <a:pt x="4435672" y="2222912"/>
                </a:lnTo>
                <a:lnTo>
                  <a:pt x="4436273" y="2227746"/>
                </a:lnTo>
                <a:lnTo>
                  <a:pt x="4432662" y="2225573"/>
                </a:lnTo>
                <a:lnTo>
                  <a:pt x="4424577" y="2231627"/>
                </a:lnTo>
                <a:lnTo>
                  <a:pt x="4422993" y="2237239"/>
                </a:lnTo>
                <a:lnTo>
                  <a:pt x="4429112" y="2244559"/>
                </a:lnTo>
                <a:lnTo>
                  <a:pt x="4427928" y="2248952"/>
                </a:lnTo>
                <a:lnTo>
                  <a:pt x="4431378" y="2253345"/>
                </a:lnTo>
                <a:lnTo>
                  <a:pt x="4426002" y="2251570"/>
                </a:lnTo>
                <a:lnTo>
                  <a:pt x="4423073" y="2248952"/>
                </a:lnTo>
                <a:lnTo>
                  <a:pt x="4415229" y="2252702"/>
                </a:lnTo>
                <a:lnTo>
                  <a:pt x="4413965" y="2254499"/>
                </a:lnTo>
                <a:lnTo>
                  <a:pt x="4412560" y="2268259"/>
                </a:lnTo>
                <a:lnTo>
                  <a:pt x="4414025" y="2273521"/>
                </a:lnTo>
                <a:lnTo>
                  <a:pt x="4414025" y="2280425"/>
                </a:lnTo>
                <a:lnTo>
                  <a:pt x="4417014" y="2280914"/>
                </a:lnTo>
                <a:lnTo>
                  <a:pt x="4416974" y="2289396"/>
                </a:lnTo>
                <a:lnTo>
                  <a:pt x="4407685" y="2299258"/>
                </a:lnTo>
                <a:lnTo>
                  <a:pt x="4403372" y="2302790"/>
                </a:lnTo>
                <a:lnTo>
                  <a:pt x="4392739" y="2306923"/>
                </a:lnTo>
                <a:lnTo>
                  <a:pt x="4383671" y="2312789"/>
                </a:lnTo>
                <a:lnTo>
                  <a:pt x="4382387" y="2314922"/>
                </a:lnTo>
                <a:lnTo>
                  <a:pt x="4389068" y="2324101"/>
                </a:lnTo>
                <a:lnTo>
                  <a:pt x="4387222" y="2331125"/>
                </a:lnTo>
                <a:lnTo>
                  <a:pt x="4388266" y="2335527"/>
                </a:lnTo>
                <a:lnTo>
                  <a:pt x="4383711" y="2340263"/>
                </a:lnTo>
                <a:lnTo>
                  <a:pt x="4384654" y="2347267"/>
                </a:lnTo>
                <a:lnTo>
                  <a:pt x="4389469" y="2351360"/>
                </a:lnTo>
                <a:lnTo>
                  <a:pt x="4388366" y="2356276"/>
                </a:lnTo>
                <a:lnTo>
                  <a:pt x="4381685" y="2355831"/>
                </a:lnTo>
                <a:lnTo>
                  <a:pt x="4377793" y="2359167"/>
                </a:lnTo>
                <a:lnTo>
                  <a:pt x="4373119" y="2357388"/>
                </a:lnTo>
                <a:lnTo>
                  <a:pt x="4370691" y="2359923"/>
                </a:lnTo>
                <a:lnTo>
                  <a:pt x="4373821" y="2366687"/>
                </a:lnTo>
                <a:lnTo>
                  <a:pt x="4374021" y="2369980"/>
                </a:lnTo>
                <a:lnTo>
                  <a:pt x="4381745" y="2370670"/>
                </a:lnTo>
                <a:lnTo>
                  <a:pt x="4385457" y="2373807"/>
                </a:lnTo>
                <a:lnTo>
                  <a:pt x="4393381" y="2377324"/>
                </a:lnTo>
                <a:lnTo>
                  <a:pt x="4398276" y="2377457"/>
                </a:lnTo>
                <a:lnTo>
                  <a:pt x="4402329" y="2379237"/>
                </a:lnTo>
                <a:lnTo>
                  <a:pt x="4405037" y="2389031"/>
                </a:lnTo>
                <a:lnTo>
                  <a:pt x="4402289" y="2392081"/>
                </a:lnTo>
                <a:lnTo>
                  <a:pt x="4399621" y="2397981"/>
                </a:lnTo>
                <a:lnTo>
                  <a:pt x="4395749" y="2400564"/>
                </a:lnTo>
                <a:lnTo>
                  <a:pt x="4395067" y="2411632"/>
                </a:lnTo>
                <a:lnTo>
                  <a:pt x="4392278" y="2417825"/>
                </a:lnTo>
                <a:lnTo>
                  <a:pt x="4387704" y="2418515"/>
                </a:lnTo>
                <a:lnTo>
                  <a:pt x="4383812" y="2425889"/>
                </a:lnTo>
                <a:lnTo>
                  <a:pt x="4381485" y="2436942"/>
                </a:lnTo>
                <a:lnTo>
                  <a:pt x="4382026" y="2444519"/>
                </a:lnTo>
                <a:lnTo>
                  <a:pt x="4375987" y="2450694"/>
                </a:lnTo>
                <a:lnTo>
                  <a:pt x="4374162" y="2455242"/>
                </a:lnTo>
                <a:lnTo>
                  <a:pt x="4373660" y="2462601"/>
                </a:lnTo>
                <a:lnTo>
                  <a:pt x="4376810" y="2467841"/>
                </a:lnTo>
                <a:lnTo>
                  <a:pt x="4375747" y="2476473"/>
                </a:lnTo>
                <a:lnTo>
                  <a:pt x="4377974" y="2483523"/>
                </a:lnTo>
                <a:lnTo>
                  <a:pt x="4378194" y="2488186"/>
                </a:lnTo>
                <a:lnTo>
                  <a:pt x="4376529" y="2491220"/>
                </a:lnTo>
                <a:lnTo>
                  <a:pt x="4376309" y="2498540"/>
                </a:lnTo>
                <a:lnTo>
                  <a:pt x="4383651" y="2499187"/>
                </a:lnTo>
                <a:lnTo>
                  <a:pt x="4381785" y="2503026"/>
                </a:lnTo>
                <a:lnTo>
                  <a:pt x="4390372" y="2506732"/>
                </a:lnTo>
                <a:lnTo>
                  <a:pt x="4390933" y="2509210"/>
                </a:lnTo>
                <a:lnTo>
                  <a:pt x="4395127" y="2509343"/>
                </a:lnTo>
                <a:lnTo>
                  <a:pt x="4397835" y="2511532"/>
                </a:lnTo>
                <a:lnTo>
                  <a:pt x="4397534" y="2514902"/>
                </a:lnTo>
                <a:lnTo>
                  <a:pt x="4393521" y="2518787"/>
                </a:lnTo>
                <a:lnTo>
                  <a:pt x="4395889" y="2522159"/>
                </a:lnTo>
                <a:lnTo>
                  <a:pt x="4392318" y="2524325"/>
                </a:lnTo>
                <a:lnTo>
                  <a:pt x="4387383" y="2530445"/>
                </a:lnTo>
                <a:lnTo>
                  <a:pt x="4385016" y="2530244"/>
                </a:lnTo>
                <a:lnTo>
                  <a:pt x="4380582" y="2533505"/>
                </a:lnTo>
                <a:lnTo>
                  <a:pt x="4385437" y="2538173"/>
                </a:lnTo>
                <a:lnTo>
                  <a:pt x="4387162" y="2541636"/>
                </a:lnTo>
                <a:lnTo>
                  <a:pt x="4376088" y="2548227"/>
                </a:lnTo>
                <a:lnTo>
                  <a:pt x="4370250" y="2550327"/>
                </a:lnTo>
                <a:lnTo>
                  <a:pt x="4362245" y="2555557"/>
                </a:lnTo>
                <a:lnTo>
                  <a:pt x="4358654" y="2556271"/>
                </a:lnTo>
                <a:lnTo>
                  <a:pt x="4354361" y="2562239"/>
                </a:lnTo>
                <a:lnTo>
                  <a:pt x="4356166" y="2566799"/>
                </a:lnTo>
                <a:lnTo>
                  <a:pt x="4361704" y="2571829"/>
                </a:lnTo>
                <a:lnTo>
                  <a:pt x="4374182" y="2563110"/>
                </a:lnTo>
                <a:lnTo>
                  <a:pt x="4379278" y="2567626"/>
                </a:lnTo>
                <a:lnTo>
                  <a:pt x="4382769" y="2568878"/>
                </a:lnTo>
                <a:lnTo>
                  <a:pt x="4389790" y="2566106"/>
                </a:lnTo>
                <a:lnTo>
                  <a:pt x="4393080" y="2560138"/>
                </a:lnTo>
                <a:lnTo>
                  <a:pt x="4397895" y="2560294"/>
                </a:lnTo>
                <a:lnTo>
                  <a:pt x="4400283" y="2562686"/>
                </a:lnTo>
                <a:lnTo>
                  <a:pt x="4401165" y="2568051"/>
                </a:lnTo>
                <a:lnTo>
                  <a:pt x="4399480" y="2570040"/>
                </a:lnTo>
                <a:lnTo>
                  <a:pt x="4405258" y="2579498"/>
                </a:lnTo>
                <a:lnTo>
                  <a:pt x="4399580" y="2579810"/>
                </a:lnTo>
                <a:lnTo>
                  <a:pt x="4396049" y="2584641"/>
                </a:lnTo>
                <a:lnTo>
                  <a:pt x="4393783" y="2593274"/>
                </a:lnTo>
                <a:lnTo>
                  <a:pt x="4388366" y="2596338"/>
                </a:lnTo>
                <a:lnTo>
                  <a:pt x="4388566" y="2602132"/>
                </a:lnTo>
                <a:lnTo>
                  <a:pt x="4390633" y="2603944"/>
                </a:lnTo>
                <a:lnTo>
                  <a:pt x="4387563" y="2606584"/>
                </a:lnTo>
                <a:lnTo>
                  <a:pt x="4388305" y="2617236"/>
                </a:lnTo>
                <a:lnTo>
                  <a:pt x="4385497" y="2619832"/>
                </a:lnTo>
                <a:lnTo>
                  <a:pt x="4383471" y="2626860"/>
                </a:lnTo>
                <a:lnTo>
                  <a:pt x="4384875" y="2629770"/>
                </a:lnTo>
                <a:lnTo>
                  <a:pt x="4383230" y="2632389"/>
                </a:lnTo>
                <a:lnTo>
                  <a:pt x="4382548" y="2641569"/>
                </a:lnTo>
                <a:lnTo>
                  <a:pt x="4384775" y="2651692"/>
                </a:lnTo>
                <a:lnTo>
                  <a:pt x="4384895" y="2656597"/>
                </a:lnTo>
                <a:lnTo>
                  <a:pt x="4389248" y="2663026"/>
                </a:lnTo>
                <a:lnTo>
                  <a:pt x="4393582" y="2664079"/>
                </a:lnTo>
                <a:lnTo>
                  <a:pt x="4393361" y="2668134"/>
                </a:lnTo>
                <a:lnTo>
                  <a:pt x="4386319" y="2678980"/>
                </a:lnTo>
                <a:lnTo>
                  <a:pt x="4388707" y="2689447"/>
                </a:lnTo>
                <a:lnTo>
                  <a:pt x="4396952" y="2697630"/>
                </a:lnTo>
                <a:lnTo>
                  <a:pt x="4395989" y="2703482"/>
                </a:lnTo>
                <a:lnTo>
                  <a:pt x="4400182" y="2705277"/>
                </a:lnTo>
                <a:lnTo>
                  <a:pt x="4403312" y="2704379"/>
                </a:lnTo>
                <a:lnTo>
                  <a:pt x="4412861" y="2697249"/>
                </a:lnTo>
                <a:lnTo>
                  <a:pt x="4420986" y="2701666"/>
                </a:lnTo>
                <a:lnTo>
                  <a:pt x="4416974" y="2707609"/>
                </a:lnTo>
                <a:lnTo>
                  <a:pt x="4419662" y="2708708"/>
                </a:lnTo>
                <a:lnTo>
                  <a:pt x="4422009" y="2705277"/>
                </a:lnTo>
                <a:lnTo>
                  <a:pt x="4426042" y="2704155"/>
                </a:lnTo>
                <a:lnTo>
                  <a:pt x="4434388" y="2707295"/>
                </a:lnTo>
                <a:lnTo>
                  <a:pt x="4430115" y="2707788"/>
                </a:lnTo>
                <a:lnTo>
                  <a:pt x="4422652" y="2713081"/>
                </a:lnTo>
                <a:lnTo>
                  <a:pt x="4424558" y="2715907"/>
                </a:lnTo>
                <a:lnTo>
                  <a:pt x="4422511" y="2719743"/>
                </a:lnTo>
                <a:lnTo>
                  <a:pt x="4418659" y="2722031"/>
                </a:lnTo>
                <a:lnTo>
                  <a:pt x="4419682" y="2727415"/>
                </a:lnTo>
                <a:lnTo>
                  <a:pt x="4414627" y="2733070"/>
                </a:lnTo>
                <a:lnTo>
                  <a:pt x="4412681" y="2739779"/>
                </a:lnTo>
                <a:lnTo>
                  <a:pt x="4413704" y="2746692"/>
                </a:lnTo>
                <a:lnTo>
                  <a:pt x="4413182" y="2751406"/>
                </a:lnTo>
                <a:lnTo>
                  <a:pt x="4410976" y="2753022"/>
                </a:lnTo>
                <a:lnTo>
                  <a:pt x="4411838" y="2759780"/>
                </a:lnTo>
                <a:lnTo>
                  <a:pt x="4408147" y="2765932"/>
                </a:lnTo>
                <a:lnTo>
                  <a:pt x="4407164" y="2770716"/>
                </a:lnTo>
                <a:lnTo>
                  <a:pt x="4403111" y="2775365"/>
                </a:lnTo>
                <a:lnTo>
                  <a:pt x="4402289" y="2783766"/>
                </a:lnTo>
                <a:lnTo>
                  <a:pt x="4399661" y="2786686"/>
                </a:lnTo>
                <a:lnTo>
                  <a:pt x="4397374" y="2804753"/>
                </a:lnTo>
                <a:lnTo>
                  <a:pt x="4400002" y="2805787"/>
                </a:lnTo>
                <a:lnTo>
                  <a:pt x="4402068" y="2802506"/>
                </a:lnTo>
                <a:lnTo>
                  <a:pt x="4407104" y="2800528"/>
                </a:lnTo>
                <a:lnTo>
                  <a:pt x="4410514" y="2792528"/>
                </a:lnTo>
                <a:lnTo>
                  <a:pt x="4415088" y="2793292"/>
                </a:lnTo>
                <a:lnTo>
                  <a:pt x="4423715" y="2799180"/>
                </a:lnTo>
                <a:lnTo>
                  <a:pt x="4426865" y="2804529"/>
                </a:lnTo>
                <a:lnTo>
                  <a:pt x="4421628" y="2814509"/>
                </a:lnTo>
                <a:lnTo>
                  <a:pt x="4414226" y="2815588"/>
                </a:lnTo>
                <a:lnTo>
                  <a:pt x="4405759" y="2821523"/>
                </a:lnTo>
                <a:lnTo>
                  <a:pt x="4405238" y="2830090"/>
                </a:lnTo>
                <a:lnTo>
                  <a:pt x="4400463" y="2831305"/>
                </a:lnTo>
                <a:lnTo>
                  <a:pt x="4398497" y="2835286"/>
                </a:lnTo>
                <a:lnTo>
                  <a:pt x="4402911" y="2845588"/>
                </a:lnTo>
                <a:lnTo>
                  <a:pt x="4403292" y="2851842"/>
                </a:lnTo>
                <a:lnTo>
                  <a:pt x="4402209" y="2856094"/>
                </a:lnTo>
                <a:lnTo>
                  <a:pt x="4405398" y="2861112"/>
                </a:lnTo>
                <a:lnTo>
                  <a:pt x="4404355" y="2865254"/>
                </a:lnTo>
                <a:lnTo>
                  <a:pt x="4405880" y="2872479"/>
                </a:lnTo>
                <a:lnTo>
                  <a:pt x="4411617" y="2871848"/>
                </a:lnTo>
                <a:lnTo>
                  <a:pt x="4407685" y="2876328"/>
                </a:lnTo>
                <a:lnTo>
                  <a:pt x="4414547" y="2883690"/>
                </a:lnTo>
                <a:lnTo>
                  <a:pt x="4412601" y="2891639"/>
                </a:lnTo>
                <a:lnTo>
                  <a:pt x="4413483" y="2900152"/>
                </a:lnTo>
                <a:lnTo>
                  <a:pt x="4409290" y="2903913"/>
                </a:lnTo>
                <a:lnTo>
                  <a:pt x="4412901" y="2904477"/>
                </a:lnTo>
                <a:lnTo>
                  <a:pt x="4409952" y="2907540"/>
                </a:lnTo>
                <a:lnTo>
                  <a:pt x="4411838" y="2910379"/>
                </a:lnTo>
                <a:lnTo>
                  <a:pt x="4416132" y="2912361"/>
                </a:lnTo>
                <a:lnTo>
                  <a:pt x="4421428" y="2917002"/>
                </a:lnTo>
                <a:lnTo>
                  <a:pt x="4420946" y="2923087"/>
                </a:lnTo>
                <a:lnTo>
                  <a:pt x="4426443" y="2925971"/>
                </a:lnTo>
                <a:lnTo>
                  <a:pt x="4422009" y="2932485"/>
                </a:lnTo>
                <a:lnTo>
                  <a:pt x="4431719" y="2930772"/>
                </a:lnTo>
                <a:lnTo>
                  <a:pt x="4434628" y="2933274"/>
                </a:lnTo>
                <a:lnTo>
                  <a:pt x="4439142" y="2931178"/>
                </a:lnTo>
                <a:lnTo>
                  <a:pt x="4441269" y="2932823"/>
                </a:lnTo>
                <a:lnTo>
                  <a:pt x="4441209" y="2935753"/>
                </a:lnTo>
                <a:lnTo>
                  <a:pt x="4445502" y="2940149"/>
                </a:lnTo>
                <a:lnTo>
                  <a:pt x="4455372" y="2944275"/>
                </a:lnTo>
                <a:lnTo>
                  <a:pt x="4460348" y="2949731"/>
                </a:lnTo>
                <a:lnTo>
                  <a:pt x="4455854" y="2952009"/>
                </a:lnTo>
                <a:lnTo>
                  <a:pt x="4455112" y="2954196"/>
                </a:lnTo>
                <a:lnTo>
                  <a:pt x="4458161" y="2961616"/>
                </a:lnTo>
                <a:lnTo>
                  <a:pt x="4460207" y="2970932"/>
                </a:lnTo>
                <a:lnTo>
                  <a:pt x="4459887" y="2974158"/>
                </a:lnTo>
                <a:lnTo>
                  <a:pt x="4453306" y="2988554"/>
                </a:lnTo>
                <a:lnTo>
                  <a:pt x="4457238" y="2996928"/>
                </a:lnTo>
                <a:lnTo>
                  <a:pt x="4456215" y="2999185"/>
                </a:lnTo>
                <a:lnTo>
                  <a:pt x="4451380" y="2998260"/>
                </a:lnTo>
                <a:lnTo>
                  <a:pt x="4446846" y="3004016"/>
                </a:lnTo>
                <a:lnTo>
                  <a:pt x="4436334" y="3003158"/>
                </a:lnTo>
                <a:lnTo>
                  <a:pt x="4426865" y="3009186"/>
                </a:lnTo>
                <a:lnTo>
                  <a:pt x="4407344" y="3026304"/>
                </a:lnTo>
                <a:lnTo>
                  <a:pt x="4402369" y="3029624"/>
                </a:lnTo>
                <a:lnTo>
                  <a:pt x="4398938" y="3033962"/>
                </a:lnTo>
                <a:lnTo>
                  <a:pt x="4400383" y="3050930"/>
                </a:lnTo>
                <a:lnTo>
                  <a:pt x="4397795" y="3055247"/>
                </a:lnTo>
                <a:lnTo>
                  <a:pt x="4392880" y="3054953"/>
                </a:lnTo>
                <a:lnTo>
                  <a:pt x="4377873" y="3057620"/>
                </a:lnTo>
                <a:lnTo>
                  <a:pt x="4377031" y="3052896"/>
                </a:lnTo>
                <a:lnTo>
                  <a:pt x="4369207" y="3049077"/>
                </a:lnTo>
                <a:lnTo>
                  <a:pt x="4366197" y="3044309"/>
                </a:lnTo>
                <a:lnTo>
                  <a:pt x="4361944" y="3044490"/>
                </a:lnTo>
                <a:lnTo>
                  <a:pt x="4357330" y="3050049"/>
                </a:lnTo>
                <a:lnTo>
                  <a:pt x="4349065" y="3057756"/>
                </a:lnTo>
                <a:lnTo>
                  <a:pt x="4345112" y="3058298"/>
                </a:lnTo>
                <a:lnTo>
                  <a:pt x="4346296" y="3047676"/>
                </a:lnTo>
                <a:lnTo>
                  <a:pt x="4344330" y="3045010"/>
                </a:lnTo>
                <a:lnTo>
                  <a:pt x="4339314" y="3045710"/>
                </a:lnTo>
                <a:lnTo>
                  <a:pt x="4333055" y="3053326"/>
                </a:lnTo>
                <a:lnTo>
                  <a:pt x="4333035" y="3057507"/>
                </a:lnTo>
                <a:lnTo>
                  <a:pt x="4329825" y="3054840"/>
                </a:lnTo>
                <a:lnTo>
                  <a:pt x="4328882" y="3059451"/>
                </a:lnTo>
                <a:lnTo>
                  <a:pt x="4333496" y="3058863"/>
                </a:lnTo>
                <a:lnTo>
                  <a:pt x="4335222" y="3054569"/>
                </a:lnTo>
                <a:lnTo>
                  <a:pt x="4338673" y="3052602"/>
                </a:lnTo>
                <a:lnTo>
                  <a:pt x="4339976" y="3057598"/>
                </a:lnTo>
                <a:lnTo>
                  <a:pt x="4334640" y="3063000"/>
                </a:lnTo>
                <a:lnTo>
                  <a:pt x="4330326" y="3065057"/>
                </a:lnTo>
                <a:lnTo>
                  <a:pt x="4333577" y="3070076"/>
                </a:lnTo>
                <a:lnTo>
                  <a:pt x="4329564" y="3078600"/>
                </a:lnTo>
                <a:lnTo>
                  <a:pt x="4331269" y="3080635"/>
                </a:lnTo>
                <a:lnTo>
                  <a:pt x="4329665" y="3084684"/>
                </a:lnTo>
                <a:lnTo>
                  <a:pt x="4326154" y="3083417"/>
                </a:lnTo>
                <a:lnTo>
                  <a:pt x="4324890" y="3085746"/>
                </a:lnTo>
                <a:lnTo>
                  <a:pt x="4325873" y="3090971"/>
                </a:lnTo>
                <a:lnTo>
                  <a:pt x="4319493" y="3093482"/>
                </a:lnTo>
                <a:lnTo>
                  <a:pt x="4315099" y="3093120"/>
                </a:lnTo>
                <a:lnTo>
                  <a:pt x="4314297" y="3096558"/>
                </a:lnTo>
                <a:lnTo>
                  <a:pt x="4309663" y="3095201"/>
                </a:lnTo>
                <a:lnTo>
                  <a:pt x="4306935" y="3091152"/>
                </a:lnTo>
                <a:lnTo>
                  <a:pt x="4304106" y="3093459"/>
                </a:lnTo>
                <a:lnTo>
                  <a:pt x="4307677" y="3103753"/>
                </a:lnTo>
                <a:lnTo>
                  <a:pt x="4307597" y="3108369"/>
                </a:lnTo>
                <a:lnTo>
                  <a:pt x="4304547" y="3111106"/>
                </a:lnTo>
                <a:lnTo>
                  <a:pt x="4303002" y="3115881"/>
                </a:lnTo>
                <a:lnTo>
                  <a:pt x="4296582" y="3113573"/>
                </a:lnTo>
                <a:lnTo>
                  <a:pt x="4291708" y="3118394"/>
                </a:lnTo>
                <a:lnTo>
                  <a:pt x="4287655" y="3119616"/>
                </a:lnTo>
                <a:lnTo>
                  <a:pt x="4283121" y="3118371"/>
                </a:lnTo>
                <a:lnTo>
                  <a:pt x="4282198" y="3124256"/>
                </a:lnTo>
                <a:lnTo>
                  <a:pt x="4276280" y="3128670"/>
                </a:lnTo>
                <a:lnTo>
                  <a:pt x="4274414" y="3132790"/>
                </a:lnTo>
                <a:lnTo>
                  <a:pt x="4270021" y="3132564"/>
                </a:lnTo>
                <a:lnTo>
                  <a:pt x="4268415" y="3135711"/>
                </a:lnTo>
                <a:lnTo>
                  <a:pt x="4256379" y="3141394"/>
                </a:lnTo>
                <a:lnTo>
                  <a:pt x="4254332" y="3145629"/>
                </a:lnTo>
                <a:lnTo>
                  <a:pt x="4260592" y="3147576"/>
                </a:lnTo>
                <a:lnTo>
                  <a:pt x="4258184" y="3150090"/>
                </a:lnTo>
                <a:lnTo>
                  <a:pt x="4262076" y="3155617"/>
                </a:lnTo>
                <a:lnTo>
                  <a:pt x="4260692" y="3157633"/>
                </a:lnTo>
                <a:lnTo>
                  <a:pt x="4260973" y="3163500"/>
                </a:lnTo>
                <a:lnTo>
                  <a:pt x="4254814" y="3169005"/>
                </a:lnTo>
                <a:lnTo>
                  <a:pt x="4252948" y="3174194"/>
                </a:lnTo>
                <a:lnTo>
                  <a:pt x="4246608" y="3179724"/>
                </a:lnTo>
                <a:lnTo>
                  <a:pt x="4245565" y="3185073"/>
                </a:lnTo>
                <a:lnTo>
                  <a:pt x="4243358" y="3185979"/>
                </a:lnTo>
                <a:lnTo>
                  <a:pt x="4239607" y="3181741"/>
                </a:lnTo>
                <a:lnTo>
                  <a:pt x="4236457" y="3182443"/>
                </a:lnTo>
                <a:lnTo>
                  <a:pt x="4235213" y="3189357"/>
                </a:lnTo>
                <a:lnTo>
                  <a:pt x="4231702" y="3189334"/>
                </a:lnTo>
                <a:lnTo>
                  <a:pt x="4223417" y="3193074"/>
                </a:lnTo>
                <a:lnTo>
                  <a:pt x="4217218" y="3189152"/>
                </a:lnTo>
                <a:lnTo>
                  <a:pt x="4211620" y="3195455"/>
                </a:lnTo>
                <a:lnTo>
                  <a:pt x="4215874" y="3197268"/>
                </a:lnTo>
                <a:lnTo>
                  <a:pt x="4226004" y="3205930"/>
                </a:lnTo>
                <a:lnTo>
                  <a:pt x="4229495" y="3203775"/>
                </a:lnTo>
                <a:lnTo>
                  <a:pt x="4231221" y="3205839"/>
                </a:lnTo>
                <a:lnTo>
                  <a:pt x="4230599" y="3209989"/>
                </a:lnTo>
                <a:lnTo>
                  <a:pt x="4234551" y="3216566"/>
                </a:lnTo>
                <a:lnTo>
                  <a:pt x="4239607" y="3216951"/>
                </a:lnTo>
                <a:lnTo>
                  <a:pt x="4242957" y="3223370"/>
                </a:lnTo>
                <a:lnTo>
                  <a:pt x="4243238" y="3227114"/>
                </a:lnTo>
                <a:lnTo>
                  <a:pt x="4241212" y="3229791"/>
                </a:lnTo>
                <a:lnTo>
                  <a:pt x="4245324" y="3228747"/>
                </a:lnTo>
                <a:lnTo>
                  <a:pt x="4251383" y="3222758"/>
                </a:lnTo>
                <a:lnTo>
                  <a:pt x="4257923" y="3221874"/>
                </a:lnTo>
                <a:lnTo>
                  <a:pt x="4256619" y="3219061"/>
                </a:lnTo>
                <a:lnTo>
                  <a:pt x="4258846" y="3217473"/>
                </a:lnTo>
                <a:lnTo>
                  <a:pt x="4258986" y="3225707"/>
                </a:lnTo>
                <a:lnTo>
                  <a:pt x="4264644" y="3224868"/>
                </a:lnTo>
                <a:lnTo>
                  <a:pt x="4270201" y="3222010"/>
                </a:lnTo>
                <a:lnTo>
                  <a:pt x="4269840" y="3214525"/>
                </a:lnTo>
                <a:lnTo>
                  <a:pt x="4266971" y="3214343"/>
                </a:lnTo>
                <a:lnTo>
                  <a:pt x="4265968" y="3211327"/>
                </a:lnTo>
                <a:lnTo>
                  <a:pt x="4274715" y="3207313"/>
                </a:lnTo>
                <a:lnTo>
                  <a:pt x="4284024" y="3199241"/>
                </a:lnTo>
                <a:lnTo>
                  <a:pt x="4290604" y="3196701"/>
                </a:lnTo>
                <a:lnTo>
                  <a:pt x="4293734" y="3194026"/>
                </a:lnTo>
                <a:lnTo>
                  <a:pt x="4294737" y="3190286"/>
                </a:lnTo>
                <a:lnTo>
                  <a:pt x="4299752" y="3186999"/>
                </a:lnTo>
                <a:lnTo>
                  <a:pt x="4300976" y="3189357"/>
                </a:lnTo>
                <a:lnTo>
                  <a:pt x="4307536" y="3189266"/>
                </a:lnTo>
                <a:lnTo>
                  <a:pt x="4310545" y="3184279"/>
                </a:lnTo>
                <a:lnTo>
                  <a:pt x="4311569" y="3187135"/>
                </a:lnTo>
                <a:lnTo>
                  <a:pt x="4317306" y="3181786"/>
                </a:lnTo>
                <a:lnTo>
                  <a:pt x="4323465" y="3181945"/>
                </a:lnTo>
                <a:lnTo>
                  <a:pt x="4328662" y="3179044"/>
                </a:lnTo>
                <a:lnTo>
                  <a:pt x="4332914" y="3178953"/>
                </a:lnTo>
                <a:lnTo>
                  <a:pt x="4336947" y="3181265"/>
                </a:lnTo>
                <a:lnTo>
                  <a:pt x="4335884" y="3184415"/>
                </a:lnTo>
                <a:lnTo>
                  <a:pt x="4331450" y="3186410"/>
                </a:lnTo>
                <a:lnTo>
                  <a:pt x="4327859" y="3191646"/>
                </a:lnTo>
                <a:lnTo>
                  <a:pt x="4324910" y="3201350"/>
                </a:lnTo>
                <a:lnTo>
                  <a:pt x="4335703" y="3202959"/>
                </a:lnTo>
                <a:lnTo>
                  <a:pt x="4339555" y="3199445"/>
                </a:lnTo>
                <a:lnTo>
                  <a:pt x="4344410" y="3200125"/>
                </a:lnTo>
                <a:lnTo>
                  <a:pt x="4347800" y="3202642"/>
                </a:lnTo>
                <a:lnTo>
                  <a:pt x="4352094" y="3193822"/>
                </a:lnTo>
                <a:lnTo>
                  <a:pt x="4355845" y="3195863"/>
                </a:lnTo>
                <a:lnTo>
                  <a:pt x="4359677" y="3192167"/>
                </a:lnTo>
                <a:lnTo>
                  <a:pt x="4367862" y="3181809"/>
                </a:lnTo>
                <a:lnTo>
                  <a:pt x="4375446" y="3168349"/>
                </a:lnTo>
                <a:lnTo>
                  <a:pt x="4378816" y="3166581"/>
                </a:lnTo>
                <a:lnTo>
                  <a:pt x="4382227" y="3167737"/>
                </a:lnTo>
                <a:lnTo>
                  <a:pt x="4384735" y="3175441"/>
                </a:lnTo>
                <a:lnTo>
                  <a:pt x="4390713" y="3177412"/>
                </a:lnTo>
                <a:lnTo>
                  <a:pt x="4397454" y="3174059"/>
                </a:lnTo>
                <a:lnTo>
                  <a:pt x="4410695" y="3172495"/>
                </a:lnTo>
                <a:lnTo>
                  <a:pt x="4410193" y="3168507"/>
                </a:lnTo>
                <a:lnTo>
                  <a:pt x="4419381" y="3166808"/>
                </a:lnTo>
                <a:lnTo>
                  <a:pt x="4424979" y="3168892"/>
                </a:lnTo>
                <a:lnTo>
                  <a:pt x="4426042" y="3166264"/>
                </a:lnTo>
                <a:lnTo>
                  <a:pt x="4428850" y="3170501"/>
                </a:lnTo>
                <a:lnTo>
                  <a:pt x="4432020" y="3170524"/>
                </a:lnTo>
                <a:lnTo>
                  <a:pt x="4431880" y="3165494"/>
                </a:lnTo>
                <a:lnTo>
                  <a:pt x="4434829" y="3164044"/>
                </a:lnTo>
                <a:lnTo>
                  <a:pt x="4434609" y="3167012"/>
                </a:lnTo>
                <a:lnTo>
                  <a:pt x="4439885" y="3166287"/>
                </a:lnTo>
                <a:lnTo>
                  <a:pt x="4444760" y="3177865"/>
                </a:lnTo>
                <a:lnTo>
                  <a:pt x="4449514" y="3181084"/>
                </a:lnTo>
                <a:lnTo>
                  <a:pt x="4452243" y="3180109"/>
                </a:lnTo>
                <a:lnTo>
                  <a:pt x="4455633" y="3174852"/>
                </a:lnTo>
                <a:lnTo>
                  <a:pt x="4461170" y="3174194"/>
                </a:lnTo>
                <a:lnTo>
                  <a:pt x="4459947" y="3182217"/>
                </a:lnTo>
                <a:lnTo>
                  <a:pt x="4456375" y="3185163"/>
                </a:lnTo>
                <a:lnTo>
                  <a:pt x="4457780" y="3188065"/>
                </a:lnTo>
                <a:lnTo>
                  <a:pt x="4456416" y="3191193"/>
                </a:lnTo>
                <a:lnTo>
                  <a:pt x="4457278" y="3196271"/>
                </a:lnTo>
                <a:lnTo>
                  <a:pt x="4464741" y="3196339"/>
                </a:lnTo>
                <a:lnTo>
                  <a:pt x="4464460" y="3200193"/>
                </a:lnTo>
                <a:lnTo>
                  <a:pt x="4454530" y="3201145"/>
                </a:lnTo>
                <a:lnTo>
                  <a:pt x="4459545" y="3203072"/>
                </a:lnTo>
                <a:lnTo>
                  <a:pt x="4466447" y="3207517"/>
                </a:lnTo>
                <a:lnTo>
                  <a:pt x="4469777" y="3204025"/>
                </a:lnTo>
                <a:lnTo>
                  <a:pt x="4466788" y="3202370"/>
                </a:lnTo>
                <a:lnTo>
                  <a:pt x="4467450" y="3197382"/>
                </a:lnTo>
                <a:lnTo>
                  <a:pt x="4470640" y="3197064"/>
                </a:lnTo>
                <a:lnTo>
                  <a:pt x="4473047" y="3199808"/>
                </a:lnTo>
                <a:lnTo>
                  <a:pt x="4477982" y="3199853"/>
                </a:lnTo>
                <a:lnTo>
                  <a:pt x="4475033" y="3201757"/>
                </a:lnTo>
                <a:lnTo>
                  <a:pt x="4478103" y="3205023"/>
                </a:lnTo>
                <a:lnTo>
                  <a:pt x="4477762" y="3211939"/>
                </a:lnTo>
                <a:lnTo>
                  <a:pt x="4480370" y="3214389"/>
                </a:lnTo>
                <a:lnTo>
                  <a:pt x="4480650" y="3218811"/>
                </a:lnTo>
                <a:lnTo>
                  <a:pt x="4486348" y="3224437"/>
                </a:lnTo>
                <a:lnTo>
                  <a:pt x="4486729" y="3231197"/>
                </a:lnTo>
                <a:lnTo>
                  <a:pt x="4482958" y="3232536"/>
                </a:lnTo>
                <a:lnTo>
                  <a:pt x="4481312" y="3239116"/>
                </a:lnTo>
                <a:lnTo>
                  <a:pt x="4484683" y="3240160"/>
                </a:lnTo>
                <a:lnTo>
                  <a:pt x="4488314" y="3236075"/>
                </a:lnTo>
                <a:lnTo>
                  <a:pt x="4491364" y="3251576"/>
                </a:lnTo>
                <a:lnTo>
                  <a:pt x="4483519" y="3255003"/>
                </a:lnTo>
                <a:lnTo>
                  <a:pt x="4482275" y="3259566"/>
                </a:lnTo>
                <a:lnTo>
                  <a:pt x="4476357" y="3258227"/>
                </a:lnTo>
                <a:lnTo>
                  <a:pt x="4468714" y="3262200"/>
                </a:lnTo>
                <a:lnTo>
                  <a:pt x="4465404" y="3265310"/>
                </a:lnTo>
                <a:lnTo>
                  <a:pt x="4460850" y="3266287"/>
                </a:lnTo>
                <a:lnTo>
                  <a:pt x="4455874" y="3270124"/>
                </a:lnTo>
                <a:lnTo>
                  <a:pt x="4451601" y="3271032"/>
                </a:lnTo>
                <a:lnTo>
                  <a:pt x="4447869" y="3273916"/>
                </a:lnTo>
                <a:lnTo>
                  <a:pt x="4448652" y="3280185"/>
                </a:lnTo>
                <a:lnTo>
                  <a:pt x="4450959" y="3282524"/>
                </a:lnTo>
                <a:lnTo>
                  <a:pt x="4447949" y="3286340"/>
                </a:lnTo>
                <a:lnTo>
                  <a:pt x="4452082" y="3287521"/>
                </a:lnTo>
                <a:lnTo>
                  <a:pt x="4455593" y="3285658"/>
                </a:lnTo>
                <a:lnTo>
                  <a:pt x="4455332" y="3281911"/>
                </a:lnTo>
                <a:lnTo>
                  <a:pt x="4461271" y="3277164"/>
                </a:lnTo>
                <a:lnTo>
                  <a:pt x="4461732" y="3273235"/>
                </a:lnTo>
                <a:lnTo>
                  <a:pt x="4466346" y="3272826"/>
                </a:lnTo>
                <a:lnTo>
                  <a:pt x="4467831" y="3277618"/>
                </a:lnTo>
                <a:lnTo>
                  <a:pt x="4476257" y="3281479"/>
                </a:lnTo>
                <a:lnTo>
                  <a:pt x="4474993" y="3285091"/>
                </a:lnTo>
                <a:lnTo>
                  <a:pt x="4475996" y="3295472"/>
                </a:lnTo>
                <a:lnTo>
                  <a:pt x="4470218" y="3302538"/>
                </a:lnTo>
                <a:lnTo>
                  <a:pt x="4470258" y="3305765"/>
                </a:lnTo>
                <a:lnTo>
                  <a:pt x="4474010" y="3311561"/>
                </a:lnTo>
                <a:lnTo>
                  <a:pt x="4477621" y="3320311"/>
                </a:lnTo>
                <a:lnTo>
                  <a:pt x="4477601" y="3330064"/>
                </a:lnTo>
                <a:lnTo>
                  <a:pt x="4479346" y="3332884"/>
                </a:lnTo>
                <a:lnTo>
                  <a:pt x="4481694" y="3335090"/>
                </a:lnTo>
                <a:lnTo>
                  <a:pt x="4483720" y="3334862"/>
                </a:lnTo>
                <a:lnTo>
                  <a:pt x="4490962" y="3338682"/>
                </a:lnTo>
                <a:lnTo>
                  <a:pt x="4493751" y="3335817"/>
                </a:lnTo>
                <a:lnTo>
                  <a:pt x="4492487" y="3330724"/>
                </a:lnTo>
                <a:lnTo>
                  <a:pt x="4497021" y="3333498"/>
                </a:lnTo>
                <a:lnTo>
                  <a:pt x="4500652" y="3330292"/>
                </a:lnTo>
                <a:lnTo>
                  <a:pt x="4499468" y="3324153"/>
                </a:lnTo>
                <a:lnTo>
                  <a:pt x="4506550" y="3328223"/>
                </a:lnTo>
                <a:lnTo>
                  <a:pt x="4500191" y="3336408"/>
                </a:lnTo>
                <a:lnTo>
                  <a:pt x="4499850" y="3339501"/>
                </a:lnTo>
                <a:lnTo>
                  <a:pt x="4496219" y="3342435"/>
                </a:lnTo>
                <a:lnTo>
                  <a:pt x="4490762" y="3343731"/>
                </a:lnTo>
                <a:lnTo>
                  <a:pt x="4488535" y="3345846"/>
                </a:lnTo>
                <a:lnTo>
                  <a:pt x="4488073" y="3340365"/>
                </a:lnTo>
                <a:lnTo>
                  <a:pt x="4481653" y="3335135"/>
                </a:lnTo>
                <a:lnTo>
                  <a:pt x="4479306" y="3332952"/>
                </a:lnTo>
                <a:lnTo>
                  <a:pt x="4472886" y="3334839"/>
                </a:lnTo>
                <a:lnTo>
                  <a:pt x="4472044" y="3329473"/>
                </a:lnTo>
                <a:lnTo>
                  <a:pt x="4470339" y="3328450"/>
                </a:lnTo>
                <a:lnTo>
                  <a:pt x="4454309" y="3328018"/>
                </a:lnTo>
                <a:lnTo>
                  <a:pt x="4448331" y="3330474"/>
                </a:lnTo>
                <a:lnTo>
                  <a:pt x="4441028" y="3336840"/>
                </a:lnTo>
                <a:lnTo>
                  <a:pt x="4439644" y="3344049"/>
                </a:lnTo>
                <a:lnTo>
                  <a:pt x="4437116" y="3345050"/>
                </a:lnTo>
                <a:lnTo>
                  <a:pt x="4427647" y="3341912"/>
                </a:lnTo>
                <a:lnTo>
                  <a:pt x="4429372" y="3348211"/>
                </a:lnTo>
                <a:lnTo>
                  <a:pt x="4424618" y="3351146"/>
                </a:lnTo>
                <a:lnTo>
                  <a:pt x="4421668" y="3354785"/>
                </a:lnTo>
                <a:lnTo>
                  <a:pt x="4418017" y="3355991"/>
                </a:lnTo>
                <a:lnTo>
                  <a:pt x="4410895" y="3353216"/>
                </a:lnTo>
                <a:lnTo>
                  <a:pt x="4404857" y="3352488"/>
                </a:lnTo>
                <a:lnTo>
                  <a:pt x="4397273" y="3354626"/>
                </a:lnTo>
                <a:lnTo>
                  <a:pt x="4395247" y="3352692"/>
                </a:lnTo>
                <a:lnTo>
                  <a:pt x="4391877" y="3353784"/>
                </a:lnTo>
                <a:lnTo>
                  <a:pt x="4393080" y="3357447"/>
                </a:lnTo>
                <a:lnTo>
                  <a:pt x="4399380" y="3368391"/>
                </a:lnTo>
                <a:lnTo>
                  <a:pt x="4410334" y="3375332"/>
                </a:lnTo>
                <a:lnTo>
                  <a:pt x="4418057" y="3370075"/>
                </a:lnTo>
                <a:lnTo>
                  <a:pt x="4421448" y="3380589"/>
                </a:lnTo>
                <a:lnTo>
                  <a:pt x="4426704" y="3385119"/>
                </a:lnTo>
                <a:lnTo>
                  <a:pt x="4428911" y="3392427"/>
                </a:lnTo>
                <a:lnTo>
                  <a:pt x="4431318" y="3394157"/>
                </a:lnTo>
                <a:lnTo>
                  <a:pt x="4429814" y="3399280"/>
                </a:lnTo>
                <a:lnTo>
                  <a:pt x="4430797" y="3402126"/>
                </a:lnTo>
                <a:lnTo>
                  <a:pt x="4429192" y="3406294"/>
                </a:lnTo>
                <a:lnTo>
                  <a:pt x="4434167" y="3406316"/>
                </a:lnTo>
                <a:lnTo>
                  <a:pt x="4432743" y="3408184"/>
                </a:lnTo>
                <a:lnTo>
                  <a:pt x="4435973" y="3410757"/>
                </a:lnTo>
                <a:lnTo>
                  <a:pt x="4437718" y="3420256"/>
                </a:lnTo>
                <a:lnTo>
                  <a:pt x="4436093" y="3423331"/>
                </a:lnTo>
                <a:lnTo>
                  <a:pt x="4427807" y="3427910"/>
                </a:lnTo>
                <a:lnTo>
                  <a:pt x="4429212" y="3438187"/>
                </a:lnTo>
                <a:lnTo>
                  <a:pt x="4421327" y="3445434"/>
                </a:lnTo>
                <a:lnTo>
                  <a:pt x="4420746" y="3449423"/>
                </a:lnTo>
                <a:lnTo>
                  <a:pt x="4427547" y="3451269"/>
                </a:lnTo>
                <a:lnTo>
                  <a:pt x="4424818" y="3456330"/>
                </a:lnTo>
                <a:lnTo>
                  <a:pt x="4420224" y="3456809"/>
                </a:lnTo>
                <a:lnTo>
                  <a:pt x="4407665" y="3465177"/>
                </a:lnTo>
                <a:lnTo>
                  <a:pt x="4405017" y="3469007"/>
                </a:lnTo>
                <a:lnTo>
                  <a:pt x="4402810" y="3477765"/>
                </a:lnTo>
                <a:lnTo>
                  <a:pt x="4397494" y="3489763"/>
                </a:lnTo>
                <a:lnTo>
                  <a:pt x="4395127" y="3499186"/>
                </a:lnTo>
                <a:lnTo>
                  <a:pt x="4389529" y="3501377"/>
                </a:lnTo>
                <a:lnTo>
                  <a:pt x="4387363" y="3506420"/>
                </a:lnTo>
                <a:lnTo>
                  <a:pt x="4388486" y="3511510"/>
                </a:lnTo>
                <a:lnTo>
                  <a:pt x="4392659" y="3519567"/>
                </a:lnTo>
                <a:lnTo>
                  <a:pt x="4396692" y="3518928"/>
                </a:lnTo>
                <a:lnTo>
                  <a:pt x="4399801" y="3521462"/>
                </a:lnTo>
                <a:lnTo>
                  <a:pt x="4407284" y="3522010"/>
                </a:lnTo>
                <a:lnTo>
                  <a:pt x="4406422" y="3525069"/>
                </a:lnTo>
                <a:lnTo>
                  <a:pt x="4410594" y="3527443"/>
                </a:lnTo>
                <a:lnTo>
                  <a:pt x="4412440" y="3532627"/>
                </a:lnTo>
                <a:lnTo>
                  <a:pt x="4416713" y="3532558"/>
                </a:lnTo>
                <a:lnTo>
                  <a:pt x="4424698" y="3526827"/>
                </a:lnTo>
                <a:lnTo>
                  <a:pt x="4431278" y="3527261"/>
                </a:lnTo>
                <a:lnTo>
                  <a:pt x="4435070" y="3524544"/>
                </a:lnTo>
                <a:lnTo>
                  <a:pt x="4442232" y="3522489"/>
                </a:lnTo>
                <a:lnTo>
                  <a:pt x="4450156" y="3522010"/>
                </a:lnTo>
                <a:lnTo>
                  <a:pt x="4450818" y="3516577"/>
                </a:lnTo>
                <a:lnTo>
                  <a:pt x="4456897" y="3512035"/>
                </a:lnTo>
                <a:lnTo>
                  <a:pt x="4458923" y="3512057"/>
                </a:lnTo>
                <a:lnTo>
                  <a:pt x="4462715" y="3518152"/>
                </a:lnTo>
                <a:lnTo>
                  <a:pt x="4456095" y="3524361"/>
                </a:lnTo>
                <a:lnTo>
                  <a:pt x="4454109" y="3532444"/>
                </a:lnTo>
                <a:lnTo>
                  <a:pt x="4449053" y="3543017"/>
                </a:lnTo>
                <a:lnTo>
                  <a:pt x="4453727" y="3555032"/>
                </a:lnTo>
                <a:lnTo>
                  <a:pt x="4459566" y="3557682"/>
                </a:lnTo>
                <a:lnTo>
                  <a:pt x="4460348" y="3560515"/>
                </a:lnTo>
                <a:lnTo>
                  <a:pt x="4456275" y="3561429"/>
                </a:lnTo>
                <a:lnTo>
                  <a:pt x="4460187" y="3568467"/>
                </a:lnTo>
                <a:lnTo>
                  <a:pt x="4459265" y="3574500"/>
                </a:lnTo>
                <a:lnTo>
                  <a:pt x="4462454" y="3580374"/>
                </a:lnTo>
                <a:lnTo>
                  <a:pt x="4468694" y="3582042"/>
                </a:lnTo>
                <a:lnTo>
                  <a:pt x="4469416" y="3578499"/>
                </a:lnTo>
                <a:lnTo>
                  <a:pt x="4471602" y="3584076"/>
                </a:lnTo>
                <a:lnTo>
                  <a:pt x="4476357" y="3588534"/>
                </a:lnTo>
                <a:lnTo>
                  <a:pt x="4475856" y="3593792"/>
                </a:lnTo>
                <a:lnTo>
                  <a:pt x="4472686" y="3601475"/>
                </a:lnTo>
                <a:lnTo>
                  <a:pt x="4462374" y="3600377"/>
                </a:lnTo>
                <a:lnTo>
                  <a:pt x="4458923" y="3603624"/>
                </a:lnTo>
                <a:lnTo>
                  <a:pt x="4453005" y="3599372"/>
                </a:lnTo>
                <a:lnTo>
                  <a:pt x="4453206" y="3610051"/>
                </a:lnTo>
                <a:lnTo>
                  <a:pt x="4451962" y="3611766"/>
                </a:lnTo>
                <a:lnTo>
                  <a:pt x="4454610" y="3619474"/>
                </a:lnTo>
                <a:lnTo>
                  <a:pt x="4463538" y="3621671"/>
                </a:lnTo>
                <a:lnTo>
                  <a:pt x="4464822" y="3629129"/>
                </a:lnTo>
                <a:lnTo>
                  <a:pt x="4469877" y="3631532"/>
                </a:lnTo>
                <a:lnTo>
                  <a:pt x="4474451" y="3637389"/>
                </a:lnTo>
                <a:lnTo>
                  <a:pt x="4476016" y="3642104"/>
                </a:lnTo>
                <a:lnTo>
                  <a:pt x="4481714" y="3643065"/>
                </a:lnTo>
                <a:lnTo>
                  <a:pt x="4485967" y="3641303"/>
                </a:lnTo>
                <a:lnTo>
                  <a:pt x="4487833" y="3635605"/>
                </a:lnTo>
                <a:lnTo>
                  <a:pt x="4493109" y="3632493"/>
                </a:lnTo>
                <a:lnTo>
                  <a:pt x="4503561" y="3633202"/>
                </a:lnTo>
                <a:lnTo>
                  <a:pt x="4509500" y="3630456"/>
                </a:lnTo>
                <a:lnTo>
                  <a:pt x="4512529" y="3626063"/>
                </a:lnTo>
                <a:lnTo>
                  <a:pt x="4520694" y="3621854"/>
                </a:lnTo>
                <a:lnTo>
                  <a:pt x="4524746" y="3624050"/>
                </a:lnTo>
                <a:lnTo>
                  <a:pt x="4525930" y="3634415"/>
                </a:lnTo>
                <a:lnTo>
                  <a:pt x="4528659" y="3635787"/>
                </a:lnTo>
                <a:lnTo>
                  <a:pt x="4535540" y="3635101"/>
                </a:lnTo>
                <a:lnTo>
                  <a:pt x="4540916" y="3638213"/>
                </a:lnTo>
                <a:lnTo>
                  <a:pt x="4540556" y="3642035"/>
                </a:lnTo>
                <a:lnTo>
                  <a:pt x="4543826" y="3641760"/>
                </a:lnTo>
                <a:lnTo>
                  <a:pt x="4547557" y="3635742"/>
                </a:lnTo>
                <a:lnTo>
                  <a:pt x="4553054" y="3639907"/>
                </a:lnTo>
                <a:lnTo>
                  <a:pt x="4555421" y="3644804"/>
                </a:lnTo>
                <a:lnTo>
                  <a:pt x="4553174" y="3651763"/>
                </a:lnTo>
                <a:lnTo>
                  <a:pt x="4548741" y="3657051"/>
                </a:lnTo>
                <a:lnTo>
                  <a:pt x="4548199" y="3660233"/>
                </a:lnTo>
                <a:lnTo>
                  <a:pt x="4542140" y="3658127"/>
                </a:lnTo>
                <a:lnTo>
                  <a:pt x="4540977" y="3666987"/>
                </a:lnTo>
                <a:lnTo>
                  <a:pt x="4538148" y="3668522"/>
                </a:lnTo>
                <a:lnTo>
                  <a:pt x="4536944" y="3672987"/>
                </a:lnTo>
                <a:lnTo>
                  <a:pt x="4541799" y="3678392"/>
                </a:lnTo>
                <a:lnTo>
                  <a:pt x="4541799" y="3683293"/>
                </a:lnTo>
                <a:lnTo>
                  <a:pt x="4539111" y="3682034"/>
                </a:lnTo>
                <a:lnTo>
                  <a:pt x="4537406" y="3684484"/>
                </a:lnTo>
                <a:lnTo>
                  <a:pt x="4540395" y="3687302"/>
                </a:lnTo>
                <a:lnTo>
                  <a:pt x="4539111" y="3690578"/>
                </a:lnTo>
                <a:lnTo>
                  <a:pt x="4545310" y="3689776"/>
                </a:lnTo>
                <a:lnTo>
                  <a:pt x="4548440" y="3687875"/>
                </a:lnTo>
                <a:lnTo>
                  <a:pt x="4551649" y="3689135"/>
                </a:lnTo>
                <a:lnTo>
                  <a:pt x="4561861" y="3686913"/>
                </a:lnTo>
                <a:lnTo>
                  <a:pt x="4569605" y="3686454"/>
                </a:lnTo>
                <a:lnTo>
                  <a:pt x="4568281" y="3692273"/>
                </a:lnTo>
                <a:lnTo>
                  <a:pt x="4573698" y="3696489"/>
                </a:lnTo>
                <a:lnTo>
                  <a:pt x="4580980" y="3694060"/>
                </a:lnTo>
                <a:lnTo>
                  <a:pt x="4586056" y="3690784"/>
                </a:lnTo>
                <a:lnTo>
                  <a:pt x="4587019" y="3686249"/>
                </a:lnTo>
                <a:lnTo>
                  <a:pt x="4590730" y="3677773"/>
                </a:lnTo>
                <a:lnTo>
                  <a:pt x="4590389" y="3673056"/>
                </a:lnTo>
                <a:lnTo>
                  <a:pt x="4585033" y="3663690"/>
                </a:lnTo>
                <a:lnTo>
                  <a:pt x="4583588" y="3652175"/>
                </a:lnTo>
                <a:lnTo>
                  <a:pt x="4575583" y="3647185"/>
                </a:lnTo>
                <a:lnTo>
                  <a:pt x="4574781" y="3642470"/>
                </a:lnTo>
                <a:lnTo>
                  <a:pt x="4581923" y="3627161"/>
                </a:lnTo>
                <a:lnTo>
                  <a:pt x="4586557" y="3624462"/>
                </a:lnTo>
                <a:lnTo>
                  <a:pt x="4595946" y="3629358"/>
                </a:lnTo>
                <a:lnTo>
                  <a:pt x="4601845" y="3630502"/>
                </a:lnTo>
                <a:lnTo>
                  <a:pt x="4607201" y="3627596"/>
                </a:lnTo>
                <a:lnTo>
                  <a:pt x="4610712" y="3617736"/>
                </a:lnTo>
                <a:lnTo>
                  <a:pt x="4611454" y="3610348"/>
                </a:lnTo>
                <a:lnTo>
                  <a:pt x="4613541" y="3605111"/>
                </a:lnTo>
                <a:lnTo>
                  <a:pt x="4617513" y="3602138"/>
                </a:lnTo>
                <a:lnTo>
                  <a:pt x="4617533" y="3596467"/>
                </a:lnTo>
                <a:lnTo>
                  <a:pt x="4620522" y="3581699"/>
                </a:lnTo>
                <a:lnTo>
                  <a:pt x="4623191" y="3577768"/>
                </a:lnTo>
                <a:lnTo>
                  <a:pt x="4629329" y="3574957"/>
                </a:lnTo>
                <a:lnTo>
                  <a:pt x="4642169" y="3560858"/>
                </a:lnTo>
                <a:lnTo>
                  <a:pt x="4648829" y="3567255"/>
                </a:lnTo>
                <a:lnTo>
                  <a:pt x="4656654" y="3564856"/>
                </a:lnTo>
                <a:lnTo>
                  <a:pt x="4660686" y="3565496"/>
                </a:lnTo>
                <a:lnTo>
                  <a:pt x="4665641" y="3572946"/>
                </a:lnTo>
                <a:lnTo>
                  <a:pt x="4669794" y="3574454"/>
                </a:lnTo>
                <a:lnTo>
                  <a:pt x="4673466" y="3571666"/>
                </a:lnTo>
                <a:lnTo>
                  <a:pt x="4679645" y="3572146"/>
                </a:lnTo>
                <a:lnTo>
                  <a:pt x="4685362" y="3570729"/>
                </a:lnTo>
                <a:lnTo>
                  <a:pt x="4690759" y="3571712"/>
                </a:lnTo>
                <a:lnTo>
                  <a:pt x="4689174" y="3580762"/>
                </a:lnTo>
                <a:lnTo>
                  <a:pt x="4691401" y="3586568"/>
                </a:lnTo>
                <a:lnTo>
                  <a:pt x="4681851" y="3607123"/>
                </a:lnTo>
                <a:lnTo>
                  <a:pt x="4681009" y="3615014"/>
                </a:lnTo>
                <a:lnTo>
                  <a:pt x="4678361" y="3620733"/>
                </a:lnTo>
                <a:lnTo>
                  <a:pt x="4681390" y="3624736"/>
                </a:lnTo>
                <a:lnTo>
                  <a:pt x="4685142" y="3625263"/>
                </a:lnTo>
                <a:lnTo>
                  <a:pt x="4691602" y="3633019"/>
                </a:lnTo>
                <a:lnTo>
                  <a:pt x="4695815" y="3627001"/>
                </a:lnTo>
                <a:lnTo>
                  <a:pt x="4702094" y="3629289"/>
                </a:lnTo>
                <a:lnTo>
                  <a:pt x="4706066" y="3632927"/>
                </a:lnTo>
                <a:lnTo>
                  <a:pt x="4711904" y="3633705"/>
                </a:lnTo>
                <a:lnTo>
                  <a:pt x="4715375" y="3631509"/>
                </a:lnTo>
                <a:lnTo>
                  <a:pt x="4717983" y="3622792"/>
                </a:lnTo>
                <a:lnTo>
                  <a:pt x="4721173" y="3616432"/>
                </a:lnTo>
                <a:lnTo>
                  <a:pt x="4724583" y="3613482"/>
                </a:lnTo>
                <a:lnTo>
                  <a:pt x="4728335" y="3614099"/>
                </a:lnTo>
                <a:lnTo>
                  <a:pt x="4732347" y="3623592"/>
                </a:lnTo>
                <a:lnTo>
                  <a:pt x="4740412" y="3627848"/>
                </a:lnTo>
                <a:lnTo>
                  <a:pt x="4744485" y="3632149"/>
                </a:lnTo>
                <a:lnTo>
                  <a:pt x="4746712" y="3639792"/>
                </a:lnTo>
                <a:lnTo>
                  <a:pt x="4744705" y="3654258"/>
                </a:lnTo>
                <a:lnTo>
                  <a:pt x="4750523" y="3657211"/>
                </a:lnTo>
                <a:lnTo>
                  <a:pt x="4760153" y="3654945"/>
                </a:lnTo>
                <a:lnTo>
                  <a:pt x="4766452" y="3654761"/>
                </a:lnTo>
                <a:lnTo>
                  <a:pt x="4773936" y="3651351"/>
                </a:lnTo>
                <a:lnTo>
                  <a:pt x="4777527" y="3644415"/>
                </a:lnTo>
                <a:lnTo>
                  <a:pt x="4785832" y="3622197"/>
                </a:lnTo>
                <a:lnTo>
                  <a:pt x="4784107" y="3618811"/>
                </a:lnTo>
                <a:lnTo>
                  <a:pt x="4791430" y="3608999"/>
                </a:lnTo>
                <a:lnTo>
                  <a:pt x="4792854" y="3602458"/>
                </a:lnTo>
                <a:lnTo>
                  <a:pt x="4801380" y="3593381"/>
                </a:lnTo>
                <a:lnTo>
                  <a:pt x="4806576" y="3589563"/>
                </a:lnTo>
                <a:lnTo>
                  <a:pt x="4811211" y="3584511"/>
                </a:lnTo>
                <a:lnTo>
                  <a:pt x="4815163" y="3577951"/>
                </a:lnTo>
                <a:lnTo>
                  <a:pt x="4822124" y="3573654"/>
                </a:lnTo>
                <a:lnTo>
                  <a:pt x="4828424" y="3567164"/>
                </a:lnTo>
                <a:lnTo>
                  <a:pt x="4834442" y="3573174"/>
                </a:lnTo>
                <a:lnTo>
                  <a:pt x="4837973" y="3571460"/>
                </a:lnTo>
                <a:lnTo>
                  <a:pt x="4844353" y="3564422"/>
                </a:lnTo>
                <a:lnTo>
                  <a:pt x="4849308" y="3555146"/>
                </a:lnTo>
                <a:lnTo>
                  <a:pt x="4853562" y="3550303"/>
                </a:lnTo>
                <a:lnTo>
                  <a:pt x="4855026" y="3545187"/>
                </a:lnTo>
                <a:lnTo>
                  <a:pt x="4854825" y="3535435"/>
                </a:lnTo>
                <a:lnTo>
                  <a:pt x="4858176" y="3523448"/>
                </a:lnTo>
                <a:lnTo>
                  <a:pt x="4863352" y="3522124"/>
                </a:lnTo>
                <a:lnTo>
                  <a:pt x="4868748" y="3519111"/>
                </a:lnTo>
                <a:lnTo>
                  <a:pt x="4872801" y="3510277"/>
                </a:lnTo>
                <a:lnTo>
                  <a:pt x="4879120" y="3503978"/>
                </a:lnTo>
                <a:lnTo>
                  <a:pt x="4882972" y="3505462"/>
                </a:lnTo>
                <a:lnTo>
                  <a:pt x="4884056" y="3511396"/>
                </a:lnTo>
                <a:lnTo>
                  <a:pt x="4890636" y="3514363"/>
                </a:lnTo>
                <a:lnTo>
                  <a:pt x="4899242" y="3510597"/>
                </a:lnTo>
                <a:lnTo>
                  <a:pt x="4910457" y="3514249"/>
                </a:lnTo>
                <a:lnTo>
                  <a:pt x="4914750" y="3520663"/>
                </a:lnTo>
                <a:lnTo>
                  <a:pt x="4918943" y="3520229"/>
                </a:lnTo>
                <a:lnTo>
                  <a:pt x="4923196" y="3512993"/>
                </a:lnTo>
                <a:lnTo>
                  <a:pt x="4926587" y="3512126"/>
                </a:lnTo>
                <a:lnTo>
                  <a:pt x="4929415" y="3517399"/>
                </a:lnTo>
                <a:lnTo>
                  <a:pt x="4929616" y="3521759"/>
                </a:lnTo>
                <a:lnTo>
                  <a:pt x="4926968" y="3527672"/>
                </a:lnTo>
                <a:lnTo>
                  <a:pt x="4924179" y="3529772"/>
                </a:lnTo>
                <a:lnTo>
                  <a:pt x="4932605" y="3536280"/>
                </a:lnTo>
                <a:lnTo>
                  <a:pt x="4932946" y="3538952"/>
                </a:lnTo>
                <a:lnTo>
                  <a:pt x="4941433" y="3535344"/>
                </a:lnTo>
                <a:lnTo>
                  <a:pt x="4953309" y="3534796"/>
                </a:lnTo>
                <a:lnTo>
                  <a:pt x="4963039" y="3535412"/>
                </a:lnTo>
                <a:lnTo>
                  <a:pt x="4968336" y="3530960"/>
                </a:lnTo>
                <a:lnTo>
                  <a:pt x="4990083" y="3527581"/>
                </a:lnTo>
                <a:lnTo>
                  <a:pt x="4993533" y="3533060"/>
                </a:lnTo>
                <a:lnTo>
                  <a:pt x="4992530" y="3536417"/>
                </a:lnTo>
                <a:lnTo>
                  <a:pt x="4995600" y="3536098"/>
                </a:lnTo>
                <a:lnTo>
                  <a:pt x="4995760" y="3532512"/>
                </a:lnTo>
                <a:lnTo>
                  <a:pt x="4999191" y="3523334"/>
                </a:lnTo>
                <a:lnTo>
                  <a:pt x="4997827" y="3515641"/>
                </a:lnTo>
                <a:lnTo>
                  <a:pt x="4993935" y="3510140"/>
                </a:lnTo>
                <a:lnTo>
                  <a:pt x="5000715" y="3506854"/>
                </a:lnTo>
                <a:lnTo>
                  <a:pt x="5003143" y="3494395"/>
                </a:lnTo>
                <a:lnTo>
                  <a:pt x="5001057" y="3487550"/>
                </a:lnTo>
                <a:lnTo>
                  <a:pt x="5006233" y="3483786"/>
                </a:lnTo>
                <a:lnTo>
                  <a:pt x="5011950" y="3482623"/>
                </a:lnTo>
                <a:lnTo>
                  <a:pt x="5015281" y="3485725"/>
                </a:lnTo>
                <a:lnTo>
                  <a:pt x="5018310" y="3491680"/>
                </a:lnTo>
                <a:lnTo>
                  <a:pt x="5024429" y="3493619"/>
                </a:lnTo>
                <a:close/>
              </a:path>
            </a:pathLst>
          </a:custGeom>
          <a:solidFill xmlns:a="http://schemas.openxmlformats.org/drawingml/2006/main">
            <a:srgbClr val="EDF2F6"/>
          </a:solidFill>
          <a:ln xmlns:a="http://schemas.openxmlformats.org/drawingml/2006/main" w="9525">
            <a:solidFill>
              <a:srgbClr val="BDCBD5"/>
            </a:solidFill>
          </a:ln>
        </p:spPr>
      </p:sp>
      <p:sp>
        <p:nvSpPr>
          <p:cNvPr id="12" name="湖南省轮廓1">
            <a:extLst xmlns:a="http://schemas.openxmlformats.org/drawingml/2006/main">
              <a:ext uri="{FF2B5EF4-FFF2-40B4-BE49-F238E27FC236}">
                <a16:creationId xmlns:a16="http://schemas.microsoft.com/office/drawing/2014/main" id="{612D1101-0256-43A0-93E0-65B9A8FAF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459064" y="3298903"/>
                </a:moveTo>
                <a:lnTo>
                  <a:pt x="4459686" y="3301130"/>
                </a:lnTo>
                <a:lnTo>
                  <a:pt x="4464641" y="3297631"/>
                </a:lnTo>
                <a:lnTo>
                  <a:pt x="4459064" y="3298903"/>
                </a:lnTo>
                <a:close/>
              </a:path>
            </a:pathLst>
          </a:custGeom>
          <a:solidFill xmlns:a="http://schemas.openxmlformats.org/drawingml/2006/main">
            <a:srgbClr val="EDF2F6"/>
          </a:solidFill>
          <a:ln xmlns:a="http://schemas.openxmlformats.org/drawingml/2006/main" w="9525">
            <a:solidFill>
              <a:srgbClr val="BDCBD5"/>
            </a:solidFill>
          </a:ln>
        </p:spPr>
      </p:sp>
      <p:sp>
        <p:nvSpPr>
          <p:cNvPr id="13" name="湖南省轮廓2">
            <a:extLst xmlns:a="http://schemas.openxmlformats.org/drawingml/2006/main">
              <a:ext uri="{FF2B5EF4-FFF2-40B4-BE49-F238E27FC236}">
                <a16:creationId xmlns:a16="http://schemas.microsoft.com/office/drawing/2014/main" id="{CDBD682E-A1E5-4A4A-8279-D783B35AC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728842" y="2087940"/>
                </a:moveTo>
                <a:lnTo>
                  <a:pt x="5731972" y="2091034"/>
                </a:lnTo>
                <a:lnTo>
                  <a:pt x="5732594" y="2085509"/>
                </a:lnTo>
                <a:lnTo>
                  <a:pt x="5730448" y="2081686"/>
                </a:lnTo>
                <a:lnTo>
                  <a:pt x="5725292" y="2077399"/>
                </a:lnTo>
                <a:lnTo>
                  <a:pt x="5718511" y="2075963"/>
                </a:lnTo>
                <a:lnTo>
                  <a:pt x="5713134" y="2078747"/>
                </a:lnTo>
                <a:lnTo>
                  <a:pt x="5717608" y="2080050"/>
                </a:lnTo>
                <a:lnTo>
                  <a:pt x="5728842" y="2087940"/>
                </a:lnTo>
                <a:close/>
              </a:path>
            </a:pathLst>
          </a:custGeom>
          <a:solidFill xmlns:a="http://schemas.openxmlformats.org/drawingml/2006/main">
            <a:srgbClr val="EDF2F6"/>
          </a:solidFill>
          <a:ln xmlns:a="http://schemas.openxmlformats.org/drawingml/2006/main" w="9525">
            <a:solidFill>
              <a:srgbClr val="BDCBD5"/>
            </a:solidFill>
          </a:ln>
        </p:spPr>
      </p:sp>
      <p:sp>
        <p:nvSpPr>
          <p:cNvPr id="14" name="湖南省轮廓3">
            <a:extLst xmlns:a="http://schemas.openxmlformats.org/drawingml/2006/main">
              <a:ext uri="{FF2B5EF4-FFF2-40B4-BE49-F238E27FC236}">
                <a16:creationId xmlns:a16="http://schemas.microsoft.com/office/drawing/2014/main" id="{D7ED11FC-6103-41AE-A1BB-A3702B2DE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481694" y="3335090"/>
                </a:moveTo>
                <a:lnTo>
                  <a:pt x="4479346" y="3332884"/>
                </a:lnTo>
                <a:lnTo>
                  <a:pt x="4479306" y="3332952"/>
                </a:lnTo>
                <a:lnTo>
                  <a:pt x="4481653" y="3335135"/>
                </a:lnTo>
                <a:lnTo>
                  <a:pt x="4481694" y="3335090"/>
                </a:lnTo>
                <a:close/>
              </a:path>
            </a:pathLst>
          </a:custGeom>
          <a:solidFill xmlns:a="http://schemas.openxmlformats.org/drawingml/2006/main">
            <a:srgbClr val="EDF2F6"/>
          </a:solidFill>
          <a:ln xmlns:a="http://schemas.openxmlformats.org/drawingml/2006/main" w="9525">
            <a:solidFill>
              <a:srgbClr val="BDCBD5"/>
            </a:solidFill>
          </a:ln>
        </p:spPr>
      </p:sp>
      <p:sp>
        <p:nvSpPr>
          <p:cNvPr id="15" name="拟加工方向连线">
            <a:extLst xmlns:a="http://schemas.openxmlformats.org/drawingml/2006/main">
              <a:ext uri="{FF2B5EF4-FFF2-40B4-BE49-F238E27FC236}">
                <a16:creationId xmlns:a16="http://schemas.microsoft.com/office/drawing/2014/main" id="{37FC594C-F37B-49A8-B78B-D8DA75798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859330" y="4009069"/>
                </a:moveTo>
                <a:lnTo>
                  <a:pt x="5671703" y="3735500"/>
                </a:lnTo>
              </a:path>
            </a:pathLst>
          </a:custGeom>
          <a:noFill xmlns:a="http://schemas.openxmlformats.org/drawingml/2006/main"/>
          <a:ln xmlns:a="http://schemas.openxmlformats.org/drawingml/2006/main" w="23813">
            <a:solidFill>
              <a:srgbClr val="B58A32"/>
            </a:solidFill>
          </a:ln>
        </p:spPr>
      </p:sp>
      <p:sp>
        <p:nvSpPr>
          <p:cNvPr id="16" name="拟加工方向箭头">
            <a:extLst xmlns:a="http://schemas.openxmlformats.org/drawingml/2006/main">
              <a:ext uri="{FF2B5EF4-FFF2-40B4-BE49-F238E27FC236}">
                <a16:creationId xmlns:a16="http://schemas.microsoft.com/office/drawing/2014/main" id="{A3FADCEB-797B-4915-9838-CEDE73B76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671703" y="3735500"/>
                </a:moveTo>
                <a:lnTo>
                  <a:pt x="5562551" y="3793967"/>
                </a:lnTo>
                <a:lnTo>
                  <a:pt x="5553329" y="3699165"/>
                </a:lnTo>
                <a:close/>
              </a:path>
            </a:pathLst>
          </a:cu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17" name="兴义市位置">
            <a:extLst xmlns:a="http://schemas.openxmlformats.org/drawingml/2006/main">
              <a:ext uri="{FF2B5EF4-FFF2-40B4-BE49-F238E27FC236}">
                <a16:creationId xmlns:a16="http://schemas.microsoft.com/office/drawing/2014/main" id="{14ABA3D3-D52E-46DD-AF42-389ECAF2D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5863" y="396882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18" name="郴州市位置">
            <a:extLst xmlns:a="http://schemas.openxmlformats.org/drawingml/2006/main">
              <a:ext uri="{FF2B5EF4-FFF2-40B4-BE49-F238E27FC236}">
                <a16:creationId xmlns:a16="http://schemas.microsoft.com/office/drawing/2014/main" id="{4D8AA206-1FBF-490F-82E6-AD18DCE5B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8881" y="367865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19" name="贵州省标签">
            <a:extLst xmlns:a="http://schemas.openxmlformats.org/drawingml/2006/main">
              <a:ext uri="{FF2B5EF4-FFF2-40B4-BE49-F238E27FC236}">
                <a16:creationId xmlns:a16="http://schemas.microsoft.com/office/drawing/2014/main" id="{A6BA19DC-59C6-422A-955D-40A02D1D1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3306" y="2781300"/>
            <a:ext cx="1047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94A1AA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94A1AA"/>
                </a:solidFill>
                <a:latin typeface="Heiti TC"/>
                <a:ea typeface="Heiti TC"/>
                <a:cs typeface="Heiti TC"/>
              </a:rPr>
              <a:t>贵州</a:t>
            </a:r>
          </a:p>
        </p:txBody>
      </p:sp>
      <p:sp>
        <p:nvSpPr>
          <p:cNvPr id="20" name="湖南省标签">
            <a:extLst xmlns:a="http://schemas.openxmlformats.org/drawingml/2006/main">
              <a:ext uri="{FF2B5EF4-FFF2-40B4-BE49-F238E27FC236}">
                <a16:creationId xmlns:a16="http://schemas.microsoft.com/office/drawing/2014/main" id="{FF601F93-0465-4348-AA00-CD98B512D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5794" y="2409825"/>
            <a:ext cx="1047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94A1AA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94A1AA"/>
                </a:solidFill>
                <a:latin typeface="Heiti TC"/>
                <a:ea typeface="Heiti TC"/>
                <a:cs typeface="Heiti TC"/>
              </a:rPr>
              <a:t>湖南</a:t>
            </a:r>
          </a:p>
        </p:txBody>
      </p:sp>
      <p:sp>
        <p:nvSpPr>
          <p:cNvPr id="21" name="矿源城市">
            <a:extLst xmlns:a="http://schemas.openxmlformats.org/drawingml/2006/main">
              <a:ext uri="{FF2B5EF4-FFF2-40B4-BE49-F238E27FC236}">
                <a16:creationId xmlns:a16="http://schemas.microsoft.com/office/drawing/2014/main" id="{1C63B038-E610-4514-9C79-676CA2C81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8563" y="3692596"/>
            <a:ext cx="1266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95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95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贵州兴义</a:t>
            </a:r>
          </a:p>
        </p:txBody>
      </p:sp>
      <p:sp>
        <p:nvSpPr>
          <p:cNvPr id="22" name="中转范围">
            <a:extLst xmlns:a="http://schemas.openxmlformats.org/drawingml/2006/main">
              <a:ext uri="{FF2B5EF4-FFF2-40B4-BE49-F238E27FC236}">
                <a16:creationId xmlns:a16="http://schemas.microsoft.com/office/drawing/2014/main" id="{CEF1DE32-C796-465E-B7EF-26D89FCEF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4288" y="4130746"/>
            <a:ext cx="2390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兴义附近晒干及中转</a:t>
            </a:r>
          </a:p>
        </p:txBody>
      </p:sp>
      <p:sp>
        <p:nvSpPr>
          <p:cNvPr id="23" name="加工城市">
            <a:extLst xmlns:a="http://schemas.openxmlformats.org/drawingml/2006/main">
              <a:ext uri="{FF2B5EF4-FFF2-40B4-BE49-F238E27FC236}">
                <a16:creationId xmlns:a16="http://schemas.microsoft.com/office/drawing/2014/main" id="{4A5A434C-5415-43BA-A417-5054117FE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9381" y="3488153"/>
            <a:ext cx="142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95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湖南郴州</a:t>
            </a:r>
          </a:p>
        </p:txBody>
      </p:sp>
      <p:sp>
        <p:nvSpPr>
          <p:cNvPr id="24" name="加工端说明">
            <a:extLst xmlns:a="http://schemas.openxmlformats.org/drawingml/2006/main">
              <a:ext uri="{FF2B5EF4-FFF2-40B4-BE49-F238E27FC236}">
                <a16:creationId xmlns:a16="http://schemas.microsoft.com/office/drawing/2014/main" id="{DB0FC5A3-0E5B-4866-983A-7A7798E7A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8906" y="3840578"/>
            <a:ext cx="1428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加工提炼</a:t>
            </a:r>
          </a:p>
        </p:txBody>
      </p:sp>
      <p:sp>
        <p:nvSpPr>
          <p:cNvPr id="25" name="方向说明">
            <a:extLst xmlns:a="http://schemas.openxmlformats.org/drawingml/2006/main">
              <a:ext uri="{FF2B5EF4-FFF2-40B4-BE49-F238E27FC236}">
                <a16:creationId xmlns:a16="http://schemas.microsoft.com/office/drawing/2014/main" id="{A1E26BF8-D8CC-4677-BF54-D4AE0015C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337185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加工方向示意</a:t>
            </a:r>
          </a:p>
        </p:txBody>
      </p:sp>
      <p:sp>
        <p:nvSpPr>
          <p:cNvPr id="26" name="产线参数分隔">
            <a:extLst xmlns:a="http://schemas.openxmlformats.org/drawingml/2006/main">
              <a:ext uri="{FF2B5EF4-FFF2-40B4-BE49-F238E27FC236}">
                <a16:creationId xmlns:a16="http://schemas.microsoft.com/office/drawing/2014/main" id="{E3A1A23B-BDDD-4551-B2CF-C7CF6CA7B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990725"/>
            <a:ext cx="0" cy="2133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27" name="产线状态">
            <a:extLst xmlns:a="http://schemas.openxmlformats.org/drawingml/2006/main">
              <a:ext uri="{FF2B5EF4-FFF2-40B4-BE49-F238E27FC236}">
                <a16:creationId xmlns:a16="http://schemas.microsoft.com/office/drawing/2014/main" id="{5671BCB2-6745-47E9-A6D5-C97E247A5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038350"/>
            <a:ext cx="30670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95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郴州端拟建配套产线</a:t>
            </a:r>
          </a:p>
        </p:txBody>
      </p:sp>
      <p:sp>
        <p:nvSpPr>
          <p:cNvPr id="28" name="设计日处理">
            <a:extLst xmlns:a="http://schemas.openxmlformats.org/drawingml/2006/main">
              <a:ext uri="{FF2B5EF4-FFF2-40B4-BE49-F238E27FC236}">
                <a16:creationId xmlns:a16="http://schemas.microsoft.com/office/drawing/2014/main" id="{8FEBDC8A-9346-4463-B729-16A09F21C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571750"/>
            <a:ext cx="3067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设计日处理</a:t>
            </a:r>
          </a:p>
        </p:txBody>
      </p:sp>
      <p:sp>
        <p:nvSpPr>
          <p:cNvPr id="29" name="产能">
            <a:extLst xmlns:a="http://schemas.openxmlformats.org/drawingml/2006/main">
              <a:ext uri="{FF2B5EF4-FFF2-40B4-BE49-F238E27FC236}">
                <a16:creationId xmlns:a16="http://schemas.microsoft.com/office/drawing/2014/main" id="{E8956C7A-1993-4861-ACB9-8126363FF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43225"/>
            <a:ext cx="3124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255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1,500 干吨</a:t>
            </a:r>
          </a:p>
        </p:txBody>
      </p:sp>
      <p:sp>
        <p:nvSpPr>
          <p:cNvPr id="30" name="产线预算">
            <a:extLst xmlns:a="http://schemas.openxmlformats.org/drawingml/2006/main">
              <a:ext uri="{FF2B5EF4-FFF2-40B4-BE49-F238E27FC236}">
                <a16:creationId xmlns:a16="http://schemas.microsoft.com/office/drawing/2014/main" id="{B8313C8B-5B60-4103-8505-D7CDEF9A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571875"/>
            <a:ext cx="3067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预算 1,500 万元</a:t>
            </a:r>
          </a:p>
        </p:txBody>
      </p:sp>
      <p:sp>
        <p:nvSpPr>
          <p:cNvPr id="31" name="流程分隔">
            <a:extLst xmlns:a="http://schemas.openxmlformats.org/drawingml/2006/main">
              <a:ext uri="{FF2B5EF4-FFF2-40B4-BE49-F238E27FC236}">
                <a16:creationId xmlns:a16="http://schemas.microsoft.com/office/drawing/2014/main" id="{FD66FC70-6895-4570-85AE-EF5CFDF73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386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32" name="阶段计量线0">
            <a:extLst xmlns:a="http://schemas.openxmlformats.org/drawingml/2006/main">
              <a:ext uri="{FF2B5EF4-FFF2-40B4-BE49-F238E27FC236}">
                <a16:creationId xmlns:a16="http://schemas.microsoft.com/office/drawing/2014/main" id="{5B3B12A3-62F5-4EFC-9611-63EA66AA3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91075"/>
            <a:ext cx="182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B58A32"/>
            </a:solidFill>
          </a:ln>
        </p:spPr>
      </p:sp>
      <p:sp>
        <p:nvSpPr>
          <p:cNvPr id="33" name="阶段标题0">
            <a:extLst xmlns:a="http://schemas.openxmlformats.org/drawingml/2006/main">
              <a:ext uri="{FF2B5EF4-FFF2-40B4-BE49-F238E27FC236}">
                <a16:creationId xmlns:a16="http://schemas.microsoft.com/office/drawing/2014/main" id="{ECD3B1E2-D992-4E66-8AC8-2B89ECB47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24425"/>
            <a:ext cx="19240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矿区提料</a:t>
            </a:r>
          </a:p>
        </p:txBody>
      </p:sp>
      <p:sp>
        <p:nvSpPr>
          <p:cNvPr id="34" name="阶段说明0">
            <a:extLst xmlns:a="http://schemas.openxmlformats.org/drawingml/2006/main">
              <a:ext uri="{FF2B5EF4-FFF2-40B4-BE49-F238E27FC236}">
                <a16:creationId xmlns:a16="http://schemas.microsoft.com/office/drawing/2014/main" id="{C994CAC3-E5B2-47B0-A676-03307767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19716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按湿吨计量</a:t>
            </a:r>
          </a:p>
        </p:txBody>
      </p:sp>
      <p:sp>
        <p:nvSpPr>
          <p:cNvPr id="35" name="流程方向0">
            <a:extLst xmlns:a="http://schemas.openxmlformats.org/drawingml/2006/main">
              <a:ext uri="{FF2B5EF4-FFF2-40B4-BE49-F238E27FC236}">
                <a16:creationId xmlns:a16="http://schemas.microsoft.com/office/drawing/2014/main" id="{64414726-D7DB-446D-A5C1-12DBA0D01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067300"/>
            <a:ext cx="219075" cy="1238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36" name="阶段计量线1">
            <a:extLst xmlns:a="http://schemas.openxmlformats.org/drawingml/2006/main">
              <a:ext uri="{FF2B5EF4-FFF2-40B4-BE49-F238E27FC236}">
                <a16:creationId xmlns:a16="http://schemas.microsoft.com/office/drawing/2014/main" id="{C287FE90-50C7-4916-AEB8-772B8898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791075"/>
            <a:ext cx="182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B58A32"/>
            </a:solidFill>
          </a:ln>
        </p:spPr>
      </p:sp>
      <p:sp>
        <p:nvSpPr>
          <p:cNvPr id="37" name="阶段标题1">
            <a:extLst xmlns:a="http://schemas.openxmlformats.org/drawingml/2006/main">
              <a:ext uri="{FF2B5EF4-FFF2-40B4-BE49-F238E27FC236}">
                <a16:creationId xmlns:a16="http://schemas.microsoft.com/office/drawing/2014/main" id="{AF720343-F13D-403C-976B-7FCD3067C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24425"/>
            <a:ext cx="19240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晒干与中转</a:t>
            </a:r>
          </a:p>
        </p:txBody>
      </p:sp>
      <p:sp>
        <p:nvSpPr>
          <p:cNvPr id="38" name="阶段说明1">
            <a:extLst xmlns:a="http://schemas.openxmlformats.org/drawingml/2006/main">
              <a:ext uri="{FF2B5EF4-FFF2-40B4-BE49-F238E27FC236}">
                <a16:creationId xmlns:a16="http://schemas.microsoft.com/office/drawing/2014/main" id="{7A94D52B-4F9B-4260-8F4A-B8EFCD861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5334000"/>
            <a:ext cx="19716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兴义附近</a:t>
            </a:r>
          </a:p>
        </p:txBody>
      </p:sp>
      <p:sp>
        <p:nvSpPr>
          <p:cNvPr id="39" name="流程方向1">
            <a:extLst xmlns:a="http://schemas.openxmlformats.org/drawingml/2006/main">
              <a:ext uri="{FF2B5EF4-FFF2-40B4-BE49-F238E27FC236}">
                <a16:creationId xmlns:a16="http://schemas.microsoft.com/office/drawing/2014/main" id="{1B6A7CAF-9751-49BE-840E-C2B25C162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5067300"/>
            <a:ext cx="219075" cy="1238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40" name="阶段计量线2">
            <a:extLst xmlns:a="http://schemas.openxmlformats.org/drawingml/2006/main">
              <a:ext uri="{FF2B5EF4-FFF2-40B4-BE49-F238E27FC236}">
                <a16:creationId xmlns:a16="http://schemas.microsoft.com/office/drawing/2014/main" id="{594E9014-3B2B-407F-A1DF-3AA43624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791075"/>
            <a:ext cx="182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02A49"/>
            </a:solidFill>
          </a:ln>
        </p:spPr>
      </p:sp>
      <p:sp>
        <p:nvSpPr>
          <p:cNvPr id="41" name="阶段标题2">
            <a:extLst xmlns:a="http://schemas.openxmlformats.org/drawingml/2006/main">
              <a:ext uri="{FF2B5EF4-FFF2-40B4-BE49-F238E27FC236}">
                <a16:creationId xmlns:a16="http://schemas.microsoft.com/office/drawing/2014/main" id="{6E3D6D4E-7A11-43A0-A538-5CC325611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924425"/>
            <a:ext cx="19240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中转站出库</a:t>
            </a:r>
          </a:p>
        </p:txBody>
      </p:sp>
      <p:sp>
        <p:nvSpPr>
          <p:cNvPr id="42" name="阶段说明2">
            <a:extLst xmlns:a="http://schemas.openxmlformats.org/drawingml/2006/main">
              <a:ext uri="{FF2B5EF4-FFF2-40B4-BE49-F238E27FC236}">
                <a16:creationId xmlns:a16="http://schemas.microsoft.com/office/drawing/2014/main" id="{A1C59535-633B-47D1-A6FE-EE4F091B2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5334000"/>
            <a:ext cx="19716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按干吨计量</a:t>
            </a:r>
          </a:p>
        </p:txBody>
      </p:sp>
      <p:sp>
        <p:nvSpPr>
          <p:cNvPr id="43" name="流程方向2">
            <a:extLst xmlns:a="http://schemas.openxmlformats.org/drawingml/2006/main">
              <a:ext uri="{FF2B5EF4-FFF2-40B4-BE49-F238E27FC236}">
                <a16:creationId xmlns:a16="http://schemas.microsoft.com/office/drawing/2014/main" id="{936D47E2-0A2B-437A-8D0D-93C70ECB3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5067300"/>
            <a:ext cx="219075" cy="1238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44" name="阶段计量线3">
            <a:extLst xmlns:a="http://schemas.openxmlformats.org/drawingml/2006/main">
              <a:ext uri="{FF2B5EF4-FFF2-40B4-BE49-F238E27FC236}">
                <a16:creationId xmlns:a16="http://schemas.microsoft.com/office/drawing/2014/main" id="{C3B6A6F3-9338-46B7-BFFC-E5F8D3975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4791075"/>
            <a:ext cx="182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02A49"/>
            </a:solidFill>
          </a:ln>
        </p:spPr>
      </p:sp>
      <p:sp>
        <p:nvSpPr>
          <p:cNvPr id="45" name="阶段标题3">
            <a:extLst xmlns:a="http://schemas.openxmlformats.org/drawingml/2006/main">
              <a:ext uri="{FF2B5EF4-FFF2-40B4-BE49-F238E27FC236}">
                <a16:creationId xmlns:a16="http://schemas.microsoft.com/office/drawing/2014/main" id="{61772BD2-825B-4BB9-BD80-498B7067E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4924425"/>
            <a:ext cx="19240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加工提炼</a:t>
            </a:r>
          </a:p>
        </p:txBody>
      </p:sp>
      <p:sp>
        <p:nvSpPr>
          <p:cNvPr id="46" name="阶段说明3">
            <a:extLst xmlns:a="http://schemas.openxmlformats.org/drawingml/2006/main">
              <a:ext uri="{FF2B5EF4-FFF2-40B4-BE49-F238E27FC236}">
                <a16:creationId xmlns:a16="http://schemas.microsoft.com/office/drawing/2014/main" id="{88F41D5F-C937-4C62-A28D-FD4B7014F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5334000"/>
            <a:ext cx="19716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湖南郴州</a:t>
            </a:r>
          </a:p>
        </p:txBody>
      </p:sp>
      <p:sp>
        <p:nvSpPr>
          <p:cNvPr id="47" name="流程方向3">
            <a:extLst xmlns:a="http://schemas.openxmlformats.org/drawingml/2006/main">
              <a:ext uri="{FF2B5EF4-FFF2-40B4-BE49-F238E27FC236}">
                <a16:creationId xmlns:a16="http://schemas.microsoft.com/office/drawing/2014/main" id="{A40007AC-B0E3-4A6E-AD6A-377397382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5067300"/>
            <a:ext cx="219075" cy="1238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48" name="阶段计量线4">
            <a:extLst xmlns:a="http://schemas.openxmlformats.org/drawingml/2006/main">
              <a:ext uri="{FF2B5EF4-FFF2-40B4-BE49-F238E27FC236}">
                <a16:creationId xmlns:a16="http://schemas.microsoft.com/office/drawing/2014/main" id="{B2DD86E5-D582-42A7-9189-1899CDD1F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791075"/>
            <a:ext cx="1828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02A49"/>
            </a:solidFill>
          </a:ln>
        </p:spPr>
      </p:sp>
      <p:sp>
        <p:nvSpPr>
          <p:cNvPr id="49" name="阶段标题4">
            <a:extLst xmlns:a="http://schemas.openxmlformats.org/drawingml/2006/main">
              <a:ext uri="{FF2B5EF4-FFF2-40B4-BE49-F238E27FC236}">
                <a16:creationId xmlns:a16="http://schemas.microsoft.com/office/drawing/2014/main" id="{760D4D22-93CA-496A-9356-02E4CBC4F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924425"/>
            <a:ext cx="19240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黄金板料</a:t>
            </a:r>
          </a:p>
        </p:txBody>
      </p:sp>
      <p:sp>
        <p:nvSpPr>
          <p:cNvPr id="50" name="阶段说明4">
            <a:extLst xmlns:a="http://schemas.openxmlformats.org/drawingml/2006/main">
              <a:ext uri="{FF2B5EF4-FFF2-40B4-BE49-F238E27FC236}">
                <a16:creationId xmlns:a16="http://schemas.microsoft.com/office/drawing/2014/main" id="{5577D882-4E2E-4460-9A00-2B1104688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5334000"/>
            <a:ext cx="19716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检测、销售、回款</a:t>
            </a:r>
          </a:p>
        </p:txBody>
      </p:sp>
      <p:sp>
        <p:nvSpPr>
          <p:cNvPr id="51" name="计量转换">
            <a:extLst xmlns:a="http://schemas.openxmlformats.org/drawingml/2006/main">
              <a:ext uri="{FF2B5EF4-FFF2-40B4-BE49-F238E27FC236}">
                <a16:creationId xmlns:a16="http://schemas.microsoft.com/office/drawing/2014/main" id="{3CE1D153-8476-4854-9072-D10BBD99B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772150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湿吨转干吨，衔接批次记录</a:t>
            </a:r>
          </a:p>
        </p:txBody>
      </p:sp>
      <p:sp>
        <p:nvSpPr>
          <p:cNvPr id="52" name="位置图限制">
            <a:extLst xmlns:a="http://schemas.openxmlformats.org/drawingml/2006/main">
              <a:ext uri="{FF2B5EF4-FFF2-40B4-BE49-F238E27FC236}">
                <a16:creationId xmlns:a16="http://schemas.microsoft.com/office/drawing/2014/main" id="{7E81C6B7-35BA-428F-99E3-5ABBEA091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81725"/>
            <a:ext cx="10820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仅示城市位置与加工方向，不代表具体矿点或实际运输路线。</a:t>
            </a:r>
          </a:p>
        </p:txBody>
      </p:sp>
      <p:sp>
        <p:nvSpPr>
          <p:cNvPr id="53" name="实施前提">
            <a:extLst xmlns:a="http://schemas.openxmlformats.org/drawingml/2006/main">
              <a:ext uri="{FF2B5EF4-FFF2-40B4-BE49-F238E27FC236}">
                <a16:creationId xmlns:a16="http://schemas.microsoft.com/office/drawing/2014/main" id="{E3171105-2CEE-4B39-87B9-ABBB07FE0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10820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接收工厂、物流合同、处理手续及两矿并行生产配置，按实施文件落实。</a:t>
            </a:r>
          </a:p>
        </p:txBody>
      </p:sp>
    </p:spTree>
    <p:extLst>
      <p:ext uri="{BB962C8B-B14F-4D97-AF65-F5344CB8AC3E}">
        <p14:creationId xmlns:p14="http://schemas.microsoft.com/office/powerpoint/2010/main" val="7596886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511F8B6F-42F5-4B41-8C33-39DEBAFDD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D7C33EAE-128B-439D-9BE0-079DB9D75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DEC2ED6B-E881-4016-B763-22D14146B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资金计划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A061C74C-F6D6-4C21-A7D7-68A39D41A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0E4AC3BA-7B06-4EAB-AEA4-A9F141322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4,000万元资金使用计划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74903E3C-E996-4F03-A6E4-B8AFB2975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预算性质">
            <a:extLst xmlns:a="http://schemas.openxmlformats.org/drawingml/2006/main">
              <a:ext uri="{FF2B5EF4-FFF2-40B4-BE49-F238E27FC236}">
                <a16:creationId xmlns:a16="http://schemas.microsoft.com/office/drawing/2014/main" id="{21FB34D2-7296-4713-ADE6-26C8D5059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600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本轮预算安排</a:t>
            </a:r>
          </a:p>
        </p:txBody>
      </p:sp>
      <p:sp>
        <p:nvSpPr>
          <p:cNvPr id="8" name="金额比例口径">
            <a:extLst xmlns:a="http://schemas.openxmlformats.org/drawingml/2006/main">
              <a:ext uri="{FF2B5EF4-FFF2-40B4-BE49-F238E27FC236}">
                <a16:creationId xmlns:a16="http://schemas.microsoft.com/office/drawing/2014/main" id="{1EA9ACFA-AAA4-440F-9AB4-2D9CAC3E5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1828800"/>
            <a:ext cx="4048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金额（万元）及占总额比例</a:t>
            </a:r>
          </a:p>
        </p:txBody>
      </p:sp>
      <p:graphicFrame>
        <p:nvGraphicFramePr>
          <p:cNvPr id="24" name="Chart"/>
          <p:cNvGraphicFramePr/>
          <p:nvPr/>
        </p:nvGraphicFramePr>
        <p:xfrm>
          <a:off xmlns:a="http://schemas.openxmlformats.org/drawingml/2006/main" x="685800" y="2276475"/>
          <a:ext xmlns:a="http://schemas.openxmlformats.org/drawingml/2006/main" cx="10820400" cy="30194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a6f14ee01754f5a"/>
          </a:graphicData>
        </a:graphic>
      </p:graphicFrame>
      <p:sp>
        <p:nvSpPr>
          <p:cNvPr id="10" name="合计区">
            <a:extLst xmlns:a="http://schemas.openxmlformats.org/drawingml/2006/main">
              <a:ext uri="{FF2B5EF4-FFF2-40B4-BE49-F238E27FC236}">
                <a16:creationId xmlns:a16="http://schemas.microsoft.com/office/drawing/2014/main" id="{CF433610-C06B-4479-84E1-82BD3705C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1082040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11" name="合计标签">
            <a:extLst xmlns:a="http://schemas.openxmlformats.org/drawingml/2006/main">
              <a:ext uri="{FF2B5EF4-FFF2-40B4-BE49-F238E27FC236}">
                <a16:creationId xmlns:a16="http://schemas.microsoft.com/office/drawing/2014/main" id="{5027E540-BE1A-4C39-A735-0CF271DF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62600"/>
            <a:ext cx="180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合计</a:t>
            </a:r>
          </a:p>
        </p:txBody>
      </p:sp>
      <p:sp>
        <p:nvSpPr>
          <p:cNvPr id="12" name="合计金额">
            <a:extLst xmlns:a="http://schemas.openxmlformats.org/drawingml/2006/main">
              <a:ext uri="{FF2B5EF4-FFF2-40B4-BE49-F238E27FC236}">
                <a16:creationId xmlns:a16="http://schemas.microsoft.com/office/drawing/2014/main" id="{910419DD-AAEE-4537-9B6F-7BBE10B41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5543550"/>
            <a:ext cx="3810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2400" b="1">
                <a:solidFill>
                  <a:srgbClr val="D8B66A"/>
                </a:solidFill>
                <a:latin typeface="Heiti TC"/>
                <a:ea typeface="Heiti TC"/>
                <a:cs typeface="Heiti TC"/>
              </a:defRPr>
            </a:pPr>
            <a:r>
              <a:rPr sz="2400" b="1">
                <a:solidFill>
                  <a:srgbClr val="D8B66A"/>
                </a:solidFill>
                <a:latin typeface="Heiti TC"/>
                <a:ea typeface="Heiti TC"/>
                <a:cs typeface="Heiti TC"/>
              </a:rPr>
              <a:t>4,000 万元</a:t>
            </a:r>
          </a:p>
        </p:txBody>
      </p:sp>
      <p:sp>
        <p:nvSpPr>
          <p:cNvPr id="13" name="合计比例">
            <a:extLst xmlns:a="http://schemas.openxmlformats.org/drawingml/2006/main">
              <a:ext uri="{FF2B5EF4-FFF2-40B4-BE49-F238E27FC236}">
                <a16:creationId xmlns:a16="http://schemas.microsoft.com/office/drawing/2014/main" id="{422BEC01-188F-491A-B534-FF91737A8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5562600"/>
            <a:ext cx="18002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100.0%</a:t>
            </a:r>
          </a:p>
        </p:txBody>
      </p:sp>
      <p:sp>
        <p:nvSpPr>
          <p:cNvPr id="14" name="锁矿款核算说明">
            <a:extLst xmlns:a="http://schemas.openxmlformats.org/drawingml/2006/main">
              <a:ext uri="{FF2B5EF4-FFF2-40B4-BE49-F238E27FC236}">
                <a16:creationId xmlns:a16="http://schemas.microsoft.com/office/drawing/2014/main" id="{6EB75023-8D09-4B1A-AB3D-ACE96F71E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锁矿款已包含在总额内，按合同抵扣原料款后不重复计入成本。</a:t>
            </a:r>
          </a:p>
        </p:txBody>
      </p:sp>
      <p:sp>
        <p:nvSpPr>
          <p:cNvPr id="15" name="投资范围限制">
            <a:extLst xmlns:a="http://schemas.openxmlformats.org/drawingml/2006/main">
              <a:ext uri="{FF2B5EF4-FFF2-40B4-BE49-F238E27FC236}">
                <a16:creationId xmlns:a16="http://schemas.microsoft.com/office/drawing/2014/main" id="{2283AF02-EAA9-49B3-9786-5AE2CA31B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本轮不包含剩余资源的完整开发投资。</a:t>
            </a:r>
          </a:p>
        </p:txBody>
      </p:sp>
    </p:spTree>
    <p:extLst>
      <p:ext uri="{BB962C8B-B14F-4D97-AF65-F5344CB8AC3E}">
        <p14:creationId xmlns:p14="http://schemas.microsoft.com/office/powerpoint/2010/main" val="61014890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21DDD50E-A8E0-4F35-8C87-CC8B02F99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E375F868-F0FD-4A43-B87F-49AA4ECF8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2AAC9AAF-C799-444A-AAD0-0B2FCF4CB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情景测算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0FEDC17D-C7DF-4BF3-ABBB-3DE58BE5C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F5CE16D1-8EC6-495B-9190-6F8E619CC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首期项目全周期情景测算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4E3B8BFB-8E41-4C1D-9E61-F955A6E36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统一假设">
            <a:extLst xmlns:a="http://schemas.openxmlformats.org/drawingml/2006/main">
              <a:ext uri="{FF2B5EF4-FFF2-40B4-BE49-F238E27FC236}">
                <a16:creationId xmlns:a16="http://schemas.microsoft.com/office/drawing/2014/main" id="{B63A738B-A947-46BC-BFFB-6A59F5872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10820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统一假设：100万湿吨／70万干吨，出金0.8克/湿吨，综合成本550元/干吨</a:t>
            </a:r>
          </a:p>
        </p:txBody>
      </p:sp>
      <p:sp>
        <p:nvSpPr>
          <p:cNvPr id="8" name="黄金量及图表单位">
            <a:extLst xmlns:a="http://schemas.openxmlformats.org/drawingml/2006/main">
              <a:ext uri="{FF2B5EF4-FFF2-40B4-BE49-F238E27FC236}">
                <a16:creationId xmlns:a16="http://schemas.microsoft.com/office/drawing/2014/main" id="{22EAFB8D-4B82-455B-B35D-A58509E38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对应黄金量800公斤；图表金额单位：亿元</a:t>
            </a:r>
          </a:p>
        </p:txBody>
      </p:sp>
      <p:graphicFrame>
        <p:nvGraphicFramePr>
          <p:cNvPr id="23" name="Chart"/>
          <p:cNvGraphicFramePr/>
          <p:nvPr/>
        </p:nvGraphicFramePr>
        <p:xfrm>
          <a:off xmlns:a="http://schemas.openxmlformats.org/drawingml/2006/main" x="685800" y="2533650"/>
          <a:ext xmlns:a="http://schemas.openxmlformats.org/drawingml/2006/main" cx="10820400" cy="14478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c2eb7332a9d46f3"/>
          </a:graphicData>
        </a:graphic>
      </p:graphicFrame>
      <p:graphicFrame>
        <p:nvGraphicFramePr>
          <p:cNvPr id="24" name=""/>
          <p:cNvGraphicFramePr/>
          <p:nvPr/>
        </p:nvGraphicFramePr>
        <p:xfrm>
          <a:off xmlns:a="http://schemas.openxmlformats.org/drawingml/2006/main" x="685800" y="4095750"/>
          <a:ext xmlns:a="http://schemas.openxmlformats.org/drawingml/2006/main" cx="10820400" cy="1371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342900"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结算金价假设</a:t>
                      </a:r>
                    </a:p>
                  </a:txBody>
                  <a:tcPr marL="76200" marR="76200" marT="0" marB="0" anchor="ctr">
                    <a:solidFill>
                      <a:srgbClr val="102A49"/>
                    </a:solidFill>
                  </a:tcPr>
                </a:tc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黄金销售收入</a:t>
                      </a:r>
                    </a:p>
                  </a:txBody>
                  <a:tcPr marL="76200" marR="76200" marT="0" marB="0" anchor="ctr">
                    <a:solidFill>
                      <a:srgbClr val="102A49"/>
                    </a:solidFill>
                  </a:tcPr>
                </a:tc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综合成本</a:t>
                      </a:r>
                    </a:p>
                  </a:txBody>
                  <a:tcPr marL="76200" marR="76200" marT="0" marB="0" anchor="ctr">
                    <a:solidFill>
                      <a:srgbClr val="102A49"/>
                    </a:solidFill>
                  </a:tcPr>
                </a:tc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测算余额</a:t>
                      </a:r>
                    </a:p>
                  </a:txBody>
                  <a:tcPr marL="76200" marR="76200" marT="0" marB="0" anchor="ctr">
                    <a:solidFill>
                      <a:srgbClr val="102A49"/>
                    </a:solidFill>
                  </a:tcPr>
                </a:tc>
              </a:tr>
              <a:tr h="342900"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900元/克</a:t>
                      </a:r>
                    </a:p>
                  </a:txBody>
                  <a:tcPr marL="76200" marR="762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7.20亿元</a:t>
                      </a:r>
                    </a:p>
                  </a:txBody>
                  <a:tcPr marL="76200" marR="762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3.85亿元</a:t>
                      </a:r>
                    </a:p>
                  </a:txBody>
                  <a:tcPr marL="76200" marR="762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3.35亿元</a:t>
                      </a:r>
                    </a:p>
                  </a:txBody>
                  <a:tcPr marL="76200" marR="76200" marT="0" marB="0" anchor="ctr"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1,000元/克</a:t>
                      </a:r>
                    </a:p>
                  </a:txBody>
                  <a:tcPr marL="76200" marR="76200" marT="0" marB="0" anchor="ctr">
                    <a:solidFill>
                      <a:srgbClr val="FAF4E5"/>
                    </a:solidFill>
                  </a:tcPr>
                </a:tc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8.00亿元</a:t>
                      </a:r>
                    </a:p>
                  </a:txBody>
                  <a:tcPr marL="76200" marR="76200" marT="0" marB="0" anchor="ctr">
                    <a:solidFill>
                      <a:srgbClr val="FAF4E5"/>
                    </a:solidFill>
                  </a:tcPr>
                </a:tc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3.85亿元</a:t>
                      </a:r>
                    </a:p>
                  </a:txBody>
                  <a:tcPr marL="76200" marR="76200" marT="0" marB="0" anchor="ctr">
                    <a:solidFill>
                      <a:srgbClr val="FAF4E5"/>
                    </a:solidFill>
                  </a:tcPr>
                </a:tc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4.15亿元</a:t>
                      </a:r>
                    </a:p>
                  </a:txBody>
                  <a:tcPr marL="76200" marR="76200" marT="0" marB="0" anchor="ctr">
                    <a:solidFill>
                      <a:srgbClr val="FAF4E5"/>
                    </a:solidFill>
                  </a:tcPr>
                </a:tc>
              </a:tr>
              <a:tr h="342900"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1,100元/克</a:t>
                      </a:r>
                    </a:p>
                  </a:txBody>
                  <a:tcPr marL="76200" marR="762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8.80亿元</a:t>
                      </a:r>
                    </a:p>
                  </a:txBody>
                  <a:tcPr marL="76200" marR="762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3.85亿元</a:t>
                      </a:r>
                    </a:p>
                  </a:txBody>
                  <a:tcPr marL="76200" marR="762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76200" tIns="0" rIns="76200" bIns="0"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4.95亿元</a:t>
                      </a:r>
                    </a:p>
                  </a:txBody>
                  <a:tcPr marL="76200" marR="76200" marT="0" marB="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假设待验证">
            <a:extLst xmlns:a="http://schemas.openxmlformats.org/drawingml/2006/main">
              <a:ext uri="{FF2B5EF4-FFF2-40B4-BE49-F238E27FC236}">
                <a16:creationId xmlns:a16="http://schemas.microsoft.com/office/drawing/2014/main" id="{CA38D3F0-A6E6-4124-A163-BBFBA769F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8165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出金与成本为前期假设，尚待3号矿检测及试产验证；金价为结算情景，非实时行情。</a:t>
            </a:r>
          </a:p>
        </p:txBody>
      </p:sp>
      <p:sp>
        <p:nvSpPr>
          <p:cNvPr id="12" name="实际处理量限制">
            <a:extLst xmlns:a="http://schemas.openxmlformats.org/drawingml/2006/main">
              <a:ext uri="{FF2B5EF4-FFF2-40B4-BE49-F238E27FC236}">
                <a16:creationId xmlns:a16="http://schemas.microsoft.com/office/drawing/2014/main" id="{592E9FFB-8879-490F-9D9A-CCD8AFB5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4835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70万干吨同时作为实际处理量假设，最低交付量不等于最终实际交付量。</a:t>
            </a:r>
          </a:p>
        </p:txBody>
      </p:sp>
      <p:sp>
        <p:nvSpPr>
          <p:cNvPr id="13" name="成本计量限制">
            <a:extLst xmlns:a="http://schemas.openxmlformats.org/drawingml/2006/main">
              <a:ext uri="{FF2B5EF4-FFF2-40B4-BE49-F238E27FC236}">
                <a16:creationId xmlns:a16="http://schemas.microsoft.com/office/drawing/2014/main" id="{BCF810CE-CDF0-4A31-AF2E-BE3DADF9E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1505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实际干吨变化时，成本与处理周期同步调整；550元/干吨已含的融资等费用不重复扣算。</a:t>
            </a:r>
          </a:p>
        </p:txBody>
      </p:sp>
      <p:sp>
        <p:nvSpPr>
          <p:cNvPr id="14" name="测算余额限制">
            <a:extLst xmlns:a="http://schemas.openxmlformats.org/drawingml/2006/main">
              <a:ext uri="{FF2B5EF4-FFF2-40B4-BE49-F238E27FC236}">
                <a16:creationId xmlns:a16="http://schemas.microsoft.com/office/drawing/2014/main" id="{0E941870-9B8D-4EC1-A433-7A6B73CB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57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测算余额需衔接资本支出、费用归集及回款，不直接等于可分配利润。</a:t>
            </a:r>
          </a:p>
        </p:txBody>
      </p:sp>
    </p:spTree>
    <p:extLst>
      <p:ext uri="{BB962C8B-B14F-4D97-AF65-F5344CB8AC3E}">
        <p14:creationId xmlns:p14="http://schemas.microsoft.com/office/powerpoint/2010/main" val="58288738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6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2EA2C4F7-2307-4E89-B01B-6C745DFC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07A0571A-A84D-4F47-9C4D-64E34D9C1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F721E7A4-25FE-4D10-9A5F-74DA44895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投资人方案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BC7A8C6E-AF6F-4D5E-9236-640033BA8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7B5B99CD-3271-481A-88A1-364E464EB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投资人标准参与方案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BB6F2425-1BC2-4B8E-AE29-BA0EAE08B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标准结构状态">
            <a:extLst xmlns:a="http://schemas.openxmlformats.org/drawingml/2006/main">
              <a:ext uri="{FF2B5EF4-FFF2-40B4-BE49-F238E27FC236}">
                <a16:creationId xmlns:a16="http://schemas.microsoft.com/office/drawing/2014/main" id="{3BE8600C-F426-4A25-B5D4-90F6559F6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66900"/>
            <a:ext cx="10820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拟沿用标准结构，具体份额及权益以正式协议为准</a:t>
            </a:r>
          </a:p>
        </p:txBody>
      </p:sp>
      <p:sp>
        <p:nvSpPr>
          <p:cNvPr id="8" name="单份标签">
            <a:extLst xmlns:a="http://schemas.openxmlformats.org/drawingml/2006/main">
              <a:ext uri="{FF2B5EF4-FFF2-40B4-BE49-F238E27FC236}">
                <a16:creationId xmlns:a16="http://schemas.microsoft.com/office/drawing/2014/main" id="{DDF27DD9-B45B-4508-ACE6-F5042EDF8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52700"/>
            <a:ext cx="30670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标准单份</a:t>
            </a:r>
          </a:p>
        </p:txBody>
      </p:sp>
      <p:sp>
        <p:nvSpPr>
          <p:cNvPr id="9" name="单份金额">
            <a:extLst xmlns:a="http://schemas.openxmlformats.org/drawingml/2006/main">
              <a:ext uri="{FF2B5EF4-FFF2-40B4-BE49-F238E27FC236}">
                <a16:creationId xmlns:a16="http://schemas.microsoft.com/office/drawing/2014/main" id="{12F91B66-EBF6-471A-A046-C208F8742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52750"/>
            <a:ext cx="30480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100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8100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100</a:t>
            </a:r>
          </a:p>
        </p:txBody>
      </p:sp>
      <p:sp>
        <p:nvSpPr>
          <p:cNvPr id="10" name="单份单位">
            <a:extLst xmlns:a="http://schemas.openxmlformats.org/drawingml/2006/main">
              <a:ext uri="{FF2B5EF4-FFF2-40B4-BE49-F238E27FC236}">
                <a16:creationId xmlns:a16="http://schemas.microsoft.com/office/drawing/2014/main" id="{3171B03B-FE64-492C-AF1D-DD40B79A8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076700"/>
            <a:ext cx="28956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475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万元 / 份</a:t>
            </a:r>
          </a:p>
        </p:txBody>
      </p:sp>
      <p:sp>
        <p:nvSpPr>
          <p:cNvPr id="11" name="单份总额分隔">
            <a:extLst xmlns:a="http://schemas.openxmlformats.org/drawingml/2006/main">
              <a:ext uri="{FF2B5EF4-FFF2-40B4-BE49-F238E27FC236}">
                <a16:creationId xmlns:a16="http://schemas.microsoft.com/office/drawing/2014/main" id="{1B07A841-2FDF-4A1A-B85D-B440DDD47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86300"/>
            <a:ext cx="29432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12" name="份额合计">
            <a:extLst xmlns:a="http://schemas.openxmlformats.org/drawingml/2006/main">
              <a:ext uri="{FF2B5EF4-FFF2-40B4-BE49-F238E27FC236}">
                <a16:creationId xmlns:a16="http://schemas.microsoft.com/office/drawing/2014/main" id="{C9205C69-402C-41BC-A347-2AB4C7DC1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57750"/>
            <a:ext cx="3086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共40份，合计4,000万元</a:t>
            </a:r>
          </a:p>
        </p:txBody>
      </p:sp>
      <p:sp>
        <p:nvSpPr>
          <p:cNvPr id="13" name="主体区域分界">
            <a:extLst xmlns:a="http://schemas.openxmlformats.org/drawingml/2006/main">
              <a:ext uri="{FF2B5EF4-FFF2-40B4-BE49-F238E27FC236}">
                <a16:creationId xmlns:a16="http://schemas.microsoft.com/office/drawing/2014/main" id="{D272CB6D-04AC-486C-98E7-1A3F0FBFD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2524125"/>
            <a:ext cx="0" cy="2781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14" name="等额份额标签">
            <a:extLst xmlns:a="http://schemas.openxmlformats.org/drawingml/2006/main">
              <a:ext uri="{FF2B5EF4-FFF2-40B4-BE49-F238E27FC236}">
                <a16:creationId xmlns:a16="http://schemas.microsoft.com/office/drawing/2014/main" id="{6E512C52-9C80-4464-8E44-0BE9DCBFE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533650"/>
            <a:ext cx="2876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40份共同参与</a:t>
            </a:r>
          </a:p>
        </p:txBody>
      </p:sp>
      <p:sp>
        <p:nvSpPr>
          <p:cNvPr id="15" name="等额份额_1">
            <a:extLst xmlns:a="http://schemas.openxmlformats.org/drawingml/2006/main">
              <a:ext uri="{FF2B5EF4-FFF2-40B4-BE49-F238E27FC236}">
                <a16:creationId xmlns:a16="http://schemas.microsoft.com/office/drawing/2014/main" id="{E485E2DC-BB98-4B2A-AB42-EC14FD9B5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1051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16" name="等额份额_2">
            <a:extLst xmlns:a="http://schemas.openxmlformats.org/drawingml/2006/main">
              <a:ext uri="{FF2B5EF4-FFF2-40B4-BE49-F238E27FC236}">
                <a16:creationId xmlns:a16="http://schemas.microsoft.com/office/drawing/2014/main" id="{5839CF45-500F-43D4-842F-F62B72F8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1051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17" name="等额份额_3">
            <a:extLst xmlns:a="http://schemas.openxmlformats.org/drawingml/2006/main">
              <a:ext uri="{FF2B5EF4-FFF2-40B4-BE49-F238E27FC236}">
                <a16:creationId xmlns:a16="http://schemas.microsoft.com/office/drawing/2014/main" id="{0DFF7D5D-0B17-4E37-8415-1E207384A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1051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18" name="等额份额_4">
            <a:extLst xmlns:a="http://schemas.openxmlformats.org/drawingml/2006/main">
              <a:ext uri="{FF2B5EF4-FFF2-40B4-BE49-F238E27FC236}">
                <a16:creationId xmlns:a16="http://schemas.microsoft.com/office/drawing/2014/main" id="{8087C7C3-ACCE-46C8-9DBE-54F02FC5C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1051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19" name="等额份额_5">
            <a:extLst xmlns:a="http://schemas.openxmlformats.org/drawingml/2006/main">
              <a:ext uri="{FF2B5EF4-FFF2-40B4-BE49-F238E27FC236}">
                <a16:creationId xmlns:a16="http://schemas.microsoft.com/office/drawing/2014/main" id="{00F4DB38-4B16-4723-B951-5170C29EB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1051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20" name="等额份额_6">
            <a:extLst xmlns:a="http://schemas.openxmlformats.org/drawingml/2006/main">
              <a:ext uri="{FF2B5EF4-FFF2-40B4-BE49-F238E27FC236}">
                <a16:creationId xmlns:a16="http://schemas.microsoft.com/office/drawing/2014/main" id="{C08F0DC4-971B-4ADD-A753-A34A2B799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1051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21" name="等额份额_7">
            <a:extLst xmlns:a="http://schemas.openxmlformats.org/drawingml/2006/main">
              <a:ext uri="{FF2B5EF4-FFF2-40B4-BE49-F238E27FC236}">
                <a16:creationId xmlns:a16="http://schemas.microsoft.com/office/drawing/2014/main" id="{46867446-803B-4D03-8040-96CC7A481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1051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22" name="等额份额_8">
            <a:extLst xmlns:a="http://schemas.openxmlformats.org/drawingml/2006/main">
              <a:ext uri="{FF2B5EF4-FFF2-40B4-BE49-F238E27FC236}">
                <a16:creationId xmlns:a16="http://schemas.microsoft.com/office/drawing/2014/main" id="{7F043359-C0BB-4A91-8B3F-ADD4E3640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1051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23" name="等额份额_9">
            <a:extLst xmlns:a="http://schemas.openxmlformats.org/drawingml/2006/main">
              <a:ext uri="{FF2B5EF4-FFF2-40B4-BE49-F238E27FC236}">
                <a16:creationId xmlns:a16="http://schemas.microsoft.com/office/drawing/2014/main" id="{E8D8EFB6-177B-4601-9925-B2282D534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1051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24" name="等额份额_10">
            <a:extLst xmlns:a="http://schemas.openxmlformats.org/drawingml/2006/main">
              <a:ext uri="{FF2B5EF4-FFF2-40B4-BE49-F238E27FC236}">
                <a16:creationId xmlns:a16="http://schemas.microsoft.com/office/drawing/2014/main" id="{B02A2910-77AC-4F79-9642-FCCBF83C5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1051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25" name="等额份额_11">
            <a:extLst xmlns:a="http://schemas.openxmlformats.org/drawingml/2006/main">
              <a:ext uri="{FF2B5EF4-FFF2-40B4-BE49-F238E27FC236}">
                <a16:creationId xmlns:a16="http://schemas.microsoft.com/office/drawing/2014/main" id="{F4D9B189-E1B9-4702-8413-B8CB8AC3A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3909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26" name="等额份额_12">
            <a:extLst xmlns:a="http://schemas.openxmlformats.org/drawingml/2006/main">
              <a:ext uri="{FF2B5EF4-FFF2-40B4-BE49-F238E27FC236}">
                <a16:creationId xmlns:a16="http://schemas.microsoft.com/office/drawing/2014/main" id="{34B94FF4-63BA-498A-8295-D503DD8E5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3909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27" name="等额份额_13">
            <a:extLst xmlns:a="http://schemas.openxmlformats.org/drawingml/2006/main">
              <a:ext uri="{FF2B5EF4-FFF2-40B4-BE49-F238E27FC236}">
                <a16:creationId xmlns:a16="http://schemas.microsoft.com/office/drawing/2014/main" id="{381AC9A6-1A1C-47FF-BC8C-F811B5EB9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909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28" name="等额份额_14">
            <a:extLst xmlns:a="http://schemas.openxmlformats.org/drawingml/2006/main">
              <a:ext uri="{FF2B5EF4-FFF2-40B4-BE49-F238E27FC236}">
                <a16:creationId xmlns:a16="http://schemas.microsoft.com/office/drawing/2014/main" id="{665B3FC6-0FE3-49AF-9D0F-AFC02469B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3909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29" name="等额份额_15">
            <a:extLst xmlns:a="http://schemas.openxmlformats.org/drawingml/2006/main">
              <a:ext uri="{FF2B5EF4-FFF2-40B4-BE49-F238E27FC236}">
                <a16:creationId xmlns:a16="http://schemas.microsoft.com/office/drawing/2014/main" id="{247D6FFC-3DB7-4145-8A14-5D8BF07B8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3909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30" name="等额份额_16">
            <a:extLst xmlns:a="http://schemas.openxmlformats.org/drawingml/2006/main">
              <a:ext uri="{FF2B5EF4-FFF2-40B4-BE49-F238E27FC236}">
                <a16:creationId xmlns:a16="http://schemas.microsoft.com/office/drawing/2014/main" id="{A39B6C90-1686-4301-87A9-D596DAA88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3909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31" name="等额份额_17">
            <a:extLst xmlns:a="http://schemas.openxmlformats.org/drawingml/2006/main">
              <a:ext uri="{FF2B5EF4-FFF2-40B4-BE49-F238E27FC236}">
                <a16:creationId xmlns:a16="http://schemas.microsoft.com/office/drawing/2014/main" id="{0FC4A2B2-F436-4A96-82FB-B434993A0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909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32" name="等额份额_18">
            <a:extLst xmlns:a="http://schemas.openxmlformats.org/drawingml/2006/main">
              <a:ext uri="{FF2B5EF4-FFF2-40B4-BE49-F238E27FC236}">
                <a16:creationId xmlns:a16="http://schemas.microsoft.com/office/drawing/2014/main" id="{F9936FA5-E4A1-4AC8-8037-3C3B93215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3909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33" name="等额份额_19">
            <a:extLst xmlns:a="http://schemas.openxmlformats.org/drawingml/2006/main">
              <a:ext uri="{FF2B5EF4-FFF2-40B4-BE49-F238E27FC236}">
                <a16:creationId xmlns:a16="http://schemas.microsoft.com/office/drawing/2014/main" id="{8226683B-6C6C-488C-9BC1-EC237581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3909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34" name="等额份额_20">
            <a:extLst xmlns:a="http://schemas.openxmlformats.org/drawingml/2006/main">
              <a:ext uri="{FF2B5EF4-FFF2-40B4-BE49-F238E27FC236}">
                <a16:creationId xmlns:a16="http://schemas.microsoft.com/office/drawing/2014/main" id="{04A5CAA1-D386-4AB8-8F8D-8D31B9873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3909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35" name="等额份额_21">
            <a:extLst xmlns:a="http://schemas.openxmlformats.org/drawingml/2006/main">
              <a:ext uri="{FF2B5EF4-FFF2-40B4-BE49-F238E27FC236}">
                <a16:creationId xmlns:a16="http://schemas.microsoft.com/office/drawing/2014/main" id="{10585F13-7772-4710-8C94-FA5730D9D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6766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36" name="等额份额_22">
            <a:extLst xmlns:a="http://schemas.openxmlformats.org/drawingml/2006/main">
              <a:ext uri="{FF2B5EF4-FFF2-40B4-BE49-F238E27FC236}">
                <a16:creationId xmlns:a16="http://schemas.microsoft.com/office/drawing/2014/main" id="{71CEC08C-1644-49B9-B53F-E86A05E0F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6766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37" name="等额份额_23">
            <a:extLst xmlns:a="http://schemas.openxmlformats.org/drawingml/2006/main">
              <a:ext uri="{FF2B5EF4-FFF2-40B4-BE49-F238E27FC236}">
                <a16:creationId xmlns:a16="http://schemas.microsoft.com/office/drawing/2014/main" id="{354D99BF-1B9F-463C-B688-E87D1FD64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6766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38" name="等额份额_24">
            <a:extLst xmlns:a="http://schemas.openxmlformats.org/drawingml/2006/main">
              <a:ext uri="{FF2B5EF4-FFF2-40B4-BE49-F238E27FC236}">
                <a16:creationId xmlns:a16="http://schemas.microsoft.com/office/drawing/2014/main" id="{BB375661-DDBB-4046-86F1-C00020AB2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6766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39" name="等额份额_25">
            <a:extLst xmlns:a="http://schemas.openxmlformats.org/drawingml/2006/main">
              <a:ext uri="{FF2B5EF4-FFF2-40B4-BE49-F238E27FC236}">
                <a16:creationId xmlns:a16="http://schemas.microsoft.com/office/drawing/2014/main" id="{5D82FAD0-C889-4814-8F7F-951D7DF80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6766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40" name="等额份额_26">
            <a:extLst xmlns:a="http://schemas.openxmlformats.org/drawingml/2006/main">
              <a:ext uri="{FF2B5EF4-FFF2-40B4-BE49-F238E27FC236}">
                <a16:creationId xmlns:a16="http://schemas.microsoft.com/office/drawing/2014/main" id="{F69E8434-4AC9-4DA1-BD25-E8CA2330B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6766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41" name="等额份额_27">
            <a:extLst xmlns:a="http://schemas.openxmlformats.org/drawingml/2006/main">
              <a:ext uri="{FF2B5EF4-FFF2-40B4-BE49-F238E27FC236}">
                <a16:creationId xmlns:a16="http://schemas.microsoft.com/office/drawing/2014/main" id="{DD908AEA-4CDF-4461-AF58-20FD46344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6766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42" name="等额份额_28">
            <a:extLst xmlns:a="http://schemas.openxmlformats.org/drawingml/2006/main">
              <a:ext uri="{FF2B5EF4-FFF2-40B4-BE49-F238E27FC236}">
                <a16:creationId xmlns:a16="http://schemas.microsoft.com/office/drawing/2014/main" id="{56680F42-2A99-40BE-BD67-9582759C3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6766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43" name="等额份额_29">
            <a:extLst xmlns:a="http://schemas.openxmlformats.org/drawingml/2006/main">
              <a:ext uri="{FF2B5EF4-FFF2-40B4-BE49-F238E27FC236}">
                <a16:creationId xmlns:a16="http://schemas.microsoft.com/office/drawing/2014/main" id="{4CF6596B-67B1-4D0E-80B0-720DE260E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6766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44" name="等额份额_30">
            <a:extLst xmlns:a="http://schemas.openxmlformats.org/drawingml/2006/main">
              <a:ext uri="{FF2B5EF4-FFF2-40B4-BE49-F238E27FC236}">
                <a16:creationId xmlns:a16="http://schemas.microsoft.com/office/drawing/2014/main" id="{45BDFB8B-0A5C-4297-9A8E-F73E1842B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67665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45" name="等额份额_31">
            <a:extLst xmlns:a="http://schemas.openxmlformats.org/drawingml/2006/main">
              <a:ext uri="{FF2B5EF4-FFF2-40B4-BE49-F238E27FC236}">
                <a16:creationId xmlns:a16="http://schemas.microsoft.com/office/drawing/2014/main" id="{753EF411-FDB8-4482-AC2B-1166D155A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9624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46" name="等额份额_32">
            <a:extLst xmlns:a="http://schemas.openxmlformats.org/drawingml/2006/main">
              <a:ext uri="{FF2B5EF4-FFF2-40B4-BE49-F238E27FC236}">
                <a16:creationId xmlns:a16="http://schemas.microsoft.com/office/drawing/2014/main" id="{A234F0C8-E753-42EB-A02E-87D81D55D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9624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47" name="等额份额_33">
            <a:extLst xmlns:a="http://schemas.openxmlformats.org/drawingml/2006/main">
              <a:ext uri="{FF2B5EF4-FFF2-40B4-BE49-F238E27FC236}">
                <a16:creationId xmlns:a16="http://schemas.microsoft.com/office/drawing/2014/main" id="{C039B067-79FF-4E41-9089-C9AF5EE96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9624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48" name="等额份额_34">
            <a:extLst xmlns:a="http://schemas.openxmlformats.org/drawingml/2006/main">
              <a:ext uri="{FF2B5EF4-FFF2-40B4-BE49-F238E27FC236}">
                <a16:creationId xmlns:a16="http://schemas.microsoft.com/office/drawing/2014/main" id="{80A6D823-8C7C-417D-9BC1-343639C05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9624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49" name="等额份额_35">
            <a:extLst xmlns:a="http://schemas.openxmlformats.org/drawingml/2006/main">
              <a:ext uri="{FF2B5EF4-FFF2-40B4-BE49-F238E27FC236}">
                <a16:creationId xmlns:a16="http://schemas.microsoft.com/office/drawing/2014/main" id="{2C688B2E-6057-46E4-ADCE-769F1D6AE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9624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50" name="等额份额_36">
            <a:extLst xmlns:a="http://schemas.openxmlformats.org/drawingml/2006/main">
              <a:ext uri="{FF2B5EF4-FFF2-40B4-BE49-F238E27FC236}">
                <a16:creationId xmlns:a16="http://schemas.microsoft.com/office/drawing/2014/main" id="{62D9BBFC-3C3E-4BAE-8C09-37FC7BCE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9624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51" name="等额份额_37">
            <a:extLst xmlns:a="http://schemas.openxmlformats.org/drawingml/2006/main">
              <a:ext uri="{FF2B5EF4-FFF2-40B4-BE49-F238E27FC236}">
                <a16:creationId xmlns:a16="http://schemas.microsoft.com/office/drawing/2014/main" id="{31A20D7B-49D8-478A-8DE7-2ADA87022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9624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52" name="等额份额_38">
            <a:extLst xmlns:a="http://schemas.openxmlformats.org/drawingml/2006/main">
              <a:ext uri="{FF2B5EF4-FFF2-40B4-BE49-F238E27FC236}">
                <a16:creationId xmlns:a16="http://schemas.microsoft.com/office/drawing/2014/main" id="{B41A9775-5D2E-4E81-A1DC-74B6F73D9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9624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53" name="等额份额_39">
            <a:extLst xmlns:a="http://schemas.openxmlformats.org/drawingml/2006/main">
              <a:ext uri="{FF2B5EF4-FFF2-40B4-BE49-F238E27FC236}">
                <a16:creationId xmlns:a16="http://schemas.microsoft.com/office/drawing/2014/main" id="{CAB2867C-A83B-4700-83C8-53DAD1E11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9624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54" name="等额份额_40">
            <a:extLst xmlns:a="http://schemas.openxmlformats.org/drawingml/2006/main">
              <a:ext uri="{FF2B5EF4-FFF2-40B4-BE49-F238E27FC236}">
                <a16:creationId xmlns:a16="http://schemas.microsoft.com/office/drawing/2014/main" id="{61C30CCE-1FFE-482E-B00A-11B1A487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962400"/>
            <a:ext cx="228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B66A"/>
          </a:solidFill>
          <a:ln xmlns:a="http://schemas.openxmlformats.org/drawingml/2006/main" w="0">
            <a:noFill/>
          </a:ln>
        </p:spPr>
      </p:sp>
      <p:sp>
        <p:nvSpPr>
          <p:cNvPr id="55" name="单份池内关系">
            <a:extLst xmlns:a="http://schemas.openxmlformats.org/drawingml/2006/main">
              <a:ext uri="{FF2B5EF4-FFF2-40B4-BE49-F238E27FC236}">
                <a16:creationId xmlns:a16="http://schemas.microsoft.com/office/drawing/2014/main" id="{0454C7D4-C651-4635-B920-BBC0E9863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400550"/>
            <a:ext cx="29622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每份占池内 1/40</a:t>
            </a:r>
          </a:p>
        </p:txBody>
      </p:sp>
      <p:sp>
        <p:nvSpPr>
          <p:cNvPr id="56" name="份额图说明">
            <a:extLst xmlns:a="http://schemas.openxmlformats.org/drawingml/2006/main">
              <a:ext uri="{FF2B5EF4-FFF2-40B4-BE49-F238E27FC236}">
                <a16:creationId xmlns:a16="http://schemas.microsoft.com/office/drawing/2014/main" id="{C0EEF950-E421-4B9D-AB43-A9066A557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848225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份额结构示意，非认购进度</a:t>
            </a:r>
          </a:p>
        </p:txBody>
      </p:sp>
      <p:sp>
        <p:nvSpPr>
          <p:cNvPr id="57" name="共同参与说明">
            <a:extLst xmlns:a="http://schemas.openxmlformats.org/drawingml/2006/main">
              <a:ext uri="{FF2B5EF4-FFF2-40B4-BE49-F238E27FC236}">
                <a16:creationId xmlns:a16="http://schemas.microsoft.com/office/drawing/2014/main" id="{D6BF1223-D204-4940-8FC4-DFE0DE4FC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3057525"/>
            <a:ext cx="11811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共同参与</a:t>
            </a:r>
          </a:p>
        </p:txBody>
      </p:sp>
      <p:sp>
        <p:nvSpPr>
          <p:cNvPr id="58" name="份额参与分红池">
            <a:extLst xmlns:a="http://schemas.openxmlformats.org/drawingml/2006/main">
              <a:ext uri="{FF2B5EF4-FFF2-40B4-BE49-F238E27FC236}">
                <a16:creationId xmlns:a16="http://schemas.microsoft.com/office/drawing/2014/main" id="{4FA6C12B-A41A-4B1C-BFCC-31C329E61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1925" y="3495675"/>
            <a:ext cx="7429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59" name="首期投资人池">
            <a:extLst xmlns:a="http://schemas.openxmlformats.org/drawingml/2006/main">
              <a:ext uri="{FF2B5EF4-FFF2-40B4-BE49-F238E27FC236}">
                <a16:creationId xmlns:a16="http://schemas.microsoft.com/office/drawing/2014/main" id="{556D142C-0D68-4A7A-9FCF-FC741FBE7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657475"/>
            <a:ext cx="2609850" cy="2171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60" name="分红池基数">
            <a:extLst xmlns:a="http://schemas.openxmlformats.org/drawingml/2006/main">
              <a:ext uri="{FF2B5EF4-FFF2-40B4-BE49-F238E27FC236}">
                <a16:creationId xmlns:a16="http://schemas.microsoft.com/office/drawing/2014/main" id="{B1F85CB3-8BCA-4F0F-8A4E-DDA3C49EE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933700"/>
            <a:ext cx="2266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首期项目利润</a:t>
            </a:r>
          </a:p>
        </p:txBody>
      </p:sp>
      <p:sp>
        <p:nvSpPr>
          <p:cNvPr id="61" name="分红池比例">
            <a:extLst xmlns:a="http://schemas.openxmlformats.org/drawingml/2006/main">
              <a:ext uri="{FF2B5EF4-FFF2-40B4-BE49-F238E27FC236}">
                <a16:creationId xmlns:a16="http://schemas.microsoft.com/office/drawing/2014/main" id="{595238AB-6F60-46A3-BB97-8382F2C6B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3352800"/>
            <a:ext cx="228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950" b="0">
                <a:solidFill>
                  <a:srgbClr val="D8B66A"/>
                </a:solidFill>
                <a:latin typeface="Arial"/>
                <a:ea typeface="Arial"/>
                <a:cs typeface="Arial"/>
              </a:defRPr>
            </a:pPr>
            <a:r>
              <a:rPr sz="4950" b="0">
                <a:solidFill>
                  <a:srgbClr val="D8B66A"/>
                </a:solidFill>
                <a:latin typeface="Arial"/>
                <a:ea typeface="Arial"/>
                <a:cs typeface="Arial"/>
              </a:rPr>
              <a:t>30%</a:t>
            </a:r>
          </a:p>
        </p:txBody>
      </p:sp>
      <p:sp>
        <p:nvSpPr>
          <p:cNvPr id="62" name="分红池名称">
            <a:extLst xmlns:a="http://schemas.openxmlformats.org/drawingml/2006/main">
              <a:ext uri="{FF2B5EF4-FFF2-40B4-BE49-F238E27FC236}">
                <a16:creationId xmlns:a16="http://schemas.microsoft.com/office/drawing/2014/main" id="{408AB402-E202-4BD2-B8A9-F5D65BB11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4248150"/>
            <a:ext cx="22669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投资人分红池</a:t>
            </a:r>
          </a:p>
        </p:txBody>
      </p:sp>
      <p:sp>
        <p:nvSpPr>
          <p:cNvPr id="63" name="收益范围强调">
            <a:extLst xmlns:a="http://schemas.openxmlformats.org/drawingml/2006/main">
              <a:ext uri="{FF2B5EF4-FFF2-40B4-BE49-F238E27FC236}">
                <a16:creationId xmlns:a16="http://schemas.microsoft.com/office/drawing/2014/main" id="{738FF60A-88F9-429B-961C-B92E0156C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0225"/>
            <a:ext cx="10820400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64" name="收益范围">
            <a:extLst xmlns:a="http://schemas.openxmlformats.org/drawingml/2006/main">
              <a:ext uri="{FF2B5EF4-FFF2-40B4-BE49-F238E27FC236}">
                <a16:creationId xmlns:a16="http://schemas.microsoft.com/office/drawing/2014/main" id="{5A3D8745-26E9-47D2-B816-B3FF0D9FE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705475"/>
            <a:ext cx="10363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收益范围仅对应首期合同矿量</a:t>
            </a:r>
          </a:p>
        </p:txBody>
      </p:sp>
      <p:sp>
        <p:nvSpPr>
          <p:cNvPr id="65" name="专项安排说明">
            <a:extLst xmlns:a="http://schemas.openxmlformats.org/drawingml/2006/main">
              <a:ext uri="{FF2B5EF4-FFF2-40B4-BE49-F238E27FC236}">
                <a16:creationId xmlns:a16="http://schemas.microsoft.com/office/drawing/2014/main" id="{1C3657EB-7CB5-4AE5-B316-AE31F6CA0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108204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大额投资如需专项安排，另行确定份额及权益，不默认叠加或稀释标准份额。</a:t>
            </a:r>
          </a:p>
        </p:txBody>
      </p:sp>
    </p:spTree>
    <p:extLst>
      <p:ext uri="{BB962C8B-B14F-4D97-AF65-F5344CB8AC3E}">
        <p14:creationId xmlns:p14="http://schemas.microsoft.com/office/powerpoint/2010/main" val="60822038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769F664C-DDE8-4C6D-9BE5-036A8C3C8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C2D9A8E7-CFAC-4EBF-95B5-21660530A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53FD8A90-6D44-4DDF-94D2-D868534A6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投资人方案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95258E2D-060B-43CB-A12F-81F14D58D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D33C7A9E-AA29-4320-8E91-36F8011EF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首期分红池与分配示例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3ED7CB60-D426-44E6-884C-EFA934336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等额前提">
            <a:extLst xmlns:a="http://schemas.openxmlformats.org/drawingml/2006/main">
              <a:ext uri="{FF2B5EF4-FFF2-40B4-BE49-F238E27FC236}">
                <a16:creationId xmlns:a16="http://schemas.microsoft.com/office/drawing/2014/main" id="{6605E340-0DB5-4B5F-8690-A443703B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如确认40份等额安排，单份按投资人池内1/40计算</a:t>
            </a:r>
          </a:p>
        </p:txBody>
      </p:sp>
      <p:sp>
        <p:nvSpPr>
          <p:cNvPr id="8" name="利润节点">
            <a:extLst xmlns:a="http://schemas.openxmlformats.org/drawingml/2006/main">
              <a:ext uri="{FF2B5EF4-FFF2-40B4-BE49-F238E27FC236}">
                <a16:creationId xmlns:a16="http://schemas.microsoft.com/office/drawing/2014/main" id="{40C93D8C-C26E-4A57-BAF4-A6BBEDC1F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05075"/>
            <a:ext cx="41148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7"/>
          </a:solidFill>
          <a:ln xmlns:a="http://schemas.openxmlformats.org/drawingml/2006/main" w="0">
            <a:noFill/>
          </a:ln>
        </p:spPr>
      </p:sp>
      <p:sp>
        <p:nvSpPr>
          <p:cNvPr id="9" name="协议核定利润">
            <a:extLst xmlns:a="http://schemas.openxmlformats.org/drawingml/2006/main">
              <a:ext uri="{FF2B5EF4-FFF2-40B4-BE49-F238E27FC236}">
                <a16:creationId xmlns:a16="http://schemas.microsoft.com/office/drawing/2014/main" id="{602C1D60-2B5C-416B-A91D-A51FC6BB4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28900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协议核定首期项目利润</a:t>
            </a:r>
          </a:p>
        </p:txBody>
      </p:sp>
      <p:sp>
        <p:nvSpPr>
          <p:cNvPr id="10" name="进入分红池">
            <a:extLst xmlns:a="http://schemas.openxmlformats.org/drawingml/2006/main">
              <a:ext uri="{FF2B5EF4-FFF2-40B4-BE49-F238E27FC236}">
                <a16:creationId xmlns:a16="http://schemas.microsoft.com/office/drawing/2014/main" id="{7D28FD56-BAF9-4CA2-998F-0919E921C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181350"/>
            <a:ext cx="190500" cy="276225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11" name="进入比例">
            <a:extLst xmlns:a="http://schemas.openxmlformats.org/drawingml/2006/main">
              <a:ext uri="{FF2B5EF4-FFF2-40B4-BE49-F238E27FC236}">
                <a16:creationId xmlns:a16="http://schemas.microsoft.com/office/drawing/2014/main" id="{91C377AB-994F-410C-A927-7ABC1627A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3152775"/>
            <a:ext cx="16097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× 30%</a:t>
            </a:r>
          </a:p>
        </p:txBody>
      </p:sp>
      <p:sp>
        <p:nvSpPr>
          <p:cNvPr id="12" name="分红池节点">
            <a:extLst xmlns:a="http://schemas.openxmlformats.org/drawingml/2006/main">
              <a:ext uri="{FF2B5EF4-FFF2-40B4-BE49-F238E27FC236}">
                <a16:creationId xmlns:a16="http://schemas.microsoft.com/office/drawing/2014/main" id="{4B0082FA-0135-4874-ABF0-58FF2913C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14725"/>
            <a:ext cx="4114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13" name="投资人分红池">
            <a:extLst xmlns:a="http://schemas.openxmlformats.org/drawingml/2006/main">
              <a:ext uri="{FF2B5EF4-FFF2-40B4-BE49-F238E27FC236}">
                <a16:creationId xmlns:a16="http://schemas.microsoft.com/office/drawing/2014/main" id="{4DFAE174-8874-43BF-A3ED-9046FBF14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667125"/>
            <a:ext cx="37719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投资人分红池</a:t>
            </a:r>
          </a:p>
        </p:txBody>
      </p:sp>
      <p:sp>
        <p:nvSpPr>
          <p:cNvPr id="14" name="池内分配">
            <a:extLst xmlns:a="http://schemas.openxmlformats.org/drawingml/2006/main">
              <a:ext uri="{FF2B5EF4-FFF2-40B4-BE49-F238E27FC236}">
                <a16:creationId xmlns:a16="http://schemas.microsoft.com/office/drawing/2014/main" id="{948F36E0-5396-48FB-B4BA-5FC95A1E8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4238625"/>
            <a:ext cx="190500" cy="276225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15" name="池内份额">
            <a:extLst xmlns:a="http://schemas.openxmlformats.org/drawingml/2006/main">
              <a:ext uri="{FF2B5EF4-FFF2-40B4-BE49-F238E27FC236}">
                <a16:creationId xmlns:a16="http://schemas.microsoft.com/office/drawing/2014/main" id="{65842B21-AE7F-4FFC-8584-F2A136DF9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4210050"/>
            <a:ext cx="1666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× 1/40</a:t>
            </a:r>
          </a:p>
        </p:txBody>
      </p:sp>
      <p:sp>
        <p:nvSpPr>
          <p:cNvPr id="16" name="单份节点">
            <a:extLst xmlns:a="http://schemas.openxmlformats.org/drawingml/2006/main">
              <a:ext uri="{FF2B5EF4-FFF2-40B4-BE49-F238E27FC236}">
                <a16:creationId xmlns:a16="http://schemas.microsoft.com/office/drawing/2014/main" id="{0EA1F30F-AB72-40E2-8C27-0D5BEE169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72000"/>
            <a:ext cx="41148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4E5"/>
          </a:solidFill>
          <a:ln xmlns:a="http://schemas.openxmlformats.org/drawingml/2006/main" w="0">
            <a:noFill/>
          </a:ln>
        </p:spPr>
      </p:sp>
      <p:sp>
        <p:nvSpPr>
          <p:cNvPr id="17" name="单份分配">
            <a:extLst xmlns:a="http://schemas.openxmlformats.org/drawingml/2006/main">
              <a:ext uri="{FF2B5EF4-FFF2-40B4-BE49-F238E27FC236}">
                <a16:creationId xmlns:a16="http://schemas.microsoft.com/office/drawing/2014/main" id="{5FB5F1F9-2077-49C7-946A-BAFAF3279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14875"/>
            <a:ext cx="3810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单份对应分配</a:t>
            </a:r>
          </a:p>
        </p:txBody>
      </p:sp>
      <p:sp>
        <p:nvSpPr>
          <p:cNvPr id="18" name="关系示例分区线">
            <a:extLst xmlns:a="http://schemas.openxmlformats.org/drawingml/2006/main">
              <a:ext uri="{FF2B5EF4-FFF2-40B4-BE49-F238E27FC236}">
                <a16:creationId xmlns:a16="http://schemas.microsoft.com/office/drawing/2014/main" id="{C9E08E28-CE0D-452B-8DDC-5BFEEC358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495550"/>
            <a:ext cx="0" cy="2743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19" name="示例性质">
            <a:extLst xmlns:a="http://schemas.openxmlformats.org/drawingml/2006/main">
              <a:ext uri="{FF2B5EF4-FFF2-40B4-BE49-F238E27FC236}">
                <a16:creationId xmlns:a16="http://schemas.microsoft.com/office/drawing/2014/main" id="{41DFCFB4-FFE7-43D5-A681-D3A72FDF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466975"/>
            <a:ext cx="52197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机制示例</a:t>
            </a:r>
          </a:p>
        </p:txBody>
      </p:sp>
      <p:sp>
        <p:nvSpPr>
          <p:cNvPr id="20" name="示例核定利润">
            <a:extLst xmlns:a="http://schemas.openxmlformats.org/drawingml/2006/main">
              <a:ext uri="{FF2B5EF4-FFF2-40B4-BE49-F238E27FC236}">
                <a16:creationId xmlns:a16="http://schemas.microsoft.com/office/drawing/2014/main" id="{4810071B-AF3A-4AD8-A433-A3F4BBCDE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81325"/>
            <a:ext cx="5219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某期核定项目利润：1,000万元</a:t>
            </a:r>
          </a:p>
        </p:txBody>
      </p:sp>
      <p:sp>
        <p:nvSpPr>
          <p:cNvPr id="21" name="示例分红池">
            <a:extLst xmlns:a="http://schemas.openxmlformats.org/drawingml/2006/main">
              <a:ext uri="{FF2B5EF4-FFF2-40B4-BE49-F238E27FC236}">
                <a16:creationId xmlns:a16="http://schemas.microsoft.com/office/drawing/2014/main" id="{26E055AC-BAA3-4710-8D5C-6585BF7B1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429000"/>
            <a:ext cx="5219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投资人池：1,000万元 × 30%＝300万元</a:t>
            </a:r>
          </a:p>
        </p:txBody>
      </p:sp>
      <p:sp>
        <p:nvSpPr>
          <p:cNvPr id="22" name="单份示例计算">
            <a:extLst xmlns:a="http://schemas.openxmlformats.org/drawingml/2006/main">
              <a:ext uri="{FF2B5EF4-FFF2-40B4-BE49-F238E27FC236}">
                <a16:creationId xmlns:a16="http://schemas.microsoft.com/office/drawing/2014/main" id="{323AC55B-E14E-4831-9A02-F9FB65B74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867150"/>
            <a:ext cx="5219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单份对应：300万元 ÷ 40份</a:t>
            </a:r>
          </a:p>
        </p:txBody>
      </p:sp>
      <p:sp>
        <p:nvSpPr>
          <p:cNvPr id="23" name="单份示例结果">
            <a:extLst xmlns:a="http://schemas.openxmlformats.org/drawingml/2006/main">
              <a:ext uri="{FF2B5EF4-FFF2-40B4-BE49-F238E27FC236}">
                <a16:creationId xmlns:a16="http://schemas.microsoft.com/office/drawing/2014/main" id="{1859E416-0A87-4DC8-9CCC-465CB790D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305300"/>
            <a:ext cx="201930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150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6150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7.5</a:t>
            </a:r>
          </a:p>
        </p:txBody>
      </p:sp>
      <p:sp>
        <p:nvSpPr>
          <p:cNvPr id="24" name="单份示例单位">
            <a:extLst xmlns:a="http://schemas.openxmlformats.org/drawingml/2006/main">
              <a:ext uri="{FF2B5EF4-FFF2-40B4-BE49-F238E27FC236}">
                <a16:creationId xmlns:a16="http://schemas.microsoft.com/office/drawing/2014/main" id="{B3F3B67E-2B06-421B-8EAA-4915731B6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695825"/>
            <a:ext cx="2628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250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万元 / 份</a:t>
            </a:r>
          </a:p>
        </p:txBody>
      </p:sp>
      <p:sp>
        <p:nvSpPr>
          <p:cNvPr id="25" name="示例限制">
            <a:extLst xmlns:a="http://schemas.openxmlformats.org/drawingml/2006/main">
              <a:ext uri="{FF2B5EF4-FFF2-40B4-BE49-F238E27FC236}">
                <a16:creationId xmlns:a16="http://schemas.microsoft.com/office/drawing/2014/main" id="{D0A7A625-C288-4995-ACDB-BF342592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219700"/>
            <a:ext cx="52768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仅示分配机制，不代表实际利润或收益承诺</a:t>
            </a:r>
          </a:p>
        </p:txBody>
      </p:sp>
      <p:sp>
        <p:nvSpPr>
          <p:cNvPr id="26" name="支付条件底色">
            <a:extLst xmlns:a="http://schemas.openxmlformats.org/drawingml/2006/main">
              <a:ext uri="{FF2B5EF4-FFF2-40B4-BE49-F238E27FC236}">
                <a16:creationId xmlns:a16="http://schemas.microsoft.com/office/drawing/2014/main" id="{86EFF49E-6157-431A-B8EF-E1F822B1E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00725"/>
            <a:ext cx="108204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27" name="支付条件">
            <a:extLst xmlns:a="http://schemas.openxmlformats.org/drawingml/2006/main">
              <a:ext uri="{FF2B5EF4-FFF2-40B4-BE49-F238E27FC236}">
                <a16:creationId xmlns:a16="http://schemas.microsoft.com/office/drawing/2014/main" id="{12FF070B-EC2F-4055-99D8-4B20165EF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886450"/>
            <a:ext cx="10401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支付仍需满足可分配收益、回款及协议条件</a:t>
            </a:r>
          </a:p>
        </p:txBody>
      </p:sp>
      <p:sp>
        <p:nvSpPr>
          <p:cNvPr id="28" name="退出机制边界">
            <a:extLst xmlns:a="http://schemas.openxmlformats.org/drawingml/2006/main">
              <a:ext uri="{FF2B5EF4-FFF2-40B4-BE49-F238E27FC236}">
                <a16:creationId xmlns:a16="http://schemas.microsoft.com/office/drawing/2014/main" id="{4D5374A5-536F-49A5-A136-ED086026B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4842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如沿用收益权终止机制，退出份额后续对应收益归公司。</a:t>
            </a:r>
          </a:p>
        </p:txBody>
      </p:sp>
    </p:spTree>
    <p:extLst>
      <p:ext uri="{BB962C8B-B14F-4D97-AF65-F5344CB8AC3E}">
        <p14:creationId xmlns:p14="http://schemas.microsoft.com/office/powerpoint/2010/main" val="39610584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79305830-7B7B-4282-BA1F-09A420F89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3D9CBF9C-4802-4864-89AC-023039CC8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F4CC5D25-B108-43FA-83D5-8593A7741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投资人方案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64FEC69C-7C6C-4B39-B3EE-4899DCC73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045D85A5-A73C-41FA-A69F-6DFB4DF14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累计分配及现金、股票结算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BA39E8D1-A3DA-4E63-9F42-90C4F1890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拟议状态">
            <a:extLst xmlns:a="http://schemas.openxmlformats.org/drawingml/2006/main">
              <a:ext uri="{FF2B5EF4-FFF2-40B4-BE49-F238E27FC236}">
                <a16:creationId xmlns:a16="http://schemas.microsoft.com/office/drawing/2014/main" id="{52436DC2-5D9D-4E96-8C51-857CB568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38325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拟沿用机制，具体结算及权益终止条件以专项协议为准</a:t>
            </a:r>
          </a:p>
        </p:txBody>
      </p:sp>
      <p:sp>
        <p:nvSpPr>
          <p:cNvPr id="8" name="投入标签">
            <a:extLst xmlns:a="http://schemas.openxmlformats.org/drawingml/2006/main">
              <a:ext uri="{FF2B5EF4-FFF2-40B4-BE49-F238E27FC236}">
                <a16:creationId xmlns:a16="http://schemas.microsoft.com/office/drawing/2014/main" id="{AB459B27-10F8-40A5-A971-2B160B263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90775"/>
            <a:ext cx="2876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95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单份投入</a:t>
            </a:r>
          </a:p>
        </p:txBody>
      </p:sp>
      <p:sp>
        <p:nvSpPr>
          <p:cNvPr id="9" name="投入金额">
            <a:extLst xmlns:a="http://schemas.openxmlformats.org/drawingml/2006/main">
              <a:ext uri="{FF2B5EF4-FFF2-40B4-BE49-F238E27FC236}">
                <a16:creationId xmlns:a16="http://schemas.microsoft.com/office/drawing/2014/main" id="{F465F2A2-CC92-4632-A9E2-EAF78325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781300"/>
            <a:ext cx="19431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150" b="0">
                <a:solidFill>
                  <a:srgbClr val="102A49"/>
                </a:solidFill>
                <a:latin typeface="Arial"/>
                <a:ea typeface="Arial"/>
                <a:cs typeface="Arial"/>
              </a:defRPr>
            </a:pPr>
            <a:r>
              <a:rPr sz="6150" b="0">
                <a:solidFill>
                  <a:srgbClr val="102A49"/>
                </a:solidFill>
                <a:latin typeface="Arial"/>
                <a:ea typeface="Arial"/>
                <a:cs typeface="Arial"/>
              </a:rPr>
              <a:t>100</a:t>
            </a:r>
          </a:p>
        </p:txBody>
      </p:sp>
      <p:sp>
        <p:nvSpPr>
          <p:cNvPr id="10" name="投入单位">
            <a:extLst xmlns:a="http://schemas.openxmlformats.org/drawingml/2006/main">
              <a:ext uri="{FF2B5EF4-FFF2-40B4-BE49-F238E27FC236}">
                <a16:creationId xmlns:a16="http://schemas.microsoft.com/office/drawing/2014/main" id="{E400515C-5731-4D8C-AA27-DB5F2DDED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6525" y="3219450"/>
            <a:ext cx="10287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万元</a:t>
            </a:r>
          </a:p>
        </p:txBody>
      </p:sp>
      <p:sp>
        <p:nvSpPr>
          <p:cNvPr id="11" name="累计额度对应">
            <a:extLst xmlns:a="http://schemas.openxmlformats.org/drawingml/2006/main">
              <a:ext uri="{FF2B5EF4-FFF2-40B4-BE49-F238E27FC236}">
                <a16:creationId xmlns:a16="http://schemas.microsoft.com/office/drawing/2014/main" id="{D146102B-07EF-45D3-B129-A13B0333F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3162300"/>
            <a:ext cx="7048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12" name="累计标签">
            <a:extLst xmlns:a="http://schemas.openxmlformats.org/drawingml/2006/main">
              <a:ext uri="{FF2B5EF4-FFF2-40B4-BE49-F238E27FC236}">
                <a16:creationId xmlns:a16="http://schemas.microsoft.com/office/drawing/2014/main" id="{3FF96015-7B51-4783-B922-DE9C6C0AD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7775" y="2390775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95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累计分配达到</a:t>
            </a:r>
          </a:p>
        </p:txBody>
      </p:sp>
      <p:sp>
        <p:nvSpPr>
          <p:cNvPr id="13" name="累计金额">
            <a:extLst xmlns:a="http://schemas.openxmlformats.org/drawingml/2006/main">
              <a:ext uri="{FF2B5EF4-FFF2-40B4-BE49-F238E27FC236}">
                <a16:creationId xmlns:a16="http://schemas.microsoft.com/office/drawing/2014/main" id="{A2ED8707-8181-4418-8659-9DD97CF8C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2781300"/>
            <a:ext cx="20002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150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6150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200</a:t>
            </a:r>
          </a:p>
        </p:txBody>
      </p:sp>
      <p:sp>
        <p:nvSpPr>
          <p:cNvPr id="14" name="累计单位">
            <a:extLst xmlns:a="http://schemas.openxmlformats.org/drawingml/2006/main">
              <a:ext uri="{FF2B5EF4-FFF2-40B4-BE49-F238E27FC236}">
                <a16:creationId xmlns:a16="http://schemas.microsoft.com/office/drawing/2014/main" id="{83486436-CCD0-4E26-B91F-1B0927DD0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181350"/>
            <a:ext cx="8858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万元</a:t>
            </a:r>
          </a:p>
        </p:txBody>
      </p:sp>
      <p:sp>
        <p:nvSpPr>
          <p:cNvPr id="15" name="本金包含说明">
            <a:extLst xmlns:a="http://schemas.openxmlformats.org/drawingml/2006/main">
              <a:ext uri="{FF2B5EF4-FFF2-40B4-BE49-F238E27FC236}">
                <a16:creationId xmlns:a16="http://schemas.microsoft.com/office/drawing/2014/main" id="{9EBCC493-C60D-4C5A-AB49-E7094521E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3200400"/>
            <a:ext cx="1000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含本金</a:t>
            </a:r>
          </a:p>
        </p:txBody>
      </p:sp>
      <p:sp>
        <p:nvSpPr>
          <p:cNvPr id="16" name="额度触发终止">
            <a:extLst xmlns:a="http://schemas.openxmlformats.org/drawingml/2006/main">
              <a:ext uri="{FF2B5EF4-FFF2-40B4-BE49-F238E27FC236}">
                <a16:creationId xmlns:a16="http://schemas.microsoft.com/office/drawing/2014/main" id="{77732D70-1FA8-4BB1-ACA6-9B6EC4561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62300"/>
            <a:ext cx="466725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17" name="终止条件1">
            <a:extLst xmlns:a="http://schemas.openxmlformats.org/drawingml/2006/main">
              <a:ext uri="{FF2B5EF4-FFF2-40B4-BE49-F238E27FC236}">
                <a16:creationId xmlns:a16="http://schemas.microsoft.com/office/drawing/2014/main" id="{057664DB-E5A7-417F-93FA-016BADE01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5025" y="2771775"/>
            <a:ext cx="17811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按协议终止</a:t>
            </a:r>
          </a:p>
        </p:txBody>
      </p:sp>
      <p:sp>
        <p:nvSpPr>
          <p:cNvPr id="18" name="终止条件2">
            <a:extLst xmlns:a="http://schemas.openxmlformats.org/drawingml/2006/main">
              <a:ext uri="{FF2B5EF4-FFF2-40B4-BE49-F238E27FC236}">
                <a16:creationId xmlns:a16="http://schemas.microsoft.com/office/drawing/2014/main" id="{28B14195-C805-4E06-BAC1-E07907193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228975"/>
            <a:ext cx="18859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对应项目收益权</a:t>
            </a:r>
          </a:p>
        </p:txBody>
      </p:sp>
      <p:sp>
        <p:nvSpPr>
          <p:cNvPr id="19" name="结算方式分隔">
            <a:extLst xmlns:a="http://schemas.openxmlformats.org/drawingml/2006/main">
              <a:ext uri="{FF2B5EF4-FFF2-40B4-BE49-F238E27FC236}">
                <a16:creationId xmlns:a16="http://schemas.microsoft.com/office/drawing/2014/main" id="{3E143447-F98A-4F4F-9B93-3FA851E66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20" name="现金标题">
            <a:extLst xmlns:a="http://schemas.openxmlformats.org/drawingml/2006/main">
              <a:ext uri="{FF2B5EF4-FFF2-40B4-BE49-F238E27FC236}">
                <a16:creationId xmlns:a16="http://schemas.microsoft.com/office/drawing/2014/main" id="{915AE65C-24EE-42A1-B69F-47F23D50A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38600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现金结算</a:t>
            </a:r>
          </a:p>
        </p:txBody>
      </p:sp>
      <p:sp>
        <p:nvSpPr>
          <p:cNvPr id="21" name="现金选择条件">
            <a:extLst xmlns:a="http://schemas.openxmlformats.org/drawingml/2006/main">
              <a:ext uri="{FF2B5EF4-FFF2-40B4-BE49-F238E27FC236}">
                <a16:creationId xmlns:a16="http://schemas.microsoft.com/office/drawing/2014/main" id="{76AB0E74-EC2E-452A-B090-4FD1F15E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43425"/>
            <a:ext cx="4810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投资人可按专项协议选择</a:t>
            </a:r>
          </a:p>
        </p:txBody>
      </p:sp>
      <p:sp>
        <p:nvSpPr>
          <p:cNvPr id="22" name="现金累计条件">
            <a:extLst xmlns:a="http://schemas.openxmlformats.org/drawingml/2006/main">
              <a:ext uri="{FF2B5EF4-FFF2-40B4-BE49-F238E27FC236}">
                <a16:creationId xmlns:a16="http://schemas.microsoft.com/office/drawing/2014/main" id="{09644112-BF4F-4B7D-A387-9967469CD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4810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计入同一累计分配额度</a:t>
            </a:r>
          </a:p>
        </p:txBody>
      </p:sp>
      <p:sp>
        <p:nvSpPr>
          <p:cNvPr id="23" name="现金终止条件">
            <a:extLst xmlns:a="http://schemas.openxmlformats.org/drawingml/2006/main">
              <a:ext uri="{FF2B5EF4-FFF2-40B4-BE49-F238E27FC236}">
                <a16:creationId xmlns:a16="http://schemas.microsoft.com/office/drawing/2014/main" id="{C480B63C-4984-45F1-A47A-BB46AC773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372100"/>
            <a:ext cx="4810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达到约定额度后，按协议终止对应收益权</a:t>
            </a:r>
          </a:p>
        </p:txBody>
      </p:sp>
      <p:sp>
        <p:nvSpPr>
          <p:cNvPr id="24" name="结算方式竖分隔">
            <a:extLst xmlns:a="http://schemas.openxmlformats.org/drawingml/2006/main">
              <a:ext uri="{FF2B5EF4-FFF2-40B4-BE49-F238E27FC236}">
                <a16:creationId xmlns:a16="http://schemas.microsoft.com/office/drawing/2014/main" id="{E12ABBC7-0A0D-4B9B-AEDD-D056A6EA4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1225" y="4086225"/>
            <a:ext cx="0" cy="1704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25" name="股票标题">
            <a:extLst xmlns:a="http://schemas.openxmlformats.org/drawingml/2006/main">
              <a:ext uri="{FF2B5EF4-FFF2-40B4-BE49-F238E27FC236}">
                <a16:creationId xmlns:a16="http://schemas.microsoft.com/office/drawing/2014/main" id="{22585C89-1241-4CB8-9BEE-189BD8AB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038600"/>
            <a:ext cx="5086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股票结算</a:t>
            </a:r>
          </a:p>
        </p:txBody>
      </p:sp>
      <p:sp>
        <p:nvSpPr>
          <p:cNvPr id="26" name="股票累计条件">
            <a:extLst xmlns:a="http://schemas.openxmlformats.org/drawingml/2006/main">
              <a:ext uri="{FF2B5EF4-FFF2-40B4-BE49-F238E27FC236}">
                <a16:creationId xmlns:a16="http://schemas.microsoft.com/office/drawing/2014/main" id="{CD5D7080-E508-4542-B4C6-23597A629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543425"/>
            <a:ext cx="508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按约定结算价值计入同一累计额度</a:t>
            </a:r>
          </a:p>
        </p:txBody>
      </p:sp>
      <p:sp>
        <p:nvSpPr>
          <p:cNvPr id="27" name="股票交割条件">
            <a:extLst xmlns:a="http://schemas.openxmlformats.org/drawingml/2006/main">
              <a:ext uri="{FF2B5EF4-FFF2-40B4-BE49-F238E27FC236}">
                <a16:creationId xmlns:a16="http://schemas.microsoft.com/office/drawing/2014/main" id="{97EA2555-4917-4C77-975F-2E1781DE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953000"/>
            <a:ext cx="508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交割后终止相应项目收益权</a:t>
            </a:r>
          </a:p>
        </p:txBody>
      </p:sp>
      <p:sp>
        <p:nvSpPr>
          <p:cNvPr id="28" name="股票专项条件一">
            <a:extLst xmlns:a="http://schemas.openxmlformats.org/drawingml/2006/main">
              <a:ext uri="{FF2B5EF4-FFF2-40B4-BE49-F238E27FC236}">
                <a16:creationId xmlns:a16="http://schemas.microsoft.com/office/drawing/2014/main" id="{F8B39830-3E9B-446A-BD3F-6E916A2F4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362575"/>
            <a:ext cx="50863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需明确证券类型、定价、限制、选择时点</a:t>
            </a:r>
          </a:p>
        </p:txBody>
      </p:sp>
      <p:sp>
        <p:nvSpPr>
          <p:cNvPr id="29" name="股票专项条件二">
            <a:extLst xmlns:a="http://schemas.openxmlformats.org/drawingml/2006/main">
              <a:ext uri="{FF2B5EF4-FFF2-40B4-BE49-F238E27FC236}">
                <a16:creationId xmlns:a16="http://schemas.microsoft.com/office/drawing/2014/main" id="{50DE290B-B461-4B32-A783-494CA9094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648325"/>
            <a:ext cx="5086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及交割条件</a:t>
            </a:r>
          </a:p>
        </p:txBody>
      </p:sp>
      <p:sp>
        <p:nvSpPr>
          <p:cNvPr id="30" name="风险说明底色">
            <a:extLst xmlns:a="http://schemas.openxmlformats.org/drawingml/2006/main">
              <a:ext uri="{FF2B5EF4-FFF2-40B4-BE49-F238E27FC236}">
                <a16:creationId xmlns:a16="http://schemas.microsoft.com/office/drawing/2014/main" id="{0AFD8316-F9AA-48A9-99AC-CDDE16D19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62675"/>
            <a:ext cx="108204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31" name="权益终止非承诺">
            <a:extLst xmlns:a="http://schemas.openxmlformats.org/drawingml/2006/main">
              <a:ext uri="{FF2B5EF4-FFF2-40B4-BE49-F238E27FC236}">
                <a16:creationId xmlns:a16="http://schemas.microsoft.com/office/drawing/2014/main" id="{1A5C2A56-2286-43B4-B429-219E61A74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248400"/>
            <a:ext cx="105156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累计2倍是拟议权益终止条件，不代表固定收益、保本或按期回本保证</a:t>
            </a:r>
          </a:p>
        </p:txBody>
      </p:sp>
    </p:spTree>
    <p:extLst>
      <p:ext uri="{BB962C8B-B14F-4D97-AF65-F5344CB8AC3E}">
        <p14:creationId xmlns:p14="http://schemas.microsoft.com/office/powerpoint/2010/main" val="102554647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D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7A3742E9-56AB-4045-A1F3-6F0651650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D283BE75-6518-466D-B7F3-9CDE66E8A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167DDB8E-CDC5-461C-9E0E-25F673AEB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专项购金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82E692FF-B20D-4FF7-A7E6-B7C5A9E6A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E3B9D066-1B31-46DE-A967-8F6F92192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黄金金条专项预定安排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5C4A7B84-4FFE-4860-8D18-5B97CF352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沿用前提">
            <a:extLst xmlns:a="http://schemas.openxmlformats.org/drawingml/2006/main">
              <a:ext uri="{FF2B5EF4-FFF2-40B4-BE49-F238E27FC236}">
                <a16:creationId xmlns:a16="http://schemas.microsoft.com/office/drawing/2014/main" id="{D7D94CE5-4E06-43BB-83D4-532A98EA6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10820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如3号矿确认沿用专项购金安排</a:t>
            </a:r>
          </a:p>
        </p:txBody>
      </p:sp>
      <p:sp>
        <p:nvSpPr>
          <p:cNvPr id="8" name="八折价格">
            <a:extLst xmlns:a="http://schemas.openxmlformats.org/drawingml/2006/main">
              <a:ext uri="{FF2B5EF4-FFF2-40B4-BE49-F238E27FC236}">
                <a16:creationId xmlns:a16="http://schemas.microsoft.com/office/drawing/2014/main" id="{E4FEB4C9-6A78-458C-9A3D-BF93735E6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3676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按约定参考价八折预定</a:t>
            </a:r>
          </a:p>
        </p:txBody>
      </p:sp>
      <p:sp>
        <p:nvSpPr>
          <p:cNvPr id="9" name="另付货款">
            <a:extLst xmlns:a="http://schemas.openxmlformats.org/drawingml/2006/main">
              <a:ext uri="{FF2B5EF4-FFF2-40B4-BE49-F238E27FC236}">
                <a16:creationId xmlns:a16="http://schemas.microsoft.com/office/drawing/2014/main" id="{DD08F218-A5CF-4D6E-A830-7E596F1D0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352675"/>
            <a:ext cx="24574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需另付购金款</a:t>
            </a:r>
          </a:p>
        </p:txBody>
      </p:sp>
      <p:sp>
        <p:nvSpPr>
          <p:cNvPr id="10" name="示例性质">
            <a:extLst xmlns:a="http://schemas.openxmlformats.org/drawingml/2006/main">
              <a:ext uri="{FF2B5EF4-FFF2-40B4-BE49-F238E27FC236}">
                <a16:creationId xmlns:a16="http://schemas.microsoft.com/office/drawing/2014/main" id="{4DDD7ADF-A049-4ABE-B25D-6EFA4F553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05125"/>
            <a:ext cx="5695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拟议示例</a:t>
            </a:r>
          </a:p>
        </p:txBody>
      </p:sp>
      <p:sp>
        <p:nvSpPr>
          <p:cNvPr id="11" name="款项类型0">
            <a:extLst xmlns:a="http://schemas.openxmlformats.org/drawingml/2006/main">
              <a:ext uri="{FF2B5EF4-FFF2-40B4-BE49-F238E27FC236}">
                <a16:creationId xmlns:a16="http://schemas.microsoft.com/office/drawing/2014/main" id="{083D0E65-9436-4A38-B5C1-D3D79C0CF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2705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项目投资款</a:t>
            </a:r>
          </a:p>
        </p:txBody>
      </p:sp>
      <p:sp>
        <p:nvSpPr>
          <p:cNvPr id="12" name="示例金额0">
            <a:extLst xmlns:a="http://schemas.openxmlformats.org/drawingml/2006/main">
              <a:ext uri="{FF2B5EF4-FFF2-40B4-BE49-F238E27FC236}">
                <a16:creationId xmlns:a16="http://schemas.microsoft.com/office/drawing/2014/main" id="{2B571174-9FD6-4A89-BF34-C733895A5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286125"/>
            <a:ext cx="1657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825" b="0">
                <a:solidFill>
                  <a:srgbClr val="102A49"/>
                </a:solidFill>
                <a:latin typeface="Arial"/>
                <a:ea typeface="Arial"/>
                <a:cs typeface="Arial"/>
              </a:defRPr>
            </a:pPr>
            <a:r>
              <a:rPr sz="3825" b="0">
                <a:solidFill>
                  <a:srgbClr val="102A49"/>
                </a:solidFill>
                <a:latin typeface="Arial"/>
                <a:ea typeface="Arial"/>
                <a:cs typeface="Arial"/>
              </a:rPr>
              <a:t>100</a:t>
            </a:r>
          </a:p>
        </p:txBody>
      </p:sp>
      <p:sp>
        <p:nvSpPr>
          <p:cNvPr id="13" name="金额单位0">
            <a:extLst xmlns:a="http://schemas.openxmlformats.org/drawingml/2006/main">
              <a:ext uri="{FF2B5EF4-FFF2-40B4-BE49-F238E27FC236}">
                <a16:creationId xmlns:a16="http://schemas.microsoft.com/office/drawing/2014/main" id="{D2E2F156-09B3-4036-B6A0-2AFFBF02E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4671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万元</a:t>
            </a:r>
          </a:p>
        </p:txBody>
      </p:sp>
      <p:sp>
        <p:nvSpPr>
          <p:cNvPr id="14" name="款项分隔0">
            <a:extLst xmlns:a="http://schemas.openxmlformats.org/drawingml/2006/main">
              <a:ext uri="{FF2B5EF4-FFF2-40B4-BE49-F238E27FC236}">
                <a16:creationId xmlns:a16="http://schemas.microsoft.com/office/drawing/2014/main" id="{454F205C-3249-4105-BC0A-18C7EDDA4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33825"/>
            <a:ext cx="5810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15" name="款项类型1">
            <a:extLst xmlns:a="http://schemas.openxmlformats.org/drawingml/2006/main">
              <a:ext uri="{FF2B5EF4-FFF2-40B4-BE49-F238E27FC236}">
                <a16:creationId xmlns:a16="http://schemas.microsoft.com/office/drawing/2014/main" id="{C6DF19DD-3561-4FF7-B879-A1B734826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2705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另付购金款</a:t>
            </a:r>
          </a:p>
        </p:txBody>
      </p:sp>
      <p:sp>
        <p:nvSpPr>
          <p:cNvPr id="16" name="示例金额1">
            <a:extLst xmlns:a="http://schemas.openxmlformats.org/drawingml/2006/main">
              <a:ext uri="{FF2B5EF4-FFF2-40B4-BE49-F238E27FC236}">
                <a16:creationId xmlns:a16="http://schemas.microsoft.com/office/drawing/2014/main" id="{9E5986D4-E0AF-4816-93D7-D90A43BB3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4019550"/>
            <a:ext cx="1657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82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382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160</a:t>
            </a:r>
          </a:p>
        </p:txBody>
      </p:sp>
      <p:sp>
        <p:nvSpPr>
          <p:cNvPr id="17" name="金额单位1">
            <a:extLst xmlns:a="http://schemas.openxmlformats.org/drawingml/2006/main">
              <a:ext uri="{FF2B5EF4-FFF2-40B4-BE49-F238E27FC236}">
                <a16:creationId xmlns:a16="http://schemas.microsoft.com/office/drawing/2014/main" id="{C64CDA3F-2F21-466B-A0CB-4E48519CE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200525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万元</a:t>
            </a:r>
          </a:p>
        </p:txBody>
      </p:sp>
      <p:sp>
        <p:nvSpPr>
          <p:cNvPr id="18" name="款项分隔1">
            <a:extLst xmlns:a="http://schemas.openxmlformats.org/drawingml/2006/main">
              <a:ext uri="{FF2B5EF4-FFF2-40B4-BE49-F238E27FC236}">
                <a16:creationId xmlns:a16="http://schemas.microsoft.com/office/drawing/2014/main" id="{139E5AD2-64AB-43C8-9EBC-35A77B1BD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5810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19" name="款项类型2">
            <a:extLst xmlns:a="http://schemas.openxmlformats.org/drawingml/2006/main">
              <a:ext uri="{FF2B5EF4-FFF2-40B4-BE49-F238E27FC236}">
                <a16:creationId xmlns:a16="http://schemas.microsoft.com/office/drawing/2014/main" id="{C4237370-4FA4-4BF6-9F95-B1BDEFB93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48225"/>
            <a:ext cx="2705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约定参考价值</a:t>
            </a:r>
          </a:p>
        </p:txBody>
      </p:sp>
      <p:sp>
        <p:nvSpPr>
          <p:cNvPr id="20" name="示例金额2">
            <a:extLst xmlns:a="http://schemas.openxmlformats.org/drawingml/2006/main">
              <a:ext uri="{FF2B5EF4-FFF2-40B4-BE49-F238E27FC236}">
                <a16:creationId xmlns:a16="http://schemas.microsoft.com/office/drawing/2014/main" id="{8F105B0D-BC4B-483B-BB73-52B78A541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4752975"/>
            <a:ext cx="1657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82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382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200</a:t>
            </a:r>
          </a:p>
        </p:txBody>
      </p:sp>
      <p:sp>
        <p:nvSpPr>
          <p:cNvPr id="21" name="金额单位2">
            <a:extLst xmlns:a="http://schemas.openxmlformats.org/drawingml/2006/main">
              <a:ext uri="{FF2B5EF4-FFF2-40B4-BE49-F238E27FC236}">
                <a16:creationId xmlns:a16="http://schemas.microsoft.com/office/drawing/2014/main" id="{7E67FB56-694B-4483-9405-E0249CEB3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93395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万元</a:t>
            </a:r>
          </a:p>
        </p:txBody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fceaf8485e4f88"/>
          <a:stretch xmlns:a="http://schemas.openxmlformats.org/drawingml/2006/main"/>
        </p:blipFill>
        <p:spPr>
          <a:xfrm xmlns:a="http://schemas.openxmlformats.org/drawingml/2006/main">
            <a:off x="7124700" y="2505075"/>
            <a:ext cx="4381500" cy="3286125"/>
          </a:xfrm>
          <a:prstGeom xmlns:a="http://schemas.openxmlformats.org/drawingml/2006/main" prst="rect">
            <a:avLst/>
          </a:prstGeom>
        </p:spPr>
      </p:pic>
      <p:sp>
        <p:nvSpPr>
          <p:cNvPr id="23" name="图片说明">
            <a:extLst xmlns:a="http://schemas.openxmlformats.org/drawingml/2006/main">
              <a:ext uri="{FF2B5EF4-FFF2-40B4-BE49-F238E27FC236}">
                <a16:creationId xmlns:a16="http://schemas.microsoft.com/office/drawing/2014/main" id="{FEEB51F0-0B6E-467E-B666-F58B0E80B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5772150"/>
            <a:ext cx="438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AI生成示意图，非交付实物</a:t>
            </a:r>
          </a:p>
        </p:txBody>
      </p:sp>
      <p:sp>
        <p:nvSpPr>
          <p:cNvPr id="24" name="待约定条件">
            <a:extLst xmlns:a="http://schemas.openxmlformats.org/drawingml/2006/main">
              <a:ext uri="{FF2B5EF4-FFF2-40B4-BE49-F238E27FC236}">
                <a16:creationId xmlns:a16="http://schemas.microsoft.com/office/drawing/2014/main" id="{745BD37E-2EA7-4243-9CFF-3A007FDF5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0225"/>
            <a:ext cx="61626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参考价、定价日、规格数量、交付时间</a:t>
            </a:r>
          </a:p>
        </p:txBody>
      </p:sp>
      <p:sp>
        <p:nvSpPr>
          <p:cNvPr id="25" name="待约定上限">
            <a:extLst xmlns:a="http://schemas.openxmlformats.org/drawingml/2006/main">
              <a:ext uri="{FF2B5EF4-FFF2-40B4-BE49-F238E27FC236}">
                <a16:creationId xmlns:a16="http://schemas.microsoft.com/office/drawing/2014/main" id="{32F9AB6F-6C95-465D-958D-32DE18CB3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95975"/>
            <a:ext cx="61626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及配置上限另行约定</a:t>
            </a:r>
          </a:p>
        </p:txBody>
      </p:sp>
      <p:sp>
        <p:nvSpPr>
          <p:cNvPr id="26" name="款项及价值边界">
            <a:extLst xmlns:a="http://schemas.openxmlformats.org/drawingml/2006/main">
              <a:ext uri="{FF2B5EF4-FFF2-40B4-BE49-F238E27FC236}">
                <a16:creationId xmlns:a16="http://schemas.microsoft.com/office/drawing/2014/main" id="{6E107138-26CF-40CC-AEE4-0C7A3F833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57925"/>
            <a:ext cx="10820400" cy="447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27" name="款项价值说明">
            <a:extLst xmlns:a="http://schemas.openxmlformats.org/drawingml/2006/main">
              <a:ext uri="{FF2B5EF4-FFF2-40B4-BE49-F238E27FC236}">
                <a16:creationId xmlns:a16="http://schemas.microsoft.com/office/drawing/2014/main" id="{1A063428-83CB-4209-A7CE-A82FBBFE2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324600"/>
            <a:ext cx="1047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购金款与项目投资款分别核算；参考价值不等于未来市值或可变现价格</a:t>
            </a:r>
          </a:p>
        </p:txBody>
      </p:sp>
    </p:spTree>
    <p:extLst>
      <p:ext uri="{BB962C8B-B14F-4D97-AF65-F5344CB8AC3E}">
        <p14:creationId xmlns:p14="http://schemas.microsoft.com/office/powerpoint/2010/main" val="4158831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3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FA64CF5D-AFBF-4F54-8676-706A4645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32A885FC-D70C-4282-930B-5DE9E9D00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B175A13C-4988-479F-890B-CFABB677D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实施与披露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3E9BE5C1-A14C-4F78-9BA3-F38570B9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93E7C121-5C76-427A-ABC6-94FEA44B0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首期实施进度与经营披露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3FECDF10-6C56-455E-8410-16C6B748B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进度性质">
            <a:extLst xmlns:a="http://schemas.openxmlformats.org/drawingml/2006/main">
              <a:ext uri="{FF2B5EF4-FFF2-40B4-BE49-F238E27FC236}">
                <a16:creationId xmlns:a16="http://schemas.microsoft.com/office/drawing/2014/main" id="{D69B1F15-692F-49A9-8EC7-43975C964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10820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计划节点与验证节点分别确认，分配以实际经营及协议条件为前提</a:t>
            </a:r>
          </a:p>
        </p:txBody>
      </p:sp>
      <p:sp>
        <p:nvSpPr>
          <p:cNvPr id="8" name="阶段时间轴0">
            <a:extLst xmlns:a="http://schemas.openxmlformats.org/drawingml/2006/main">
              <a:ext uri="{FF2B5EF4-FFF2-40B4-BE49-F238E27FC236}">
                <a16:creationId xmlns:a16="http://schemas.microsoft.com/office/drawing/2014/main" id="{24557949-1F13-4B93-886D-0BBD987E9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76525"/>
            <a:ext cx="2400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87A8C"/>
            </a:solidFill>
          </a:ln>
        </p:spPr>
      </p:sp>
      <p:sp>
        <p:nvSpPr>
          <p:cNvPr id="9" name="阶段节点0">
            <a:extLst xmlns:a="http://schemas.openxmlformats.org/drawingml/2006/main">
              <a:ext uri="{FF2B5EF4-FFF2-40B4-BE49-F238E27FC236}">
                <a16:creationId xmlns:a16="http://schemas.microsoft.com/office/drawing/2014/main" id="{7855CA1D-844D-439C-B03B-99BA52B31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03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7A8C"/>
          </a:solidFill>
          <a:ln xmlns:a="http://schemas.openxmlformats.org/drawingml/2006/main" w="0">
            <a:noFill/>
          </a:ln>
        </p:spPr>
      </p:sp>
      <p:sp>
        <p:nvSpPr>
          <p:cNvPr id="10" name="阶段序号0">
            <a:extLst xmlns:a="http://schemas.openxmlformats.org/drawingml/2006/main">
              <a:ext uri="{FF2B5EF4-FFF2-40B4-BE49-F238E27FC236}">
                <a16:creationId xmlns:a16="http://schemas.microsoft.com/office/drawing/2014/main" id="{E2081366-D988-4FD1-A555-D63F38A01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7647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87A8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87A8C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阶段标题0">
            <a:extLst xmlns:a="http://schemas.openxmlformats.org/drawingml/2006/main">
              <a:ext uri="{FF2B5EF4-FFF2-40B4-BE49-F238E27FC236}">
                <a16:creationId xmlns:a16="http://schemas.microsoft.com/office/drawing/2014/main" id="{75A8FE63-4C21-4720-A458-8D08ED3B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67025"/>
            <a:ext cx="2400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合同与启动</a:t>
            </a:r>
          </a:p>
        </p:txBody>
      </p:sp>
      <p:sp>
        <p:nvSpPr>
          <p:cNvPr id="12" name="阶段内容A0">
            <a:extLst xmlns:a="http://schemas.openxmlformats.org/drawingml/2006/main">
              <a:ext uri="{FF2B5EF4-FFF2-40B4-BE49-F238E27FC236}">
                <a16:creationId xmlns:a16="http://schemas.microsoft.com/office/drawing/2014/main" id="{DA7665FA-1339-4965-BC59-55014DD62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52800"/>
            <a:ext cx="25622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落实合同</a:t>
            </a:r>
          </a:p>
        </p:txBody>
      </p:sp>
      <p:sp>
        <p:nvSpPr>
          <p:cNvPr id="13" name="阶段内容B0">
            <a:extLst xmlns:a="http://schemas.openxmlformats.org/drawingml/2006/main">
              <a:ext uri="{FF2B5EF4-FFF2-40B4-BE49-F238E27FC236}">
                <a16:creationId xmlns:a16="http://schemas.microsoft.com/office/drawing/2014/main" id="{7EE1B7DA-CDFA-4971-B234-D392EFA47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05225"/>
            <a:ext cx="26574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及启动条件</a:t>
            </a:r>
          </a:p>
        </p:txBody>
      </p:sp>
      <p:sp>
        <p:nvSpPr>
          <p:cNvPr id="14" name="阶段衔接0">
            <a:extLst xmlns:a="http://schemas.openxmlformats.org/drawingml/2006/main">
              <a:ext uri="{FF2B5EF4-FFF2-40B4-BE49-F238E27FC236}">
                <a16:creationId xmlns:a16="http://schemas.microsoft.com/office/drawing/2014/main" id="{116B85B0-F570-48C4-A9E0-F328D8445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925" y="2619375"/>
            <a:ext cx="200025" cy="1238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87A8C"/>
          </a:solidFill>
          <a:ln xmlns:a="http://schemas.openxmlformats.org/drawingml/2006/main" w="0">
            <a:noFill/>
          </a:ln>
        </p:spPr>
      </p:sp>
      <p:sp>
        <p:nvSpPr>
          <p:cNvPr id="15" name="阶段时间轴1">
            <a:extLst xmlns:a="http://schemas.openxmlformats.org/drawingml/2006/main">
              <a:ext uri="{FF2B5EF4-FFF2-40B4-BE49-F238E27FC236}">
                <a16:creationId xmlns:a16="http://schemas.microsoft.com/office/drawing/2014/main" id="{AE4CF113-A3C5-4466-8974-FB400907C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676525"/>
            <a:ext cx="2400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87A8C"/>
            </a:solidFill>
          </a:ln>
        </p:spPr>
      </p:sp>
      <p:sp>
        <p:nvSpPr>
          <p:cNvPr id="16" name="阶段节点1">
            <a:extLst xmlns:a="http://schemas.openxmlformats.org/drawingml/2006/main">
              <a:ext uri="{FF2B5EF4-FFF2-40B4-BE49-F238E27FC236}">
                <a16:creationId xmlns:a16="http://schemas.microsoft.com/office/drawing/2014/main" id="{2B2E790C-0E6B-47C1-9085-567D1B7A3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6003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7A8C"/>
          </a:solidFill>
          <a:ln xmlns:a="http://schemas.openxmlformats.org/drawingml/2006/main" w="0">
            <a:noFill/>
          </a:ln>
        </p:spPr>
      </p:sp>
      <p:sp>
        <p:nvSpPr>
          <p:cNvPr id="17" name="阶段序号1">
            <a:extLst xmlns:a="http://schemas.openxmlformats.org/drawingml/2006/main">
              <a:ext uri="{FF2B5EF4-FFF2-40B4-BE49-F238E27FC236}">
                <a16:creationId xmlns:a16="http://schemas.microsoft.com/office/drawing/2014/main" id="{DA397FCC-084E-44D3-A654-066F08F9C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27647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87A8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87A8C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8" name="阶段标题1">
            <a:extLst xmlns:a="http://schemas.openxmlformats.org/drawingml/2006/main">
              <a:ext uri="{FF2B5EF4-FFF2-40B4-BE49-F238E27FC236}">
                <a16:creationId xmlns:a16="http://schemas.microsoft.com/office/drawing/2014/main" id="{20FD9C6C-506F-41BA-9D18-33F331B5C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867025"/>
            <a:ext cx="2400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准备与建设</a:t>
            </a:r>
          </a:p>
        </p:txBody>
      </p:sp>
      <p:sp>
        <p:nvSpPr>
          <p:cNvPr id="19" name="阶段内容A1">
            <a:extLst xmlns:a="http://schemas.openxmlformats.org/drawingml/2006/main">
              <a:ext uri="{FF2B5EF4-FFF2-40B4-BE49-F238E27FC236}">
                <a16:creationId xmlns:a16="http://schemas.microsoft.com/office/drawing/2014/main" id="{B3971401-5119-4A7C-9585-284023CE3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352800"/>
            <a:ext cx="25622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检测、工程与物流准备</a:t>
            </a:r>
          </a:p>
        </p:txBody>
      </p:sp>
      <p:sp>
        <p:nvSpPr>
          <p:cNvPr id="20" name="阶段内容B1">
            <a:extLst xmlns:a="http://schemas.openxmlformats.org/drawingml/2006/main">
              <a:ext uri="{FF2B5EF4-FFF2-40B4-BE49-F238E27FC236}">
                <a16:creationId xmlns:a16="http://schemas.microsoft.com/office/drawing/2014/main" id="{94C0FD43-A644-4691-AEEA-FF39B3BC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705225"/>
            <a:ext cx="26574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资金到位后约3个月计划</a:t>
            </a:r>
          </a:p>
        </p:txBody>
      </p:sp>
      <p:sp>
        <p:nvSpPr>
          <p:cNvPr id="21" name="阶段衔接1">
            <a:extLst xmlns:a="http://schemas.openxmlformats.org/drawingml/2006/main">
              <a:ext uri="{FF2B5EF4-FFF2-40B4-BE49-F238E27FC236}">
                <a16:creationId xmlns:a16="http://schemas.microsoft.com/office/drawing/2014/main" id="{D4932F2B-09A6-4E8D-8931-0BBDBADE6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1225" y="2619375"/>
            <a:ext cx="200025" cy="1238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22" name="阶段时间轴2">
            <a:extLst xmlns:a="http://schemas.openxmlformats.org/drawingml/2006/main">
              <a:ext uri="{FF2B5EF4-FFF2-40B4-BE49-F238E27FC236}">
                <a16:creationId xmlns:a16="http://schemas.microsoft.com/office/drawing/2014/main" id="{BE6F7E14-37E7-48A8-8251-BFF926DC8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76525"/>
            <a:ext cx="2400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02A49"/>
            </a:solidFill>
          </a:ln>
        </p:spPr>
      </p:sp>
      <p:sp>
        <p:nvSpPr>
          <p:cNvPr id="23" name="阶段节点2">
            <a:extLst xmlns:a="http://schemas.openxmlformats.org/drawingml/2006/main">
              <a:ext uri="{FF2B5EF4-FFF2-40B4-BE49-F238E27FC236}">
                <a16:creationId xmlns:a16="http://schemas.microsoft.com/office/drawing/2014/main" id="{38E6CD17-F23F-43B4-9583-1C8503A41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003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24" name="阶段序号2">
            <a:extLst xmlns:a="http://schemas.openxmlformats.org/drawingml/2006/main">
              <a:ext uri="{FF2B5EF4-FFF2-40B4-BE49-F238E27FC236}">
                <a16:creationId xmlns:a16="http://schemas.microsoft.com/office/drawing/2014/main" id="{F8A80B22-9E7B-440C-9802-1EC4823F1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27647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02A4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02A4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5" name="阶段标题2">
            <a:extLst xmlns:a="http://schemas.openxmlformats.org/drawingml/2006/main">
              <a:ext uri="{FF2B5EF4-FFF2-40B4-BE49-F238E27FC236}">
                <a16:creationId xmlns:a16="http://schemas.microsoft.com/office/drawing/2014/main" id="{BE9E1E73-2235-4E4D-8984-51BF6AC0C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867025"/>
            <a:ext cx="2400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试产验证</a:t>
            </a:r>
          </a:p>
        </p:txBody>
      </p:sp>
      <p:sp>
        <p:nvSpPr>
          <p:cNvPr id="26" name="阶段内容A2">
            <a:extLst xmlns:a="http://schemas.openxmlformats.org/drawingml/2006/main">
              <a:ext uri="{FF2B5EF4-FFF2-40B4-BE49-F238E27FC236}">
                <a16:creationId xmlns:a16="http://schemas.microsoft.com/office/drawing/2014/main" id="{FEDDAA76-70D7-42E0-B9A0-5FA891817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352800"/>
            <a:ext cx="25622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验证出金、成本、产能</a:t>
            </a:r>
          </a:p>
        </p:txBody>
      </p:sp>
      <p:sp>
        <p:nvSpPr>
          <p:cNvPr id="27" name="阶段内容B2">
            <a:extLst xmlns:a="http://schemas.openxmlformats.org/drawingml/2006/main">
              <a:ext uri="{FF2B5EF4-FFF2-40B4-BE49-F238E27FC236}">
                <a16:creationId xmlns:a16="http://schemas.microsoft.com/office/drawing/2014/main" id="{E66C42E1-2451-4EB6-98AF-86F2FA931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705225"/>
            <a:ext cx="26574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及销售回款</a:t>
            </a:r>
          </a:p>
        </p:txBody>
      </p:sp>
      <p:sp>
        <p:nvSpPr>
          <p:cNvPr id="28" name="阶段衔接2">
            <a:extLst xmlns:a="http://schemas.openxmlformats.org/drawingml/2006/main">
              <a:ext uri="{FF2B5EF4-FFF2-40B4-BE49-F238E27FC236}">
                <a16:creationId xmlns:a16="http://schemas.microsoft.com/office/drawing/2014/main" id="{AFB134A4-5DD6-42FA-A5D5-A4ED8D8EA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2525" y="2619375"/>
            <a:ext cx="200025" cy="1238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29" name="阶段时间轴3">
            <a:extLst xmlns:a="http://schemas.openxmlformats.org/drawingml/2006/main">
              <a:ext uri="{FF2B5EF4-FFF2-40B4-BE49-F238E27FC236}">
                <a16:creationId xmlns:a16="http://schemas.microsoft.com/office/drawing/2014/main" id="{584591E3-3237-4A5B-B333-8EAA7B0B3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676525"/>
            <a:ext cx="2400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02A49"/>
            </a:solidFill>
          </a:ln>
        </p:spPr>
      </p:sp>
      <p:sp>
        <p:nvSpPr>
          <p:cNvPr id="30" name="阶段节点3">
            <a:extLst xmlns:a="http://schemas.openxmlformats.org/drawingml/2006/main">
              <a:ext uri="{FF2B5EF4-FFF2-40B4-BE49-F238E27FC236}">
                <a16:creationId xmlns:a16="http://schemas.microsoft.com/office/drawing/2014/main" id="{FC3AC8FC-376D-483E-9A33-9CBE4D974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6003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31" name="阶段序号3">
            <a:extLst xmlns:a="http://schemas.openxmlformats.org/drawingml/2006/main">
              <a:ext uri="{FF2B5EF4-FFF2-40B4-BE49-F238E27FC236}">
                <a16:creationId xmlns:a16="http://schemas.microsoft.com/office/drawing/2014/main" id="{90318876-C711-4423-BC2D-F0254B65C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27647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02A4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02A4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2" name="阶段标题3">
            <a:extLst xmlns:a="http://schemas.openxmlformats.org/drawingml/2006/main">
              <a:ext uri="{FF2B5EF4-FFF2-40B4-BE49-F238E27FC236}">
                <a16:creationId xmlns:a16="http://schemas.microsoft.com/office/drawing/2014/main" id="{C5FDA00D-5E00-404A-937F-8A90F81D4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867025"/>
            <a:ext cx="2400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正式运营</a:t>
            </a:r>
          </a:p>
        </p:txBody>
      </p:sp>
      <p:sp>
        <p:nvSpPr>
          <p:cNvPr id="33" name="阶段内容A3">
            <a:extLst xmlns:a="http://schemas.openxmlformats.org/drawingml/2006/main">
              <a:ext uri="{FF2B5EF4-FFF2-40B4-BE49-F238E27FC236}">
                <a16:creationId xmlns:a16="http://schemas.microsoft.com/office/drawing/2014/main" id="{D408DE4E-3642-484D-BD83-159F6A508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352800"/>
            <a:ext cx="25622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披露经营情况</a:t>
            </a:r>
          </a:p>
        </p:txBody>
      </p:sp>
      <p:sp>
        <p:nvSpPr>
          <p:cNvPr id="34" name="阶段内容B3">
            <a:extLst xmlns:a="http://schemas.openxmlformats.org/drawingml/2006/main">
              <a:ext uri="{FF2B5EF4-FFF2-40B4-BE49-F238E27FC236}">
                <a16:creationId xmlns:a16="http://schemas.microsoft.com/office/drawing/2014/main" id="{3A378F81-1358-48ED-85AD-95AC99682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705225"/>
            <a:ext cx="26574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与累计分配</a:t>
            </a:r>
          </a:p>
        </p:txBody>
      </p:sp>
      <p:sp>
        <p:nvSpPr>
          <p:cNvPr id="35" name="产能测算分隔">
            <a:extLst xmlns:a="http://schemas.openxmlformats.org/drawingml/2006/main">
              <a:ext uri="{FF2B5EF4-FFF2-40B4-BE49-F238E27FC236}">
                <a16:creationId xmlns:a16="http://schemas.microsoft.com/office/drawing/2014/main" id="{ACB6D922-D691-41B5-ABD0-A62B417C6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95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36" name="满负荷生产日算式">
            <a:extLst xmlns:a="http://schemas.openxmlformats.org/drawingml/2006/main">
              <a:ext uri="{FF2B5EF4-FFF2-40B4-BE49-F238E27FC236}">
                <a16:creationId xmlns:a16="http://schemas.microsoft.com/office/drawing/2014/main" id="{5C35D100-1B51-4C61-B6A2-3932DFE26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0"/>
            <a:ext cx="108204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25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70万干吨 ÷ 1,500干吨/日 ≈ 467个满负荷生产日</a:t>
            </a:r>
          </a:p>
        </p:txBody>
      </p:sp>
      <p:sp>
        <p:nvSpPr>
          <p:cNvPr id="37" name="生产日限制">
            <a:extLst xmlns:a="http://schemas.openxmlformats.org/drawingml/2006/main">
              <a:ext uri="{FF2B5EF4-FFF2-40B4-BE49-F238E27FC236}">
                <a16:creationId xmlns:a16="http://schemas.microsoft.com/office/drawing/2014/main" id="{60001011-3465-4808-99CB-8493A7F9C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3870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不含建设、爬坡、检修及供料中断，不等于项目日历周期或回本期限</a:t>
            </a:r>
          </a:p>
        </p:txBody>
      </p:sp>
      <p:sp>
        <p:nvSpPr>
          <p:cNvPr id="38" name="经营披露底色">
            <a:extLst xmlns:a="http://schemas.openxmlformats.org/drawingml/2006/main">
              <a:ext uri="{FF2B5EF4-FFF2-40B4-BE49-F238E27FC236}">
                <a16:creationId xmlns:a16="http://schemas.microsoft.com/office/drawing/2014/main" id="{93F8863F-100F-4212-AA8D-975079BE4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05425"/>
            <a:ext cx="108204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39" name="月报标签">
            <a:extLst xmlns:a="http://schemas.openxmlformats.org/drawingml/2006/main">
              <a:ext uri="{FF2B5EF4-FFF2-40B4-BE49-F238E27FC236}">
                <a16:creationId xmlns:a16="http://schemas.microsoft.com/office/drawing/2014/main" id="{93CCF234-466C-470F-9101-839A0E908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429250"/>
            <a:ext cx="20764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D8B66A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D8B66A"/>
                </a:solidFill>
                <a:latin typeface="Heiti TC"/>
                <a:ea typeface="Heiti TC"/>
                <a:cs typeface="Heiti TC"/>
              </a:rPr>
              <a:t>经营月报字段</a:t>
            </a:r>
          </a:p>
        </p:txBody>
      </p:sp>
      <p:sp>
        <p:nvSpPr>
          <p:cNvPr id="40" name="披露字段0">
            <a:extLst xmlns:a="http://schemas.openxmlformats.org/drawingml/2006/main">
              <a:ext uri="{FF2B5EF4-FFF2-40B4-BE49-F238E27FC236}">
                <a16:creationId xmlns:a16="http://schemas.microsoft.com/office/drawing/2014/main" id="{088D8E3B-22DD-4A6E-A920-F9E03C87B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419725"/>
            <a:ext cx="171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生产</a:t>
            </a:r>
          </a:p>
        </p:txBody>
      </p:sp>
      <p:sp>
        <p:nvSpPr>
          <p:cNvPr id="41" name="披露字段1">
            <a:extLst xmlns:a="http://schemas.openxmlformats.org/drawingml/2006/main">
              <a:ext uri="{FF2B5EF4-FFF2-40B4-BE49-F238E27FC236}">
                <a16:creationId xmlns:a16="http://schemas.microsoft.com/office/drawing/2014/main" id="{F88ABB72-BFBD-44BE-8254-58315FFA7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419725"/>
            <a:ext cx="171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销售</a:t>
            </a:r>
          </a:p>
        </p:txBody>
      </p:sp>
      <p:sp>
        <p:nvSpPr>
          <p:cNvPr id="42" name="披露字段2">
            <a:extLst xmlns:a="http://schemas.openxmlformats.org/drawingml/2006/main">
              <a:ext uri="{FF2B5EF4-FFF2-40B4-BE49-F238E27FC236}">
                <a16:creationId xmlns:a16="http://schemas.microsoft.com/office/drawing/2014/main" id="{BAC4F771-E1D3-4F67-8620-F8587ED35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5419725"/>
            <a:ext cx="171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成本</a:t>
            </a:r>
          </a:p>
        </p:txBody>
      </p:sp>
      <p:sp>
        <p:nvSpPr>
          <p:cNvPr id="43" name="披露字段3">
            <a:extLst xmlns:a="http://schemas.openxmlformats.org/drawingml/2006/main">
              <a:ext uri="{FF2B5EF4-FFF2-40B4-BE49-F238E27FC236}">
                <a16:creationId xmlns:a16="http://schemas.microsoft.com/office/drawing/2014/main" id="{C2D26B42-FF31-4DD5-8A50-9807F0BEB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419725"/>
            <a:ext cx="171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累计分配</a:t>
            </a:r>
          </a:p>
        </p:txBody>
      </p:sp>
      <p:sp>
        <p:nvSpPr>
          <p:cNvPr id="44" name="分配条件虚线0">
            <a:extLst xmlns:a="http://schemas.openxmlformats.org/drawingml/2006/main">
              <a:ext uri="{FF2B5EF4-FFF2-40B4-BE49-F238E27FC236}">
                <a16:creationId xmlns:a16="http://schemas.microsoft.com/office/drawing/2014/main" id="{880897C9-DF15-463E-86C6-1EEA60E5E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45" name="分配条件虚线17">
            <a:extLst xmlns:a="http://schemas.openxmlformats.org/drawingml/2006/main">
              <a:ext uri="{FF2B5EF4-FFF2-40B4-BE49-F238E27FC236}">
                <a16:creationId xmlns:a16="http://schemas.microsoft.com/office/drawing/2014/main" id="{8E51D1B3-6173-419C-864A-F013278FF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46" name="分配条件虚线34">
            <a:extLst xmlns:a="http://schemas.openxmlformats.org/drawingml/2006/main">
              <a:ext uri="{FF2B5EF4-FFF2-40B4-BE49-F238E27FC236}">
                <a16:creationId xmlns:a16="http://schemas.microsoft.com/office/drawing/2014/main" id="{D997A554-DFDF-4ACD-9A7F-4C13C6836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47" name="分配条件虚线51">
            <a:extLst xmlns:a="http://schemas.openxmlformats.org/drawingml/2006/main">
              <a:ext uri="{FF2B5EF4-FFF2-40B4-BE49-F238E27FC236}">
                <a16:creationId xmlns:a16="http://schemas.microsoft.com/office/drawing/2014/main" id="{D0EE6B25-26A6-4C16-8129-8C9E7FF1B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48" name="分配条件虚线68">
            <a:extLst xmlns:a="http://schemas.openxmlformats.org/drawingml/2006/main">
              <a:ext uri="{FF2B5EF4-FFF2-40B4-BE49-F238E27FC236}">
                <a16:creationId xmlns:a16="http://schemas.microsoft.com/office/drawing/2014/main" id="{CE3EB501-D532-4819-9A1D-DC8977EEE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49" name="分配条件虚线85">
            <a:extLst xmlns:a="http://schemas.openxmlformats.org/drawingml/2006/main">
              <a:ext uri="{FF2B5EF4-FFF2-40B4-BE49-F238E27FC236}">
                <a16:creationId xmlns:a16="http://schemas.microsoft.com/office/drawing/2014/main" id="{F2138C25-D717-45FA-B6CE-839BDEFEC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50" name="分配条件虚线102">
            <a:extLst xmlns:a="http://schemas.openxmlformats.org/drawingml/2006/main">
              <a:ext uri="{FF2B5EF4-FFF2-40B4-BE49-F238E27FC236}">
                <a16:creationId xmlns:a16="http://schemas.microsoft.com/office/drawing/2014/main" id="{7603BAD9-F872-4A7A-A4BA-BAF2F155B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51" name="分配条件虚线119">
            <a:extLst xmlns:a="http://schemas.openxmlformats.org/drawingml/2006/main">
              <a:ext uri="{FF2B5EF4-FFF2-40B4-BE49-F238E27FC236}">
                <a16:creationId xmlns:a16="http://schemas.microsoft.com/office/drawing/2014/main" id="{5C67F173-65BE-4B77-8E41-DF47B338E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52" name="分配条件虚线136">
            <a:extLst xmlns:a="http://schemas.openxmlformats.org/drawingml/2006/main">
              <a:ext uri="{FF2B5EF4-FFF2-40B4-BE49-F238E27FC236}">
                <a16:creationId xmlns:a16="http://schemas.microsoft.com/office/drawing/2014/main" id="{A6337B08-BEB4-4EB5-86D5-053BF5E60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53" name="分配条件虚线153">
            <a:extLst xmlns:a="http://schemas.openxmlformats.org/drawingml/2006/main">
              <a:ext uri="{FF2B5EF4-FFF2-40B4-BE49-F238E27FC236}">
                <a16:creationId xmlns:a16="http://schemas.microsoft.com/office/drawing/2014/main" id="{38832B28-D4AE-41BA-9413-7AC21963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54" name="分配条件虚线170">
            <a:extLst xmlns:a="http://schemas.openxmlformats.org/drawingml/2006/main">
              <a:ext uri="{FF2B5EF4-FFF2-40B4-BE49-F238E27FC236}">
                <a16:creationId xmlns:a16="http://schemas.microsoft.com/office/drawing/2014/main" id="{D8123C81-5A36-4E2E-B716-1F5F37B6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55" name="分配条件虚线187">
            <a:extLst xmlns:a="http://schemas.openxmlformats.org/drawingml/2006/main">
              <a:ext uri="{FF2B5EF4-FFF2-40B4-BE49-F238E27FC236}">
                <a16:creationId xmlns:a16="http://schemas.microsoft.com/office/drawing/2014/main" id="{3D00DDE8-8097-46AD-A31F-F821A7E2B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69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56" name="分配条件虚线204">
            <a:extLst xmlns:a="http://schemas.openxmlformats.org/drawingml/2006/main">
              <a:ext uri="{FF2B5EF4-FFF2-40B4-BE49-F238E27FC236}">
                <a16:creationId xmlns:a16="http://schemas.microsoft.com/office/drawing/2014/main" id="{25E3BD7A-068F-44F5-8465-03517A3BD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57" name="分配条件虚线221">
            <a:extLst xmlns:a="http://schemas.openxmlformats.org/drawingml/2006/main">
              <a:ext uri="{FF2B5EF4-FFF2-40B4-BE49-F238E27FC236}">
                <a16:creationId xmlns:a16="http://schemas.microsoft.com/office/drawing/2014/main" id="{FC6BFD4F-2A17-44EC-83FC-B87DB069B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58" name="分配条件虚线238">
            <a:extLst xmlns:a="http://schemas.openxmlformats.org/drawingml/2006/main">
              <a:ext uri="{FF2B5EF4-FFF2-40B4-BE49-F238E27FC236}">
                <a16:creationId xmlns:a16="http://schemas.microsoft.com/office/drawing/2014/main" id="{CB64D4BA-7FE8-4C2C-BE54-EA7A4C33E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59" name="分配条件虚线255">
            <a:extLst xmlns:a="http://schemas.openxmlformats.org/drawingml/2006/main">
              <a:ext uri="{FF2B5EF4-FFF2-40B4-BE49-F238E27FC236}">
                <a16:creationId xmlns:a16="http://schemas.microsoft.com/office/drawing/2014/main" id="{60B3BE23-75B0-4E46-BDC2-AA5E09B87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60" name="分配条件虚线272">
            <a:extLst xmlns:a="http://schemas.openxmlformats.org/drawingml/2006/main">
              <a:ext uri="{FF2B5EF4-FFF2-40B4-BE49-F238E27FC236}">
                <a16:creationId xmlns:a16="http://schemas.microsoft.com/office/drawing/2014/main" id="{C78B7A1C-95D6-4AEF-8846-6DF477467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61" name="分配条件虚线289">
            <a:extLst xmlns:a="http://schemas.openxmlformats.org/drawingml/2006/main">
              <a:ext uri="{FF2B5EF4-FFF2-40B4-BE49-F238E27FC236}">
                <a16:creationId xmlns:a16="http://schemas.microsoft.com/office/drawing/2014/main" id="{20B97DDF-A8EC-486B-95E8-9190CB969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62" name="分配条件虚线306">
            <a:extLst xmlns:a="http://schemas.openxmlformats.org/drawingml/2006/main">
              <a:ext uri="{FF2B5EF4-FFF2-40B4-BE49-F238E27FC236}">
                <a16:creationId xmlns:a16="http://schemas.microsoft.com/office/drawing/2014/main" id="{2CF87C55-D629-49B2-8B24-2491B9BCC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63" name="分配条件虚线323">
            <a:extLst xmlns:a="http://schemas.openxmlformats.org/drawingml/2006/main">
              <a:ext uri="{FF2B5EF4-FFF2-40B4-BE49-F238E27FC236}">
                <a16:creationId xmlns:a16="http://schemas.microsoft.com/office/drawing/2014/main" id="{FD1755FF-4195-4BA6-A997-3E1F8C06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64" name="分配条件虚线340">
            <a:extLst xmlns:a="http://schemas.openxmlformats.org/drawingml/2006/main">
              <a:ext uri="{FF2B5EF4-FFF2-40B4-BE49-F238E27FC236}">
                <a16:creationId xmlns:a16="http://schemas.microsoft.com/office/drawing/2014/main" id="{EA80728E-0FDE-4556-8AEC-B138EB34C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65" name="分配条件虚线357">
            <a:extLst xmlns:a="http://schemas.openxmlformats.org/drawingml/2006/main">
              <a:ext uri="{FF2B5EF4-FFF2-40B4-BE49-F238E27FC236}">
                <a16:creationId xmlns:a16="http://schemas.microsoft.com/office/drawing/2014/main" id="{5BD78823-4006-415E-B4C5-889C65237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62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66" name="分配条件虚线374">
            <a:extLst xmlns:a="http://schemas.openxmlformats.org/drawingml/2006/main">
              <a:ext uri="{FF2B5EF4-FFF2-40B4-BE49-F238E27FC236}">
                <a16:creationId xmlns:a16="http://schemas.microsoft.com/office/drawing/2014/main" id="{E4C8BA1C-2848-41A8-B009-9BAB7C364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67" name="分配条件虚线391">
            <a:extLst xmlns:a="http://schemas.openxmlformats.org/drawingml/2006/main">
              <a:ext uri="{FF2B5EF4-FFF2-40B4-BE49-F238E27FC236}">
                <a16:creationId xmlns:a16="http://schemas.microsoft.com/office/drawing/2014/main" id="{E08F400D-C880-4764-8B77-5E514C423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68" name="分配条件虚线408">
            <a:extLst xmlns:a="http://schemas.openxmlformats.org/drawingml/2006/main">
              <a:ext uri="{FF2B5EF4-FFF2-40B4-BE49-F238E27FC236}">
                <a16:creationId xmlns:a16="http://schemas.microsoft.com/office/drawing/2014/main" id="{D4B25144-0B47-42B0-B306-B64015A17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69" name="分配条件虚线425">
            <a:extLst xmlns:a="http://schemas.openxmlformats.org/drawingml/2006/main">
              <a:ext uri="{FF2B5EF4-FFF2-40B4-BE49-F238E27FC236}">
                <a16:creationId xmlns:a16="http://schemas.microsoft.com/office/drawing/2014/main" id="{0C951155-F2FD-4D6A-BA08-4EC229358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70" name="分配条件虚线442">
            <a:extLst xmlns:a="http://schemas.openxmlformats.org/drawingml/2006/main">
              <a:ext uri="{FF2B5EF4-FFF2-40B4-BE49-F238E27FC236}">
                <a16:creationId xmlns:a16="http://schemas.microsoft.com/office/drawing/2014/main" id="{805A61A6-E7FB-46DD-8DCD-DE6D8DA0D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71" name="分配条件虚线459">
            <a:extLst xmlns:a="http://schemas.openxmlformats.org/drawingml/2006/main">
              <a:ext uri="{FF2B5EF4-FFF2-40B4-BE49-F238E27FC236}">
                <a16:creationId xmlns:a16="http://schemas.microsoft.com/office/drawing/2014/main" id="{66CD3CCA-C48F-487A-AD9A-49114208B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77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72" name="分配条件虚线476">
            <a:extLst xmlns:a="http://schemas.openxmlformats.org/drawingml/2006/main">
              <a:ext uri="{FF2B5EF4-FFF2-40B4-BE49-F238E27FC236}">
                <a16:creationId xmlns:a16="http://schemas.microsoft.com/office/drawing/2014/main" id="{A2CC9325-95B8-4389-9170-4A918028E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73" name="分配条件虚线493">
            <a:extLst xmlns:a="http://schemas.openxmlformats.org/drawingml/2006/main">
              <a:ext uri="{FF2B5EF4-FFF2-40B4-BE49-F238E27FC236}">
                <a16:creationId xmlns:a16="http://schemas.microsoft.com/office/drawing/2014/main" id="{E800AE72-BECA-4D3C-ACCC-897C348E2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74" name="分配条件虚线510">
            <a:extLst xmlns:a="http://schemas.openxmlformats.org/drawingml/2006/main">
              <a:ext uri="{FF2B5EF4-FFF2-40B4-BE49-F238E27FC236}">
                <a16:creationId xmlns:a16="http://schemas.microsoft.com/office/drawing/2014/main" id="{68A5DAE6-DB31-467A-B0B5-91739BCD2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75" name="分配条件虚线527">
            <a:extLst xmlns:a="http://schemas.openxmlformats.org/drawingml/2006/main">
              <a:ext uri="{FF2B5EF4-FFF2-40B4-BE49-F238E27FC236}">
                <a16:creationId xmlns:a16="http://schemas.microsoft.com/office/drawing/2014/main" id="{C45B32D4-797C-48C7-9317-B087C3BCA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76" name="分配条件虚线544">
            <a:extLst xmlns:a="http://schemas.openxmlformats.org/drawingml/2006/main">
              <a:ext uri="{FF2B5EF4-FFF2-40B4-BE49-F238E27FC236}">
                <a16:creationId xmlns:a16="http://schemas.microsoft.com/office/drawing/2014/main" id="{70AC1274-EAAC-4932-A386-7425DE38A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77" name="分配条件虚线561">
            <a:extLst xmlns:a="http://schemas.openxmlformats.org/drawingml/2006/main">
              <a:ext uri="{FF2B5EF4-FFF2-40B4-BE49-F238E27FC236}">
                <a16:creationId xmlns:a16="http://schemas.microsoft.com/office/drawing/2014/main" id="{85C509A5-9622-484D-A021-48552E68B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78" name="分配条件虚线578">
            <a:extLst xmlns:a="http://schemas.openxmlformats.org/drawingml/2006/main">
              <a:ext uri="{FF2B5EF4-FFF2-40B4-BE49-F238E27FC236}">
                <a16:creationId xmlns:a16="http://schemas.microsoft.com/office/drawing/2014/main" id="{13EB5ACD-5F3E-4CB4-BB1A-F17109D79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79" name="分配条件虚线595">
            <a:extLst xmlns:a="http://schemas.openxmlformats.org/drawingml/2006/main">
              <a:ext uri="{FF2B5EF4-FFF2-40B4-BE49-F238E27FC236}">
                <a16:creationId xmlns:a16="http://schemas.microsoft.com/office/drawing/2014/main" id="{5AE7C1C5-8A48-4CA4-B27E-8ACE952D7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80" name="分配条件虚线612">
            <a:extLst xmlns:a="http://schemas.openxmlformats.org/drawingml/2006/main">
              <a:ext uri="{FF2B5EF4-FFF2-40B4-BE49-F238E27FC236}">
                <a16:creationId xmlns:a16="http://schemas.microsoft.com/office/drawing/2014/main" id="{9AE354C7-7A2E-4DC1-8364-56B957B3A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81" name="分配条件虚线629">
            <a:extLst xmlns:a="http://schemas.openxmlformats.org/drawingml/2006/main">
              <a:ext uri="{FF2B5EF4-FFF2-40B4-BE49-F238E27FC236}">
                <a16:creationId xmlns:a16="http://schemas.microsoft.com/office/drawing/2014/main" id="{DDED97D9-AB04-48C4-A17E-357F90A03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82" name="分配条件虚线646">
            <a:extLst xmlns:a="http://schemas.openxmlformats.org/drawingml/2006/main">
              <a:ext uri="{FF2B5EF4-FFF2-40B4-BE49-F238E27FC236}">
                <a16:creationId xmlns:a16="http://schemas.microsoft.com/office/drawing/2014/main" id="{D73D7A1F-BA95-4D44-A339-76709A748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83" name="分配条件虚线663">
            <a:extLst xmlns:a="http://schemas.openxmlformats.org/drawingml/2006/main">
              <a:ext uri="{FF2B5EF4-FFF2-40B4-BE49-F238E27FC236}">
                <a16:creationId xmlns:a16="http://schemas.microsoft.com/office/drawing/2014/main" id="{8AE84888-2DF2-4025-A7C0-86B6A7D6E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84" name="分配条件虚线680">
            <a:extLst xmlns:a="http://schemas.openxmlformats.org/drawingml/2006/main">
              <a:ext uri="{FF2B5EF4-FFF2-40B4-BE49-F238E27FC236}">
                <a16:creationId xmlns:a16="http://schemas.microsoft.com/office/drawing/2014/main" id="{9C15E1EB-C4B4-4782-B6AD-2FE97206E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85" name="分配条件虚线697">
            <a:extLst xmlns:a="http://schemas.openxmlformats.org/drawingml/2006/main">
              <a:ext uri="{FF2B5EF4-FFF2-40B4-BE49-F238E27FC236}">
                <a16:creationId xmlns:a16="http://schemas.microsoft.com/office/drawing/2014/main" id="{6418953C-534A-4F7B-BA39-93C8B3A9A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86" name="分配条件虚线714">
            <a:extLst xmlns:a="http://schemas.openxmlformats.org/drawingml/2006/main">
              <a:ext uri="{FF2B5EF4-FFF2-40B4-BE49-F238E27FC236}">
                <a16:creationId xmlns:a16="http://schemas.microsoft.com/office/drawing/2014/main" id="{840A5539-1F9A-4CDA-ACA8-7141D8752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87" name="分配条件虚线731">
            <a:extLst xmlns:a="http://schemas.openxmlformats.org/drawingml/2006/main">
              <a:ext uri="{FF2B5EF4-FFF2-40B4-BE49-F238E27FC236}">
                <a16:creationId xmlns:a16="http://schemas.microsoft.com/office/drawing/2014/main" id="{E2A5762F-3BDD-45D1-A819-3C9FB3D55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85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88" name="分配条件虚线748">
            <a:extLst xmlns:a="http://schemas.openxmlformats.org/drawingml/2006/main">
              <a:ext uri="{FF2B5EF4-FFF2-40B4-BE49-F238E27FC236}">
                <a16:creationId xmlns:a16="http://schemas.microsoft.com/office/drawing/2014/main" id="{E35DA6E4-151F-4F9E-A3E9-0E7C23AFA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89" name="分配条件虚线765">
            <a:extLst xmlns:a="http://schemas.openxmlformats.org/drawingml/2006/main">
              <a:ext uri="{FF2B5EF4-FFF2-40B4-BE49-F238E27FC236}">
                <a16:creationId xmlns:a16="http://schemas.microsoft.com/office/drawing/2014/main" id="{D3114454-E8AE-4DCB-9078-A6605819C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90" name="分配条件虚线782">
            <a:extLst xmlns:a="http://schemas.openxmlformats.org/drawingml/2006/main">
              <a:ext uri="{FF2B5EF4-FFF2-40B4-BE49-F238E27FC236}">
                <a16:creationId xmlns:a16="http://schemas.microsoft.com/office/drawing/2014/main" id="{12ACAD17-DCFD-482B-884A-114219287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91" name="分配条件虚线799">
            <a:extLst xmlns:a="http://schemas.openxmlformats.org/drawingml/2006/main">
              <a:ext uri="{FF2B5EF4-FFF2-40B4-BE49-F238E27FC236}">
                <a16:creationId xmlns:a16="http://schemas.microsoft.com/office/drawing/2014/main" id="{2E50DE1F-B030-47EE-A5CA-3D349FD3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92" name="分配条件虚线816">
            <a:extLst xmlns:a="http://schemas.openxmlformats.org/drawingml/2006/main">
              <a:ext uri="{FF2B5EF4-FFF2-40B4-BE49-F238E27FC236}">
                <a16:creationId xmlns:a16="http://schemas.microsoft.com/office/drawing/2014/main" id="{537B2F67-388A-47C4-8C58-85124941A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93" name="分配条件虚线833">
            <a:extLst xmlns:a="http://schemas.openxmlformats.org/drawingml/2006/main">
              <a:ext uri="{FF2B5EF4-FFF2-40B4-BE49-F238E27FC236}">
                <a16:creationId xmlns:a16="http://schemas.microsoft.com/office/drawing/2014/main" id="{3C3DF018-83CF-44E0-A632-518806939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94" name="分配条件虚线850">
            <a:extLst xmlns:a="http://schemas.openxmlformats.org/drawingml/2006/main">
              <a:ext uri="{FF2B5EF4-FFF2-40B4-BE49-F238E27FC236}">
                <a16:creationId xmlns:a16="http://schemas.microsoft.com/office/drawing/2014/main" id="{F8F438E5-71D7-4447-8D7E-009BF6517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95" name="分配条件虚线867">
            <a:extLst xmlns:a="http://schemas.openxmlformats.org/drawingml/2006/main">
              <a:ext uri="{FF2B5EF4-FFF2-40B4-BE49-F238E27FC236}">
                <a16:creationId xmlns:a16="http://schemas.microsoft.com/office/drawing/2014/main" id="{ED24105D-E628-4446-B6BF-31DFCACA1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96" name="分配条件虚线884">
            <a:extLst xmlns:a="http://schemas.openxmlformats.org/drawingml/2006/main">
              <a:ext uri="{FF2B5EF4-FFF2-40B4-BE49-F238E27FC236}">
                <a16:creationId xmlns:a16="http://schemas.microsoft.com/office/drawing/2014/main" id="{B00DE4A4-6BD3-46A7-B7D3-11D402D2F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97" name="分配条件虚线901">
            <a:extLst xmlns:a="http://schemas.openxmlformats.org/drawingml/2006/main">
              <a:ext uri="{FF2B5EF4-FFF2-40B4-BE49-F238E27FC236}">
                <a16:creationId xmlns:a16="http://schemas.microsoft.com/office/drawing/2014/main" id="{B50B6DDF-C352-4130-BD0F-A16DB54D9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98" name="分配条件虚线918">
            <a:extLst xmlns:a="http://schemas.openxmlformats.org/drawingml/2006/main">
              <a:ext uri="{FF2B5EF4-FFF2-40B4-BE49-F238E27FC236}">
                <a16:creationId xmlns:a16="http://schemas.microsoft.com/office/drawing/2014/main" id="{F8395495-0648-4E24-BF56-A220D8FDE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99" name="分配条件虚线935">
            <a:extLst xmlns:a="http://schemas.openxmlformats.org/drawingml/2006/main">
              <a:ext uri="{FF2B5EF4-FFF2-40B4-BE49-F238E27FC236}">
                <a16:creationId xmlns:a16="http://schemas.microsoft.com/office/drawing/2014/main" id="{7B0231BE-D2EA-45C0-81F2-FE45ED047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16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100" name="分配条件虚线952">
            <a:extLst xmlns:a="http://schemas.openxmlformats.org/drawingml/2006/main">
              <a:ext uri="{FF2B5EF4-FFF2-40B4-BE49-F238E27FC236}">
                <a16:creationId xmlns:a16="http://schemas.microsoft.com/office/drawing/2014/main" id="{8D178924-55DE-454E-ADE5-D08DE2FF5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101" name="分配条件虚线969">
            <a:extLst xmlns:a="http://schemas.openxmlformats.org/drawingml/2006/main">
              <a:ext uri="{FF2B5EF4-FFF2-40B4-BE49-F238E27FC236}">
                <a16:creationId xmlns:a16="http://schemas.microsoft.com/office/drawing/2014/main" id="{963D90B9-0917-434C-AF2C-B58F3261D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55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102" name="分配条件虚线986">
            <a:extLst xmlns:a="http://schemas.openxmlformats.org/drawingml/2006/main">
              <a:ext uri="{FF2B5EF4-FFF2-40B4-BE49-F238E27FC236}">
                <a16:creationId xmlns:a16="http://schemas.microsoft.com/office/drawing/2014/main" id="{3BAA8DF5-94B2-439A-8CE6-B83310BC5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774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103" name="分配条件虚线1003">
            <a:extLst xmlns:a="http://schemas.openxmlformats.org/drawingml/2006/main">
              <a:ext uri="{FF2B5EF4-FFF2-40B4-BE49-F238E27FC236}">
                <a16:creationId xmlns:a16="http://schemas.microsoft.com/office/drawing/2014/main" id="{F83B41F9-D7F6-4FC0-A0ED-009D37702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104" name="分配条件虚线1020">
            <a:extLst xmlns:a="http://schemas.openxmlformats.org/drawingml/2006/main">
              <a:ext uri="{FF2B5EF4-FFF2-40B4-BE49-F238E27FC236}">
                <a16:creationId xmlns:a16="http://schemas.microsoft.com/office/drawing/2014/main" id="{AF49D99C-588E-4DE4-9937-305D29FA8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105" name="分配条件虚线1037">
            <a:extLst xmlns:a="http://schemas.openxmlformats.org/drawingml/2006/main">
              <a:ext uri="{FF2B5EF4-FFF2-40B4-BE49-F238E27FC236}">
                <a16:creationId xmlns:a16="http://schemas.microsoft.com/office/drawing/2014/main" id="{93181C1F-48B9-40EC-960D-737795BDC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32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106" name="分配条件虚线1054">
            <a:extLst xmlns:a="http://schemas.openxmlformats.org/drawingml/2006/main">
              <a:ext uri="{FF2B5EF4-FFF2-40B4-BE49-F238E27FC236}">
                <a16:creationId xmlns:a16="http://schemas.microsoft.com/office/drawing/2014/main" id="{1B9B22C0-D846-4A12-87EB-BE7D648AA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51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107" name="分配条件虚线1071">
            <a:extLst xmlns:a="http://schemas.openxmlformats.org/drawingml/2006/main">
              <a:ext uri="{FF2B5EF4-FFF2-40B4-BE49-F238E27FC236}">
                <a16:creationId xmlns:a16="http://schemas.microsoft.com/office/drawing/2014/main" id="{D41CE985-AAE7-4D5D-84A3-C4FBCA27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8707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108" name="分配条件虚线1088">
            <a:extLst xmlns:a="http://schemas.openxmlformats.org/drawingml/2006/main">
              <a:ext uri="{FF2B5EF4-FFF2-40B4-BE49-F238E27FC236}">
                <a16:creationId xmlns:a16="http://schemas.microsoft.com/office/drawing/2014/main" id="{B801ADF1-5197-4951-B5FF-A8E31AB52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109" name="分配条件虚线1105">
            <a:extLst xmlns:a="http://schemas.openxmlformats.org/drawingml/2006/main">
              <a:ext uri="{FF2B5EF4-FFF2-40B4-BE49-F238E27FC236}">
                <a16:creationId xmlns:a16="http://schemas.microsoft.com/office/drawing/2014/main" id="{FFFD8E4E-A009-49B3-9A3E-9D522DE7C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10925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110" name="分配条件虚线1122">
            <a:extLst xmlns:a="http://schemas.openxmlformats.org/drawingml/2006/main">
              <a:ext uri="{FF2B5EF4-FFF2-40B4-BE49-F238E27FC236}">
                <a16:creationId xmlns:a16="http://schemas.microsoft.com/office/drawing/2014/main" id="{56392F1A-D8AD-4019-9077-8E1B528C7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2850" y="6115050"/>
            <a:ext cx="85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B58A32"/>
            </a:solidFill>
          </a:ln>
        </p:spPr>
      </p:sp>
      <p:sp>
        <p:nvSpPr>
          <p:cNvPr id="111" name="分配条件标题">
            <a:extLst xmlns:a="http://schemas.openxmlformats.org/drawingml/2006/main">
              <a:ext uri="{FF2B5EF4-FFF2-40B4-BE49-F238E27FC236}">
                <a16:creationId xmlns:a16="http://schemas.microsoft.com/office/drawing/2014/main" id="{24BAB0D1-A5C7-4A58-9A21-DDF665797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6859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附条件分配</a:t>
            </a:r>
          </a:p>
        </p:txBody>
      </p:sp>
      <p:sp>
        <p:nvSpPr>
          <p:cNvPr id="112" name="分配条件内容">
            <a:extLst xmlns:a="http://schemas.openxmlformats.org/drawingml/2006/main">
              <a:ext uri="{FF2B5EF4-FFF2-40B4-BE49-F238E27FC236}">
                <a16:creationId xmlns:a16="http://schemas.microsoft.com/office/drawing/2014/main" id="{EEAC74E9-3506-495D-AAF5-C32BF9879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6229350"/>
            <a:ext cx="8991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起算点及实际可分配收益条件需专项确认</a:t>
            </a:r>
          </a:p>
        </p:txBody>
      </p:sp>
    </p:spTree>
    <p:extLst>
      <p:ext uri="{BB962C8B-B14F-4D97-AF65-F5344CB8AC3E}">
        <p14:creationId xmlns:p14="http://schemas.microsoft.com/office/powerpoint/2010/main" val="93221228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32989B53-C10B-43EB-B6B8-A5FE7BD6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0611875C-4745-4A96-9172-ED5DD9CAE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211F8886-DD5E-4B38-8BB8-8E8BD756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合作支持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CC12B535-FBB6-429C-9530-E63BFCA5A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0C8ABD0A-493A-4EC4-9457-91F9A7ED3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2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公司向居间人提供的业务支持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C929ACB3-09FE-4DBC-8966-E3E0B249F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拟提供状态">
            <a:extLst xmlns:a="http://schemas.openxmlformats.org/drawingml/2006/main">
              <a:ext uri="{FF2B5EF4-FFF2-40B4-BE49-F238E27FC236}">
                <a16:creationId xmlns:a16="http://schemas.microsoft.com/office/drawing/2014/main" id="{2A5BBC52-D9F4-4250-8C95-3CA8882A1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10820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按客户阶段拟提供支持，具体人员与服务安排待落实</a:t>
            </a:r>
          </a:p>
        </p:txBody>
      </p:sp>
      <p:graphicFrame>
        <p:nvGraphicFramePr>
          <p:cNvPr id="23" name=""/>
          <p:cNvGraphicFramePr/>
          <p:nvPr/>
        </p:nvGraphicFramePr>
        <p:xfrm>
          <a:off xmlns:a="http://schemas.openxmlformats.org/drawingml/2006/main" x="685800" y="2343150"/>
          <a:ext xmlns:a="http://schemas.openxmlformats.org/drawingml/2006/main" cx="10820400" cy="3086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28900"/>
                <a:gridCol w="8191500"/>
              </a:tblGrid>
              <a:tr h="514350">
                <a:tc>
                  <a:txBody>
                    <a:bodyPr wrap="none" lIns="228600" tIns="0" rIns="228600" bIns="0">
                      <a:noAutofit/>
                    </a:bodyPr>
                    <a:lstStyle/>
                    <a:p>
                      <a:pPr algn="l"/>
                      <a:r>
                        <a:rPr sz="195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客户阶段</a:t>
                      </a:r>
                    </a:p>
                  </a:txBody>
                  <a:tcPr marL="228600" marR="228600" marT="0" marB="0" anchor="ctr">
                    <a:solidFill>
                      <a:srgbClr val="102A49"/>
                    </a:solidFill>
                  </a:tcPr>
                </a:tc>
                <a:tc>
                  <a:txBody>
                    <a:bodyPr wrap="none" lIns="228600" tIns="0" rIns="228600" bIns="0">
                      <a:noAutofit/>
                    </a:bodyPr>
                    <a:lstStyle/>
                    <a:p>
                      <a:pPr algn="l"/>
                      <a:r>
                        <a:rPr sz="195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公司拟提供的支持</a:t>
                      </a:r>
                    </a:p>
                  </a:txBody>
                  <a:tcPr marL="228600" marR="228600" marT="0" marB="0" anchor="ctr">
                    <a:solidFill>
                      <a:srgbClr val="102A49"/>
                    </a:solidFill>
                  </a:tcPr>
                </a:tc>
              </a:tr>
              <a:tr h="514350">
                <a:tc>
                  <a:txBody>
                    <a:bodyPr wrap="none" lIns="228600" tIns="0" rIns="228600" bIns="0"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初次沟通</a:t>
                      </a:r>
                    </a:p>
                  </a:txBody>
                  <a:tcPr marL="228600" marR="228600" marT="0" marB="0" anchor="ctr">
                    <a:solidFill>
                      <a:srgbClr val="FAF7EF"/>
                    </a:solidFill>
                  </a:tcPr>
                </a:tc>
                <a:tc>
                  <a:txBody>
                    <a:bodyPr wrap="none" lIns="228600" tIns="0" rIns="228600" bIns="0"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项目简版、首期权益说明、统一问答</a:t>
                      </a:r>
                    </a:p>
                  </a:txBody>
                  <a:tcPr marL="228600" marR="228600" marT="0" marB="0" anchor="ctr"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 wrap="none" lIns="228600" tIns="0" rIns="228600" bIns="0"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深入了解</a:t>
                      </a:r>
                    </a:p>
                  </a:txBody>
                  <a:tcPr marL="228600" marR="228600" marT="0" marB="0" anchor="ctr">
                    <a:solidFill>
                      <a:srgbClr val="FAF7EF"/>
                    </a:solidFill>
                  </a:tcPr>
                </a:tc>
                <a:tc>
                  <a:txBody>
                    <a:bodyPr wrap="none" lIns="228600" tIns="0" rIns="228600" bIns="0"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项目讲解、资料核阅、技术及财务对接</a:t>
                      </a:r>
                    </a:p>
                  </a:txBody>
                  <a:tcPr marL="228600" marR="228600" marT="0" marB="0" anchor="ctr"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 wrap="none" lIns="228600" tIns="0" rIns="228600" bIns="0"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现场交流</a:t>
                      </a:r>
                    </a:p>
                  </a:txBody>
                  <a:tcPr marL="228600" marR="228600" marT="0" marB="0" anchor="ctr">
                    <a:solidFill>
                      <a:srgbClr val="FAF7EF"/>
                    </a:solidFill>
                  </a:tcPr>
                </a:tc>
                <a:tc>
                  <a:txBody>
                    <a:bodyPr wrap="none" lIns="228600" tIns="0" rIns="228600" bIns="0"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按实际条件安排矿源、中转或加工设施考察</a:t>
                      </a:r>
                    </a:p>
                  </a:txBody>
                  <a:tcPr marL="228600" marR="228600" marT="0" marB="0" anchor="ctr"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 wrap="none" lIns="228600" tIns="0" rIns="228600" bIns="0"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方案确认</a:t>
                      </a:r>
                    </a:p>
                  </a:txBody>
                  <a:tcPr marL="228600" marR="228600" marT="0" marB="0" anchor="ctr">
                    <a:solidFill>
                      <a:srgbClr val="FAF7EF"/>
                    </a:solidFill>
                  </a:tcPr>
                </a:tc>
                <a:tc>
                  <a:txBody>
                    <a:bodyPr wrap="none" lIns="228600" tIns="0" rIns="228600" bIns="0"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参与方案、专项条款及签约收款说明</a:t>
                      </a:r>
                    </a:p>
                  </a:txBody>
                  <a:tcPr marL="228600" marR="228600" marT="0" marB="0" anchor="ctr"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 wrap="none" lIns="228600" tIns="0" rIns="228600" bIns="0"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投资后服务</a:t>
                      </a:r>
                    </a:p>
                  </a:txBody>
                  <a:tcPr marL="228600" marR="228600" marT="0" marB="0" anchor="ctr">
                    <a:solidFill>
                      <a:srgbClr val="FAF7EF"/>
                    </a:solidFill>
                  </a:tcPr>
                </a:tc>
                <a:tc>
                  <a:txBody>
                    <a:bodyPr wrap="none" lIns="228600" tIns="0" rIns="228600" bIns="0"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项目进度、经营报告及分配记录</a:t>
                      </a:r>
                    </a:p>
                  </a:txBody>
                  <a:tcPr marL="228600" marR="228600" marT="0" marB="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岗位分隔">
            <a:extLst xmlns:a="http://schemas.openxmlformats.org/drawingml/2006/main">
              <a:ext uri="{FF2B5EF4-FFF2-40B4-BE49-F238E27FC236}">
                <a16:creationId xmlns:a16="http://schemas.microsoft.com/office/drawing/2014/main" id="{2E3DB026-FBCF-46B4-B53B-49B403F96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864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10" name="岗位状态">
            <a:extLst xmlns:a="http://schemas.openxmlformats.org/drawingml/2006/main">
              <a:ext uri="{FF2B5EF4-FFF2-40B4-BE49-F238E27FC236}">
                <a16:creationId xmlns:a16="http://schemas.microsoft.com/office/drawing/2014/main" id="{84873038-80D5-400D-BC78-64E0E779F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76925"/>
            <a:ext cx="28860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拟配置对接岗位</a:t>
            </a:r>
          </a:p>
        </p:txBody>
      </p:sp>
      <p:sp>
        <p:nvSpPr>
          <p:cNvPr id="11" name="岗位待落实">
            <a:extLst xmlns:a="http://schemas.openxmlformats.org/drawingml/2006/main">
              <a:ext uri="{FF2B5EF4-FFF2-40B4-BE49-F238E27FC236}">
                <a16:creationId xmlns:a16="http://schemas.microsoft.com/office/drawing/2014/main" id="{A4D2CA1E-8A5C-46D3-8B75-27FF6D37C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38875"/>
            <a:ext cx="28860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待落实</a:t>
            </a:r>
          </a:p>
        </p:txBody>
      </p:sp>
      <p:sp>
        <p:nvSpPr>
          <p:cNvPr id="12" name="项目对接岗位">
            <a:extLst xmlns:a="http://schemas.openxmlformats.org/drawingml/2006/main">
              <a:ext uri="{FF2B5EF4-FFF2-40B4-BE49-F238E27FC236}">
                <a16:creationId xmlns:a16="http://schemas.microsoft.com/office/drawing/2014/main" id="{2C531B90-2CCB-4157-B105-CB0A4FED6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5924550"/>
            <a:ext cx="20669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项目对接</a:t>
            </a:r>
          </a:p>
        </p:txBody>
      </p:sp>
      <p:sp>
        <p:nvSpPr>
          <p:cNvPr id="13" name="技术对接岗位">
            <a:extLst xmlns:a="http://schemas.openxmlformats.org/drawingml/2006/main">
              <a:ext uri="{FF2B5EF4-FFF2-40B4-BE49-F238E27FC236}">
                <a16:creationId xmlns:a16="http://schemas.microsoft.com/office/drawing/2014/main" id="{57C99738-C395-4523-8806-2A5D7FC42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924550"/>
            <a:ext cx="20669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技术对接</a:t>
            </a:r>
          </a:p>
        </p:txBody>
      </p:sp>
      <p:sp>
        <p:nvSpPr>
          <p:cNvPr id="14" name="财务对接岗位">
            <a:extLst xmlns:a="http://schemas.openxmlformats.org/drawingml/2006/main">
              <a:ext uri="{FF2B5EF4-FFF2-40B4-BE49-F238E27FC236}">
                <a16:creationId xmlns:a16="http://schemas.microsoft.com/office/drawing/2014/main" id="{95CE0404-2F35-40E6-ACFF-70D945007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5924550"/>
            <a:ext cx="19907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财务对接</a:t>
            </a:r>
          </a:p>
        </p:txBody>
      </p:sp>
      <p:sp>
        <p:nvSpPr>
          <p:cNvPr id="15" name="负责人考察时间说明">
            <a:extLst xmlns:a="http://schemas.openxmlformats.org/drawingml/2006/main">
              <a:ext uri="{FF2B5EF4-FFF2-40B4-BE49-F238E27FC236}">
                <a16:creationId xmlns:a16="http://schemas.microsoft.com/office/drawing/2014/main" id="{5B556DE3-4D28-4417-B864-FAEB8DF83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6381750"/>
            <a:ext cx="7610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真实负责人及可开放考察时间，确认后提供。</a:t>
            </a:r>
          </a:p>
        </p:txBody>
      </p:sp>
    </p:spTree>
    <p:extLst>
      <p:ext uri="{BB962C8B-B14F-4D97-AF65-F5344CB8AC3E}">
        <p14:creationId xmlns:p14="http://schemas.microsoft.com/office/powerpoint/2010/main" val="174671591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1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CA94422C-F696-4B44-8985-03F3D50DC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EB3008C6-F7B2-46BC-83D6-D02310B0C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600836FA-0DF5-4500-813D-65757E15B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合作推进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1ED1C28C-0A84-4ACF-ADE8-FA07EB4FB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4E3B4B68-1C77-4A28-B787-161736796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客户报备与联合推进流程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55E29C5F-9939-43B2-BBF3-F5997AD53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流程说明">
            <a:extLst xmlns:a="http://schemas.openxmlformats.org/drawingml/2006/main">
              <a:ext uri="{FF2B5EF4-FFF2-40B4-BE49-F238E27FC236}">
                <a16:creationId xmlns:a16="http://schemas.microsoft.com/office/drawing/2014/main" id="{F4E94F9C-BD31-43F1-B422-2A03F925D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公司与居间方联合推进，签约、收款及结算按正式协议执行</a:t>
            </a:r>
          </a:p>
        </p:txBody>
      </p:sp>
      <p:sp>
        <p:nvSpPr>
          <p:cNvPr id="8" name="节点序号0">
            <a:extLst xmlns:a="http://schemas.openxmlformats.org/drawingml/2006/main">
              <a:ext uri="{FF2B5EF4-FFF2-40B4-BE49-F238E27FC236}">
                <a16:creationId xmlns:a16="http://schemas.microsoft.com/office/drawing/2014/main" id="{90EB34E4-2F59-4635-B00B-D19F9617F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62225"/>
            <a:ext cx="1628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102A4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02A4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流程轨道0">
            <a:extLst xmlns:a="http://schemas.openxmlformats.org/drawingml/2006/main">
              <a:ext uri="{FF2B5EF4-FFF2-40B4-BE49-F238E27FC236}">
                <a16:creationId xmlns:a16="http://schemas.microsoft.com/office/drawing/2014/main" id="{4AA04975-5D51-4BF3-92CE-FEA75D47F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52775"/>
            <a:ext cx="1476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02A49"/>
            </a:solidFill>
          </a:ln>
        </p:spPr>
      </p:sp>
      <p:sp>
        <p:nvSpPr>
          <p:cNvPr id="10" name="节点0">
            <a:extLst xmlns:a="http://schemas.openxmlformats.org/drawingml/2006/main">
              <a:ext uri="{FF2B5EF4-FFF2-40B4-BE49-F238E27FC236}">
                <a16:creationId xmlns:a16="http://schemas.microsoft.com/office/drawing/2014/main" id="{C34085E8-4E4C-4EBA-A441-8630BC49F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861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11" name="流程箭头0">
            <a:extLst xmlns:a="http://schemas.openxmlformats.org/drawingml/2006/main">
              <a:ext uri="{FF2B5EF4-FFF2-40B4-BE49-F238E27FC236}">
                <a16:creationId xmlns:a16="http://schemas.microsoft.com/office/drawing/2014/main" id="{A16C32D6-C3A3-48BC-88C4-4F4B097C7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3095625"/>
            <a:ext cx="190500" cy="1238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12" name="节点标题0">
            <a:extLst xmlns:a="http://schemas.openxmlformats.org/drawingml/2006/main">
              <a:ext uri="{FF2B5EF4-FFF2-40B4-BE49-F238E27FC236}">
                <a16:creationId xmlns:a16="http://schemas.microsoft.com/office/drawing/2014/main" id="{E146BD62-F9C8-41F8-A6F0-6E07ADB76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24225"/>
            <a:ext cx="1714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合作确认</a:t>
            </a:r>
          </a:p>
        </p:txBody>
      </p:sp>
      <p:sp>
        <p:nvSpPr>
          <p:cNvPr id="13" name="节点说明0_0">
            <a:extLst xmlns:a="http://schemas.openxmlformats.org/drawingml/2006/main">
              <a:ext uri="{FF2B5EF4-FFF2-40B4-BE49-F238E27FC236}">
                <a16:creationId xmlns:a16="http://schemas.microsoft.com/office/drawing/2014/main" id="{4A7953FC-C0FB-45F5-8951-FC2ED9C22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公司与居间方</a:t>
            </a:r>
          </a:p>
        </p:txBody>
      </p:sp>
      <p:sp>
        <p:nvSpPr>
          <p:cNvPr id="14" name="节点说明0_1">
            <a:extLst xmlns:a="http://schemas.openxmlformats.org/drawingml/2006/main">
              <a:ext uri="{FF2B5EF4-FFF2-40B4-BE49-F238E27FC236}">
                <a16:creationId xmlns:a16="http://schemas.microsoft.com/office/drawing/2014/main" id="{3EEA56FC-EAFA-4322-BC45-65EC059CE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确认合作范围</a:t>
            </a:r>
          </a:p>
        </p:txBody>
      </p:sp>
      <p:sp>
        <p:nvSpPr>
          <p:cNvPr id="15" name="节点说明0_2">
            <a:extLst xmlns:a="http://schemas.openxmlformats.org/drawingml/2006/main">
              <a:ext uri="{FF2B5EF4-FFF2-40B4-BE49-F238E27FC236}">
                <a16:creationId xmlns:a16="http://schemas.microsoft.com/office/drawing/2014/main" id="{B146C4F0-ABA0-4DA5-B2F0-51681FFF4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及条款</a:t>
            </a:r>
          </a:p>
        </p:txBody>
      </p:sp>
      <p:sp>
        <p:nvSpPr>
          <p:cNvPr id="16" name="节点序号1">
            <a:extLst xmlns:a="http://schemas.openxmlformats.org/drawingml/2006/main">
              <a:ext uri="{FF2B5EF4-FFF2-40B4-BE49-F238E27FC236}">
                <a16:creationId xmlns:a16="http://schemas.microsoft.com/office/drawing/2014/main" id="{EBC6FAB4-0881-4A64-BF29-A2329716D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2562225"/>
            <a:ext cx="1628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102A4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02A4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7" name="流程轨道1">
            <a:extLst xmlns:a="http://schemas.openxmlformats.org/drawingml/2006/main">
              <a:ext uri="{FF2B5EF4-FFF2-40B4-BE49-F238E27FC236}">
                <a16:creationId xmlns:a16="http://schemas.microsoft.com/office/drawing/2014/main" id="{E9EBA920-F06F-46D1-A53C-B410DDB9B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152775"/>
            <a:ext cx="1476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02A49"/>
            </a:solidFill>
          </a:ln>
        </p:spPr>
      </p:sp>
      <p:sp>
        <p:nvSpPr>
          <p:cNvPr id="18" name="节点1">
            <a:extLst xmlns:a="http://schemas.openxmlformats.org/drawingml/2006/main">
              <a:ext uri="{FF2B5EF4-FFF2-40B4-BE49-F238E27FC236}">
                <a16:creationId xmlns:a16="http://schemas.microsoft.com/office/drawing/2014/main" id="{66001037-9797-45F1-AD93-9E1188F18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0861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19" name="流程箭头1">
            <a:extLst xmlns:a="http://schemas.openxmlformats.org/drawingml/2006/main">
              <a:ext uri="{FF2B5EF4-FFF2-40B4-BE49-F238E27FC236}">
                <a16:creationId xmlns:a16="http://schemas.microsoft.com/office/drawing/2014/main" id="{1137D099-37A3-4AA4-B343-D159E68C7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095625"/>
            <a:ext cx="190500" cy="1238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20" name="节点标题1">
            <a:extLst xmlns:a="http://schemas.openxmlformats.org/drawingml/2006/main">
              <a:ext uri="{FF2B5EF4-FFF2-40B4-BE49-F238E27FC236}">
                <a16:creationId xmlns:a16="http://schemas.microsoft.com/office/drawing/2014/main" id="{8D7DDF7B-0277-4BF5-83C3-B6D3B82B4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324225"/>
            <a:ext cx="1714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客户报备</a:t>
            </a:r>
          </a:p>
        </p:txBody>
      </p:sp>
      <p:sp>
        <p:nvSpPr>
          <p:cNvPr id="21" name="节点说明1_0">
            <a:extLst xmlns:a="http://schemas.openxmlformats.org/drawingml/2006/main">
              <a:ext uri="{FF2B5EF4-FFF2-40B4-BE49-F238E27FC236}">
                <a16:creationId xmlns:a16="http://schemas.microsoft.com/office/drawing/2014/main" id="{3946CA53-5AA0-49A6-9D72-90DF1F9FD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8671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完成客户报备</a:t>
            </a:r>
          </a:p>
        </p:txBody>
      </p:sp>
      <p:sp>
        <p:nvSpPr>
          <p:cNvPr id="22" name="节点说明1_1">
            <a:extLst xmlns:a="http://schemas.openxmlformats.org/drawingml/2006/main">
              <a:ext uri="{FF2B5EF4-FFF2-40B4-BE49-F238E27FC236}">
                <a16:creationId xmlns:a16="http://schemas.microsoft.com/office/drawing/2014/main" id="{A08357AF-76E1-4567-9C49-7F7C8A98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41719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及需求匹配</a:t>
            </a:r>
          </a:p>
        </p:txBody>
      </p:sp>
      <p:sp>
        <p:nvSpPr>
          <p:cNvPr id="23" name="节点序号2">
            <a:extLst xmlns:a="http://schemas.openxmlformats.org/drawingml/2006/main">
              <a:ext uri="{FF2B5EF4-FFF2-40B4-BE49-F238E27FC236}">
                <a16:creationId xmlns:a16="http://schemas.microsoft.com/office/drawing/2014/main" id="{75D3A5F9-D998-4D5E-83E7-16D448A9E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562225"/>
            <a:ext cx="1628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102A4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02A4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4" name="流程轨道2">
            <a:extLst xmlns:a="http://schemas.openxmlformats.org/drawingml/2006/main">
              <a:ext uri="{FF2B5EF4-FFF2-40B4-BE49-F238E27FC236}">
                <a16:creationId xmlns:a16="http://schemas.microsoft.com/office/drawing/2014/main" id="{FA36CCC3-EE38-45B4-BDCB-80B2AFBCD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52775"/>
            <a:ext cx="1476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02A49"/>
            </a:solidFill>
          </a:ln>
        </p:spPr>
      </p:sp>
      <p:sp>
        <p:nvSpPr>
          <p:cNvPr id="25" name="节点2">
            <a:extLst xmlns:a="http://schemas.openxmlformats.org/drawingml/2006/main">
              <a:ext uri="{FF2B5EF4-FFF2-40B4-BE49-F238E27FC236}">
                <a16:creationId xmlns:a16="http://schemas.microsoft.com/office/drawing/2014/main" id="{9DFCCA38-2807-44A5-9BCD-4012A11BD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861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26" name="流程箭头2">
            <a:extLst xmlns:a="http://schemas.openxmlformats.org/drawingml/2006/main">
              <a:ext uri="{FF2B5EF4-FFF2-40B4-BE49-F238E27FC236}">
                <a16:creationId xmlns:a16="http://schemas.microsoft.com/office/drawing/2014/main" id="{39BB085F-D238-4B9F-92A0-99C407B3F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3095625"/>
            <a:ext cx="190500" cy="1238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27" name="节点标题2">
            <a:extLst xmlns:a="http://schemas.openxmlformats.org/drawingml/2006/main">
              <a:ext uri="{FF2B5EF4-FFF2-40B4-BE49-F238E27FC236}">
                <a16:creationId xmlns:a16="http://schemas.microsoft.com/office/drawing/2014/main" id="{E25273F5-0BA8-4EAB-B78E-ABD66978E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324225"/>
            <a:ext cx="1714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联合说明</a:t>
            </a:r>
          </a:p>
        </p:txBody>
      </p:sp>
      <p:sp>
        <p:nvSpPr>
          <p:cNvPr id="28" name="节点说明2_0">
            <a:extLst xmlns:a="http://schemas.openxmlformats.org/drawingml/2006/main">
              <a:ext uri="{FF2B5EF4-FFF2-40B4-BE49-F238E27FC236}">
                <a16:creationId xmlns:a16="http://schemas.microsoft.com/office/drawing/2014/main" id="{3DB93B7B-7E1D-497D-9E44-248EFC016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8671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项目说明</a:t>
            </a:r>
          </a:p>
        </p:txBody>
      </p:sp>
      <p:sp>
        <p:nvSpPr>
          <p:cNvPr id="29" name="节点说明2_1">
            <a:extLst xmlns:a="http://schemas.openxmlformats.org/drawingml/2006/main">
              <a:ext uri="{FF2B5EF4-FFF2-40B4-BE49-F238E27FC236}">
                <a16:creationId xmlns:a16="http://schemas.microsoft.com/office/drawing/2014/main" id="{447EDA4C-FC02-4947-A963-97C629047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719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资料核阅</a:t>
            </a:r>
          </a:p>
        </p:txBody>
      </p:sp>
      <p:sp>
        <p:nvSpPr>
          <p:cNvPr id="30" name="节点说明2_2">
            <a:extLst xmlns:a="http://schemas.openxmlformats.org/drawingml/2006/main">
              <a:ext uri="{FF2B5EF4-FFF2-40B4-BE49-F238E27FC236}">
                <a16:creationId xmlns:a16="http://schemas.microsoft.com/office/drawing/2014/main" id="{7640A4B1-AB9D-4755-8BAB-08539EFC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4767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及必要考察</a:t>
            </a:r>
          </a:p>
        </p:txBody>
      </p:sp>
      <p:sp>
        <p:nvSpPr>
          <p:cNvPr id="31" name="节点序号3">
            <a:extLst xmlns:a="http://schemas.openxmlformats.org/drawingml/2006/main">
              <a:ext uri="{FF2B5EF4-FFF2-40B4-BE49-F238E27FC236}">
                <a16:creationId xmlns:a16="http://schemas.microsoft.com/office/drawing/2014/main" id="{39ADB852-B89A-4D56-B1F5-8504C0734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2562225"/>
            <a:ext cx="1628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2" name="流程轨道3">
            <a:extLst xmlns:a="http://schemas.openxmlformats.org/drawingml/2006/main">
              <a:ext uri="{FF2B5EF4-FFF2-40B4-BE49-F238E27FC236}">
                <a16:creationId xmlns:a16="http://schemas.microsoft.com/office/drawing/2014/main" id="{08830173-ACD4-4387-AA0B-7DB0913A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152775"/>
            <a:ext cx="1476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B58A32"/>
            </a:solidFill>
          </a:ln>
        </p:spPr>
      </p:sp>
      <p:sp>
        <p:nvSpPr>
          <p:cNvPr id="33" name="节点3">
            <a:extLst xmlns:a="http://schemas.openxmlformats.org/drawingml/2006/main">
              <a:ext uri="{FF2B5EF4-FFF2-40B4-BE49-F238E27FC236}">
                <a16:creationId xmlns:a16="http://schemas.microsoft.com/office/drawing/2014/main" id="{4053E686-3AF0-414C-8308-BCB31FAEA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861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34" name="流程箭头3">
            <a:extLst xmlns:a="http://schemas.openxmlformats.org/drawingml/2006/main">
              <a:ext uri="{FF2B5EF4-FFF2-40B4-BE49-F238E27FC236}">
                <a16:creationId xmlns:a16="http://schemas.microsoft.com/office/drawing/2014/main" id="{B076EA72-689F-434F-A48F-6D94A6834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095625"/>
            <a:ext cx="190500" cy="1238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35" name="节点标题3">
            <a:extLst xmlns:a="http://schemas.openxmlformats.org/drawingml/2006/main">
              <a:ext uri="{FF2B5EF4-FFF2-40B4-BE49-F238E27FC236}">
                <a16:creationId xmlns:a16="http://schemas.microsoft.com/office/drawing/2014/main" id="{5DC8F2CD-1755-4AF6-B2DA-38CD9BAF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324225"/>
            <a:ext cx="1714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方案签约</a:t>
            </a:r>
          </a:p>
        </p:txBody>
      </p:sp>
      <p:sp>
        <p:nvSpPr>
          <p:cNvPr id="36" name="节点说明3_0">
            <a:extLst xmlns:a="http://schemas.openxmlformats.org/drawingml/2006/main">
              <a:ext uri="{FF2B5EF4-FFF2-40B4-BE49-F238E27FC236}">
                <a16:creationId xmlns:a16="http://schemas.microsoft.com/office/drawing/2014/main" id="{BAE5A37C-9EE1-4654-BF34-9E39304E9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671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投资人与公司</a:t>
            </a:r>
          </a:p>
        </p:txBody>
      </p:sp>
      <p:sp>
        <p:nvSpPr>
          <p:cNvPr id="37" name="节点说明3_1">
            <a:extLst xmlns:a="http://schemas.openxmlformats.org/drawingml/2006/main">
              <a:ext uri="{FF2B5EF4-FFF2-40B4-BE49-F238E27FC236}">
                <a16:creationId xmlns:a16="http://schemas.microsoft.com/office/drawing/2014/main" id="{6091444B-E779-4CEB-9E5C-A16E62D69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1719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确认方案</a:t>
            </a:r>
          </a:p>
        </p:txBody>
      </p:sp>
      <p:sp>
        <p:nvSpPr>
          <p:cNvPr id="38" name="节点说明3_2">
            <a:extLst xmlns:a="http://schemas.openxmlformats.org/drawingml/2006/main">
              <a:ext uri="{FF2B5EF4-FFF2-40B4-BE49-F238E27FC236}">
                <a16:creationId xmlns:a16="http://schemas.microsoft.com/office/drawing/2014/main" id="{EA331A5D-ACB4-409A-93FE-2AC4C61C7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4767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并签约</a:t>
            </a:r>
          </a:p>
        </p:txBody>
      </p:sp>
      <p:sp>
        <p:nvSpPr>
          <p:cNvPr id="39" name="节点序号4">
            <a:extLst xmlns:a="http://schemas.openxmlformats.org/drawingml/2006/main">
              <a:ext uri="{FF2B5EF4-FFF2-40B4-BE49-F238E27FC236}">
                <a16:creationId xmlns:a16="http://schemas.microsoft.com/office/drawing/2014/main" id="{F998972B-CC8D-49D7-8DE4-7515186BA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562225"/>
            <a:ext cx="1628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0" name="流程轨道4">
            <a:extLst xmlns:a="http://schemas.openxmlformats.org/drawingml/2006/main">
              <a:ext uri="{FF2B5EF4-FFF2-40B4-BE49-F238E27FC236}">
                <a16:creationId xmlns:a16="http://schemas.microsoft.com/office/drawing/2014/main" id="{DEF47EC7-BE75-4D75-8093-8B28F0C22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152775"/>
            <a:ext cx="1476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B58A32"/>
            </a:solidFill>
          </a:ln>
        </p:spPr>
      </p:sp>
      <p:sp>
        <p:nvSpPr>
          <p:cNvPr id="41" name="节点4">
            <a:extLst xmlns:a="http://schemas.openxmlformats.org/drawingml/2006/main">
              <a:ext uri="{FF2B5EF4-FFF2-40B4-BE49-F238E27FC236}">
                <a16:creationId xmlns:a16="http://schemas.microsoft.com/office/drawing/2014/main" id="{4610E8C4-8259-421C-ADBB-962BFB25B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0861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58A32"/>
          </a:solidFill>
          <a:ln xmlns:a="http://schemas.openxmlformats.org/drawingml/2006/main" w="0">
            <a:noFill/>
          </a:ln>
        </p:spPr>
      </p:sp>
      <p:sp>
        <p:nvSpPr>
          <p:cNvPr id="42" name="流程箭头4">
            <a:extLst xmlns:a="http://schemas.openxmlformats.org/drawingml/2006/main">
              <a:ext uri="{FF2B5EF4-FFF2-40B4-BE49-F238E27FC236}">
                <a16:creationId xmlns:a16="http://schemas.microsoft.com/office/drawing/2014/main" id="{082665EB-76EC-455E-AC1D-59E084DDD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0725" y="3095625"/>
            <a:ext cx="190500" cy="1238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43" name="节点标题4">
            <a:extLst xmlns:a="http://schemas.openxmlformats.org/drawingml/2006/main">
              <a:ext uri="{FF2B5EF4-FFF2-40B4-BE49-F238E27FC236}">
                <a16:creationId xmlns:a16="http://schemas.microsoft.com/office/drawing/2014/main" id="{03A16A8C-ECDD-49DB-AB0B-7FBB25D38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324225"/>
            <a:ext cx="1714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资金到账</a:t>
            </a:r>
          </a:p>
        </p:txBody>
      </p:sp>
      <p:sp>
        <p:nvSpPr>
          <p:cNvPr id="44" name="节点说明4_0">
            <a:extLst xmlns:a="http://schemas.openxmlformats.org/drawingml/2006/main">
              <a:ext uri="{FF2B5EF4-FFF2-40B4-BE49-F238E27FC236}">
                <a16:creationId xmlns:a16="http://schemas.microsoft.com/office/drawing/2014/main" id="{CB05B4C5-E499-4B69-BA73-219C4E732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671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投资款进入</a:t>
            </a:r>
          </a:p>
        </p:txBody>
      </p:sp>
      <p:sp>
        <p:nvSpPr>
          <p:cNvPr id="45" name="节点说明4_1">
            <a:extLst xmlns:a="http://schemas.openxmlformats.org/drawingml/2006/main">
              <a:ext uri="{FF2B5EF4-FFF2-40B4-BE49-F238E27FC236}">
                <a16:creationId xmlns:a16="http://schemas.microsoft.com/office/drawing/2014/main" id="{1F05C5E3-2C88-422D-ACCE-F3E3891D6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1719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协议指定的</a:t>
            </a:r>
          </a:p>
        </p:txBody>
      </p:sp>
      <p:sp>
        <p:nvSpPr>
          <p:cNvPr id="46" name="节点说明4_2">
            <a:extLst xmlns:a="http://schemas.openxmlformats.org/drawingml/2006/main">
              <a:ext uri="{FF2B5EF4-FFF2-40B4-BE49-F238E27FC236}">
                <a16:creationId xmlns:a16="http://schemas.microsoft.com/office/drawing/2014/main" id="{E4736811-3FEC-47AA-9D7D-196E1CA68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4767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公司账户</a:t>
            </a:r>
          </a:p>
        </p:txBody>
      </p:sp>
      <p:sp>
        <p:nvSpPr>
          <p:cNvPr id="47" name="节点序号5">
            <a:extLst xmlns:a="http://schemas.openxmlformats.org/drawingml/2006/main">
              <a:ext uri="{FF2B5EF4-FFF2-40B4-BE49-F238E27FC236}">
                <a16:creationId xmlns:a16="http://schemas.microsoft.com/office/drawing/2014/main" id="{D0E2B804-7E94-4D06-963A-222823187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2562225"/>
            <a:ext cx="1628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102A4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02A49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8" name="流程轨道5">
            <a:extLst xmlns:a="http://schemas.openxmlformats.org/drawingml/2006/main">
              <a:ext uri="{FF2B5EF4-FFF2-40B4-BE49-F238E27FC236}">
                <a16:creationId xmlns:a16="http://schemas.microsoft.com/office/drawing/2014/main" id="{4791BC82-19BC-4ADD-8F2D-5D6F72502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3152775"/>
            <a:ext cx="1476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02A49"/>
            </a:solidFill>
          </a:ln>
        </p:spPr>
      </p:sp>
      <p:sp>
        <p:nvSpPr>
          <p:cNvPr id="49" name="节点5">
            <a:extLst xmlns:a="http://schemas.openxmlformats.org/drawingml/2006/main">
              <a:ext uri="{FF2B5EF4-FFF2-40B4-BE49-F238E27FC236}">
                <a16:creationId xmlns:a16="http://schemas.microsoft.com/office/drawing/2014/main" id="{3692FF99-2399-44DD-B3E0-A418366D2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308610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50" name="节点标题5">
            <a:extLst xmlns:a="http://schemas.openxmlformats.org/drawingml/2006/main">
              <a:ext uri="{FF2B5EF4-FFF2-40B4-BE49-F238E27FC236}">
                <a16:creationId xmlns:a16="http://schemas.microsoft.com/office/drawing/2014/main" id="{D81809F9-F693-43AF-A7CE-A18C6C8E1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3324225"/>
            <a:ext cx="1714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权益与结算</a:t>
            </a:r>
          </a:p>
        </p:txBody>
      </p:sp>
      <p:sp>
        <p:nvSpPr>
          <p:cNvPr id="51" name="节点说明5_0">
            <a:extLst xmlns:a="http://schemas.openxmlformats.org/drawingml/2006/main">
              <a:ext uri="{FF2B5EF4-FFF2-40B4-BE49-F238E27FC236}">
                <a16:creationId xmlns:a16="http://schemas.microsoft.com/office/drawing/2014/main" id="{1C0F658B-3C93-4D8F-9147-0DEAAB5D1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38671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公司核对到账</a:t>
            </a:r>
          </a:p>
        </p:txBody>
      </p:sp>
      <p:sp>
        <p:nvSpPr>
          <p:cNvPr id="52" name="节点说明5_1">
            <a:extLst xmlns:a="http://schemas.openxmlformats.org/drawingml/2006/main">
              <a:ext uri="{FF2B5EF4-FFF2-40B4-BE49-F238E27FC236}">
                <a16:creationId xmlns:a16="http://schemas.microsoft.com/office/drawing/2014/main" id="{DCD27F09-7D7F-4A4B-B05C-8EB77E0F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41719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按协议落实</a:t>
            </a:r>
          </a:p>
        </p:txBody>
      </p:sp>
      <p:sp>
        <p:nvSpPr>
          <p:cNvPr id="53" name="节点说明5_2">
            <a:extLst xmlns:a="http://schemas.openxmlformats.org/drawingml/2006/main">
              <a:ext uri="{FF2B5EF4-FFF2-40B4-BE49-F238E27FC236}">
                <a16:creationId xmlns:a16="http://schemas.microsoft.com/office/drawing/2014/main" id="{8FA670EF-84BE-4672-BCC7-986DD1A7F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44767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投资权益</a:t>
            </a:r>
          </a:p>
        </p:txBody>
      </p:sp>
      <p:sp>
        <p:nvSpPr>
          <p:cNvPr id="54" name="节点说明5_3">
            <a:extLst xmlns:a="http://schemas.openxmlformats.org/drawingml/2006/main">
              <a:ext uri="{FF2B5EF4-FFF2-40B4-BE49-F238E27FC236}">
                <a16:creationId xmlns:a16="http://schemas.microsoft.com/office/drawing/2014/main" id="{08ACC232-0E0F-4E87-997F-0CCBA8E71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4781550"/>
            <a:ext cx="1714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及居间结算</a:t>
            </a:r>
          </a:p>
        </p:txBody>
      </p:sp>
      <p:sp>
        <p:nvSpPr>
          <p:cNvPr id="55" name="资金边界强调">
            <a:extLst xmlns:a="http://schemas.openxmlformats.org/drawingml/2006/main">
              <a:ext uri="{FF2B5EF4-FFF2-40B4-BE49-F238E27FC236}">
                <a16:creationId xmlns:a16="http://schemas.microsoft.com/office/drawing/2014/main" id="{5D0C7F84-3287-4C2A-A005-7845C40A5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81625"/>
            <a:ext cx="10820400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9"/>
          </a:solidFill>
          <a:ln xmlns:a="http://schemas.openxmlformats.org/drawingml/2006/main" w="0">
            <a:noFill/>
          </a:ln>
        </p:spPr>
      </p:sp>
      <p:sp>
        <p:nvSpPr>
          <p:cNvPr id="56" name="公司签约收款">
            <a:extLst xmlns:a="http://schemas.openxmlformats.org/drawingml/2006/main">
              <a:ext uri="{FF2B5EF4-FFF2-40B4-BE49-F238E27FC236}">
                <a16:creationId xmlns:a16="http://schemas.microsoft.com/office/drawing/2014/main" id="{90D7AE32-B0C4-4C01-B613-B05DB7FFB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495925"/>
            <a:ext cx="23907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8B66A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D8B66A"/>
                </a:solidFill>
                <a:latin typeface="Heiti TC"/>
                <a:ea typeface="Heiti TC"/>
                <a:cs typeface="Heiti TC"/>
              </a:rPr>
              <a:t>公司签约收款</a:t>
            </a:r>
          </a:p>
        </p:txBody>
      </p:sp>
      <p:sp>
        <p:nvSpPr>
          <p:cNvPr id="57" name="投资款路径">
            <a:extLst xmlns:a="http://schemas.openxmlformats.org/drawingml/2006/main">
              <a:ext uri="{FF2B5EF4-FFF2-40B4-BE49-F238E27FC236}">
                <a16:creationId xmlns:a16="http://schemas.microsoft.com/office/drawing/2014/main" id="{7AC3EDEF-1AA6-46D8-A30F-FF85B9BB0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5495925"/>
            <a:ext cx="76866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95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投资款直达协议指定的公司账户，居间人不代收</a:t>
            </a:r>
          </a:p>
        </p:txBody>
      </p:sp>
      <p:sp>
        <p:nvSpPr>
          <p:cNvPr id="58" name="客户归属分界">
            <a:extLst xmlns:a="http://schemas.openxmlformats.org/drawingml/2006/main">
              <a:ext uri="{FF2B5EF4-FFF2-40B4-BE49-F238E27FC236}">
                <a16:creationId xmlns:a16="http://schemas.microsoft.com/office/drawing/2014/main" id="{3AB78B18-4E17-4C79-9945-67D35D7E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817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59" name="客户归属标题">
            <a:extLst xmlns:a="http://schemas.openxmlformats.org/drawingml/2006/main">
              <a:ext uri="{FF2B5EF4-FFF2-40B4-BE49-F238E27FC236}">
                <a16:creationId xmlns:a16="http://schemas.microsoft.com/office/drawing/2014/main" id="{229B33CF-61BD-4446-A945-9C74B905D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15075"/>
            <a:ext cx="2362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客户协作规则</a:t>
            </a:r>
          </a:p>
        </p:txBody>
      </p:sp>
      <p:sp>
        <p:nvSpPr>
          <p:cNvPr id="60" name="客户归属内容">
            <a:extLst xmlns:a="http://schemas.openxmlformats.org/drawingml/2006/main">
              <a:ext uri="{FF2B5EF4-FFF2-40B4-BE49-F238E27FC236}">
                <a16:creationId xmlns:a16="http://schemas.microsoft.com/office/drawing/2014/main" id="{BFB7FAF7-941D-4E22-BBE3-92F762EA5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925" y="6315075"/>
            <a:ext cx="8296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客户归属、重复报备、共同介绍和团队协作另行明确</a:t>
            </a:r>
          </a:p>
        </p:txBody>
      </p:sp>
    </p:spTree>
    <p:extLst>
      <p:ext uri="{BB962C8B-B14F-4D97-AF65-F5344CB8AC3E}">
        <p14:creationId xmlns:p14="http://schemas.microsoft.com/office/powerpoint/2010/main" val="128808305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F3783D7C-A74A-4526-B536-EF25654C7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CFAA251E-B891-4116-84D1-901197F87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90ECDF9E-D924-4871-B87A-2A9A118C8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商务确认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8175C47C-2536-4A1A-8DDE-BE1F535B0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BF2E30CA-2D56-4438-B4F0-8CE037D53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商务合作条款与结算确认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A7BFF40D-9577-45AE-A220-AA3DFCE4F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条款确认说明">
            <a:extLst xmlns:a="http://schemas.openxmlformats.org/drawingml/2006/main">
              <a:ext uri="{FF2B5EF4-FFF2-40B4-BE49-F238E27FC236}">
                <a16:creationId xmlns:a16="http://schemas.microsoft.com/office/drawing/2014/main" id="{24969486-67B6-4095-9EEE-3085C609A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10820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以下事项需落实到3号矿专项商务文件及正式协议</a:t>
            </a:r>
          </a:p>
        </p:txBody>
      </p:sp>
      <p:sp>
        <p:nvSpPr>
          <p:cNvPr id="8" name="现金权益栏目">
            <a:extLst xmlns:a="http://schemas.openxmlformats.org/drawingml/2006/main">
              <a:ext uri="{FF2B5EF4-FFF2-40B4-BE49-F238E27FC236}">
                <a16:creationId xmlns:a16="http://schemas.microsoft.com/office/drawing/2014/main" id="{163974D8-272C-427A-9A3B-0CD7A1187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4991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现金与权益</a:t>
            </a:r>
          </a:p>
        </p:txBody>
      </p:sp>
      <p:sp>
        <p:nvSpPr>
          <p:cNvPr id="9" name="客户服务栏目">
            <a:extLst xmlns:a="http://schemas.openxmlformats.org/drawingml/2006/main">
              <a:ext uri="{FF2B5EF4-FFF2-40B4-BE49-F238E27FC236}">
                <a16:creationId xmlns:a16="http://schemas.microsoft.com/office/drawing/2014/main" id="{EBFC9B33-D81C-46D3-A965-0E228E4A0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419350"/>
            <a:ext cx="5029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客户与服务</a:t>
            </a:r>
          </a:p>
        </p:txBody>
      </p:sp>
      <p:sp>
        <p:nvSpPr>
          <p:cNvPr id="10" name="左栏目线">
            <a:extLst xmlns:a="http://schemas.openxmlformats.org/drawingml/2006/main">
              <a:ext uri="{FF2B5EF4-FFF2-40B4-BE49-F238E27FC236}">
                <a16:creationId xmlns:a16="http://schemas.microsoft.com/office/drawing/2014/main" id="{9422D491-7D7E-4322-9B6E-553A5EBA9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4991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02A49"/>
            </a:solidFill>
          </a:ln>
        </p:spPr>
      </p:sp>
      <p:sp>
        <p:nvSpPr>
          <p:cNvPr id="11" name="右栏目线">
            <a:extLst xmlns:a="http://schemas.openxmlformats.org/drawingml/2006/main">
              <a:ext uri="{FF2B5EF4-FFF2-40B4-BE49-F238E27FC236}">
                <a16:creationId xmlns:a16="http://schemas.microsoft.com/office/drawing/2014/main" id="{4C88A3C3-52CE-4E94-AABE-F39D26D43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52750"/>
            <a:ext cx="5029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02A49"/>
            </a:solidFill>
          </a:ln>
        </p:spPr>
      </p:sp>
      <p:sp>
        <p:nvSpPr>
          <p:cNvPr id="12" name="双栏分界">
            <a:extLst xmlns:a="http://schemas.openxmlformats.org/drawingml/2006/main">
              <a:ext uri="{FF2B5EF4-FFF2-40B4-BE49-F238E27FC236}">
                <a16:creationId xmlns:a16="http://schemas.microsoft.com/office/drawing/2014/main" id="{F844AA08-BB3F-4170-8EE4-80F90A155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2419350"/>
            <a:ext cx="0" cy="34671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13" name="左条款标题0">
            <a:extLst xmlns:a="http://schemas.openxmlformats.org/drawingml/2006/main">
              <a:ext uri="{FF2B5EF4-FFF2-40B4-BE49-F238E27FC236}">
                <a16:creationId xmlns:a16="http://schemas.microsoft.com/office/drawing/2014/main" id="{437B30B3-5170-4DC7-8E97-0036535BC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49911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标的范围</a:t>
            </a:r>
          </a:p>
        </p:txBody>
      </p:sp>
      <p:sp>
        <p:nvSpPr>
          <p:cNvPr id="14" name="左条款解释0">
            <a:extLst xmlns:a="http://schemas.openxmlformats.org/drawingml/2006/main">
              <a:ext uri="{FF2B5EF4-FFF2-40B4-BE49-F238E27FC236}">
                <a16:creationId xmlns:a16="http://schemas.microsoft.com/office/drawing/2014/main" id="{92034057-1089-42E8-8F12-243D964FC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71875"/>
            <a:ext cx="4991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首期100万湿吨及其合同对应收益</a:t>
            </a:r>
          </a:p>
        </p:txBody>
      </p:sp>
      <p:sp>
        <p:nvSpPr>
          <p:cNvPr id="15" name="左条款分隔0">
            <a:extLst xmlns:a="http://schemas.openxmlformats.org/drawingml/2006/main">
              <a:ext uri="{FF2B5EF4-FFF2-40B4-BE49-F238E27FC236}">
                <a16:creationId xmlns:a16="http://schemas.microsoft.com/office/drawing/2014/main" id="{10865E62-B621-45B3-A299-A42051E88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90975"/>
            <a:ext cx="4991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16" name="左条款标题1">
            <a:extLst xmlns:a="http://schemas.openxmlformats.org/drawingml/2006/main">
              <a:ext uri="{FF2B5EF4-FFF2-40B4-BE49-F238E27FC236}">
                <a16:creationId xmlns:a16="http://schemas.microsoft.com/office/drawing/2014/main" id="{AE2938CF-942A-4389-B387-AC7AEDF79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49911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佣金安排</a:t>
            </a:r>
          </a:p>
        </p:txBody>
      </p:sp>
      <p:sp>
        <p:nvSpPr>
          <p:cNvPr id="17" name="左条款解释1">
            <a:extLst xmlns:a="http://schemas.openxmlformats.org/drawingml/2006/main">
              <a:ext uri="{FF2B5EF4-FFF2-40B4-BE49-F238E27FC236}">
                <a16:creationId xmlns:a16="http://schemas.microsoft.com/office/drawing/2014/main" id="{4EF2D205-7D8C-4B1C-811D-519EABEFC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52950"/>
            <a:ext cx="4991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实际比例、计提基础、支付节点、税费及退款处理</a:t>
            </a:r>
          </a:p>
        </p:txBody>
      </p:sp>
      <p:sp>
        <p:nvSpPr>
          <p:cNvPr id="18" name="左条款分隔1">
            <a:extLst xmlns:a="http://schemas.openxmlformats.org/drawingml/2006/main">
              <a:ext uri="{FF2B5EF4-FFF2-40B4-BE49-F238E27FC236}">
                <a16:creationId xmlns:a16="http://schemas.microsoft.com/office/drawing/2014/main" id="{AB2972D0-CE11-4F8A-A710-6879C478B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72050"/>
            <a:ext cx="4991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19" name="左条款标题2">
            <a:extLst xmlns:a="http://schemas.openxmlformats.org/drawingml/2006/main">
              <a:ext uri="{FF2B5EF4-FFF2-40B4-BE49-F238E27FC236}">
                <a16:creationId xmlns:a16="http://schemas.microsoft.com/office/drawing/2014/main" id="{A197F17F-B805-479F-B7CC-DE92E26D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49911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拟议5%权益</a:t>
            </a:r>
          </a:p>
        </p:txBody>
      </p:sp>
      <p:sp>
        <p:nvSpPr>
          <p:cNvPr id="20" name="左条款解释2">
            <a:extLst xmlns:a="http://schemas.openxmlformats.org/drawingml/2006/main">
              <a:ext uri="{FF2B5EF4-FFF2-40B4-BE49-F238E27FC236}">
                <a16:creationId xmlns:a16="http://schemas.microsoft.com/office/drawing/2014/main" id="{06C73BF3-50F8-4E73-9A23-B8C1DFD7A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34025"/>
            <a:ext cx="4991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持有人、触发条件、利润口径和终止条件</a:t>
            </a:r>
          </a:p>
        </p:txBody>
      </p:sp>
      <p:sp>
        <p:nvSpPr>
          <p:cNvPr id="21" name="右条款标题0">
            <a:extLst xmlns:a="http://schemas.openxmlformats.org/drawingml/2006/main">
              <a:ext uri="{FF2B5EF4-FFF2-40B4-BE49-F238E27FC236}">
                <a16:creationId xmlns:a16="http://schemas.microsoft.com/office/drawing/2014/main" id="{3FF6DC5F-2FF5-4724-8451-F2B0C70DC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客户协作</a:t>
            </a:r>
          </a:p>
        </p:txBody>
      </p:sp>
      <p:sp>
        <p:nvSpPr>
          <p:cNvPr id="22" name="右条款解释0">
            <a:extLst xmlns:a="http://schemas.openxmlformats.org/drawingml/2006/main">
              <a:ext uri="{FF2B5EF4-FFF2-40B4-BE49-F238E27FC236}">
                <a16:creationId xmlns:a16="http://schemas.microsoft.com/office/drawing/2014/main" id="{51C5B780-1203-4415-A646-A7B35CFA4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71875"/>
            <a:ext cx="5029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报备、重复客户、联合介绍及内部回报分配</a:t>
            </a:r>
          </a:p>
        </p:txBody>
      </p:sp>
      <p:sp>
        <p:nvSpPr>
          <p:cNvPr id="23" name="右条款分隔0">
            <a:extLst xmlns:a="http://schemas.openxmlformats.org/drawingml/2006/main">
              <a:ext uri="{FF2B5EF4-FFF2-40B4-BE49-F238E27FC236}">
                <a16:creationId xmlns:a16="http://schemas.microsoft.com/office/drawing/2014/main" id="{73F1B6C4-4DD6-4815-9202-9E5899805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990975"/>
            <a:ext cx="5029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24" name="右条款标题1">
            <a:extLst xmlns:a="http://schemas.openxmlformats.org/drawingml/2006/main">
              <a:ext uri="{FF2B5EF4-FFF2-40B4-BE49-F238E27FC236}">
                <a16:creationId xmlns:a16="http://schemas.microsoft.com/office/drawing/2014/main" id="{2BDC9F9F-07D4-4BFC-851F-E55D61AC0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4337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信息服务</a:t>
            </a:r>
          </a:p>
        </p:txBody>
      </p:sp>
      <p:sp>
        <p:nvSpPr>
          <p:cNvPr id="25" name="右条款解释1">
            <a:extLst xmlns:a="http://schemas.openxmlformats.org/drawingml/2006/main">
              <a:ext uri="{FF2B5EF4-FFF2-40B4-BE49-F238E27FC236}">
                <a16:creationId xmlns:a16="http://schemas.microsoft.com/office/drawing/2014/main" id="{E5F74C57-2DE1-4099-A476-2BE00ACD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552950"/>
            <a:ext cx="5029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资料提供、重大事项告知、保密及服务边界</a:t>
            </a:r>
          </a:p>
        </p:txBody>
      </p:sp>
      <p:sp>
        <p:nvSpPr>
          <p:cNvPr id="26" name="右条款分隔1">
            <a:extLst xmlns:a="http://schemas.openxmlformats.org/drawingml/2006/main">
              <a:ext uri="{FF2B5EF4-FFF2-40B4-BE49-F238E27FC236}">
                <a16:creationId xmlns:a16="http://schemas.microsoft.com/office/drawing/2014/main" id="{B0090558-B72C-4EFE-9270-D3EBCF4CF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972050"/>
            <a:ext cx="5029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27" name="右条款标题2">
            <a:extLst xmlns:a="http://schemas.openxmlformats.org/drawingml/2006/main">
              <a:ext uri="{FF2B5EF4-FFF2-40B4-BE49-F238E27FC236}">
                <a16:creationId xmlns:a16="http://schemas.microsoft.com/office/drawing/2014/main" id="{6F0DADC9-9210-4EE1-AABB-0A0A65184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124450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后续资源</a:t>
            </a:r>
          </a:p>
        </p:txBody>
      </p:sp>
      <p:sp>
        <p:nvSpPr>
          <p:cNvPr id="28" name="右条款解释2">
            <a:extLst xmlns:a="http://schemas.openxmlformats.org/drawingml/2006/main">
              <a:ext uri="{FF2B5EF4-FFF2-40B4-BE49-F238E27FC236}">
                <a16:creationId xmlns:a16="http://schemas.microsoft.com/office/drawing/2014/main" id="{F1152247-3E1E-41A5-97EA-53BA47F38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534025"/>
            <a:ext cx="5029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剩余约200万湿吨另行投资，不与本轮权益混同</a:t>
            </a:r>
          </a:p>
        </p:txBody>
      </p:sp>
      <p:sp>
        <p:nvSpPr>
          <p:cNvPr id="29" name="底部确认边界线">
            <a:extLst xmlns:a="http://schemas.openxmlformats.org/drawingml/2006/main">
              <a:ext uri="{FF2B5EF4-FFF2-40B4-BE49-F238E27FC236}">
                <a16:creationId xmlns:a16="http://schemas.microsoft.com/office/drawing/2014/main" id="{4FBF1A11-456F-48A9-884C-A9C7CF0DF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341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30" name="底部确认边界">
            <a:extLst xmlns:a="http://schemas.openxmlformats.org/drawingml/2006/main">
              <a:ext uri="{FF2B5EF4-FFF2-40B4-BE49-F238E27FC236}">
                <a16:creationId xmlns:a16="http://schemas.microsoft.com/office/drawing/2014/main" id="{70C40343-A623-4597-B954-10A5E2640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820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条款确认后按正式协议执行，拟议权益不视为已生效安排</a:t>
            </a:r>
          </a:p>
        </p:txBody>
      </p:sp>
    </p:spTree>
    <p:extLst>
      <p:ext uri="{BB962C8B-B14F-4D97-AF65-F5344CB8AC3E}">
        <p14:creationId xmlns:p14="http://schemas.microsoft.com/office/powerpoint/2010/main" val="93177597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102A4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B0EF7C72-9661-4C8F-A64D-133BE122E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D8B66A"/>
            </a:solidFill>
          </a:ln>
        </p:spPr>
      </p:sp>
      <p:sp>
        <p:nvSpPr>
          <p:cNvPr id="2" name="页眉浅线">
            <a:extLst xmlns:a="http://schemas.openxmlformats.org/drawingml/2006/main">
              <a:ext uri="{FF2B5EF4-FFF2-40B4-BE49-F238E27FC236}">
                <a16:creationId xmlns:a16="http://schemas.microsoft.com/office/drawing/2014/main" id="{6118C8AE-656E-4AAF-8E56-9626443FF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8C8D8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0E88A9C5-68BF-44E7-A147-D8982653A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B66A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D8B66A"/>
                </a:solidFill>
                <a:latin typeface="Heiti TC"/>
                <a:ea typeface="Heiti TC"/>
                <a:cs typeface="Heiti TC"/>
              </a:rPr>
              <a:t>合作安排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3EA3FBCC-8138-4688-987B-9114CDAA9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D8B66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D8B66A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D26F73ED-632B-45AB-B7A0-A78D85080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下一步合作安排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7D498F73-440A-4FDD-B939-BDECBA3D6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96078"/>
            </a:solidFill>
          </a:ln>
        </p:spPr>
      </p:sp>
      <p:sp>
        <p:nvSpPr>
          <p:cNvPr id="7" name="项目所在地区">
            <a:extLst xmlns:a="http://schemas.openxmlformats.org/drawingml/2006/main">
              <a:ext uri="{FF2B5EF4-FFF2-40B4-BE49-F238E27FC236}">
                <a16:creationId xmlns:a16="http://schemas.microsoft.com/office/drawing/2014/main" id="{6E572B30-15C2-430E-A757-786002C9E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469582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77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贵州兴义3号矿</a:t>
            </a:r>
          </a:p>
        </p:txBody>
      </p:sp>
      <p:sp>
        <p:nvSpPr>
          <p:cNvPr id="8" name="首期范围">
            <a:extLst xmlns:a="http://schemas.openxmlformats.org/drawingml/2006/main">
              <a:ext uri="{FF2B5EF4-FFF2-40B4-BE49-F238E27FC236}">
                <a16:creationId xmlns:a16="http://schemas.microsoft.com/office/drawing/2014/main" id="{3B3284E3-D022-4145-A464-A2AB470B4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19400"/>
            <a:ext cx="46958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0">
                <a:solidFill>
                  <a:srgbClr val="B8C8D8"/>
                </a:solidFill>
                <a:latin typeface="Heiti TC"/>
                <a:ea typeface="Heiti TC"/>
                <a:cs typeface="Heiti TC"/>
              </a:defRPr>
            </a:pPr>
            <a:r>
              <a:rPr sz="2475" b="0">
                <a:solidFill>
                  <a:srgbClr val="B8C8D8"/>
                </a:solidFill>
                <a:latin typeface="Heiti TC"/>
                <a:ea typeface="Heiti TC"/>
                <a:cs typeface="Heiti TC"/>
              </a:rPr>
              <a:t>首期100万湿吨</a:t>
            </a:r>
          </a:p>
        </p:txBody>
      </p:sp>
      <p:sp>
        <p:nvSpPr>
          <p:cNvPr id="9" name="募集目标标签">
            <a:extLst xmlns:a="http://schemas.openxmlformats.org/drawingml/2006/main">
              <a:ext uri="{FF2B5EF4-FFF2-40B4-BE49-F238E27FC236}">
                <a16:creationId xmlns:a16="http://schemas.microsoft.com/office/drawing/2014/main" id="{57429D5C-B76A-4502-A3EB-742B3627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46958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B8C8D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C8D8"/>
                </a:solidFill>
                <a:latin typeface="Heiti TC"/>
                <a:ea typeface="Heiti TC"/>
                <a:cs typeface="Heiti TC"/>
              </a:rPr>
              <a:t>本轮拟募集（人民币）</a:t>
            </a:r>
          </a:p>
        </p:txBody>
      </p:sp>
      <p:sp>
        <p:nvSpPr>
          <p:cNvPr id="10" name="募集目标金额">
            <a:extLst xmlns:a="http://schemas.openxmlformats.org/drawingml/2006/main">
              <a:ext uri="{FF2B5EF4-FFF2-40B4-BE49-F238E27FC236}">
                <a16:creationId xmlns:a16="http://schemas.microsoft.com/office/drawing/2014/main" id="{1650AE1F-5F6F-4561-9D1A-949FF53DC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38625"/>
            <a:ext cx="31146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7050" b="0">
                <a:solidFill>
                  <a:srgbClr val="D8B66A"/>
                </a:solidFill>
                <a:latin typeface="Arial"/>
                <a:ea typeface="Arial"/>
                <a:cs typeface="Arial"/>
              </a:defRPr>
            </a:pPr>
            <a:r>
              <a:rPr sz="7050" b="0">
                <a:solidFill>
                  <a:srgbClr val="D8B66A"/>
                </a:solidFill>
                <a:latin typeface="Arial"/>
                <a:ea typeface="Arial"/>
                <a:cs typeface="Arial"/>
              </a:rPr>
              <a:t>4,000</a:t>
            </a:r>
          </a:p>
        </p:txBody>
      </p:sp>
      <p:sp>
        <p:nvSpPr>
          <p:cNvPr id="11" name="募集目标单位">
            <a:extLst xmlns:a="http://schemas.openxmlformats.org/drawingml/2006/main">
              <a:ext uri="{FF2B5EF4-FFF2-40B4-BE49-F238E27FC236}">
                <a16:creationId xmlns:a16="http://schemas.microsoft.com/office/drawing/2014/main" id="{62B3E27D-3E5C-4BD9-9896-3951CE710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4733925"/>
            <a:ext cx="11620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D8B66A"/>
                </a:solidFill>
                <a:latin typeface="Heiti TC"/>
                <a:ea typeface="Heiti TC"/>
                <a:cs typeface="Heiti TC"/>
              </a:defRPr>
            </a:pPr>
            <a:r>
              <a:rPr sz="2325" b="0">
                <a:solidFill>
                  <a:srgbClr val="D8B66A"/>
                </a:solidFill>
                <a:latin typeface="Heiti TC"/>
                <a:ea typeface="Heiti TC"/>
                <a:cs typeface="Heiti TC"/>
              </a:rPr>
              <a:t>万元</a:t>
            </a:r>
          </a:p>
        </p:txBody>
      </p:sp>
      <p:sp>
        <p:nvSpPr>
          <p:cNvPr id="12" name="材料用途">
            <a:extLst xmlns:a="http://schemas.openxmlformats.org/drawingml/2006/main">
              <a:ext uri="{FF2B5EF4-FFF2-40B4-BE49-F238E27FC236}">
                <a16:creationId xmlns:a16="http://schemas.microsoft.com/office/drawing/2014/main" id="{49AB373A-5A2B-4C14-98BB-360396EB5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00675"/>
            <a:ext cx="46958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B8C8D8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B8C8D8"/>
                </a:solidFill>
                <a:latin typeface="Heiti TC"/>
                <a:ea typeface="Heiti TC"/>
                <a:cs typeface="Heiti TC"/>
              </a:rPr>
              <a:t>居间合作方定向沟通</a:t>
            </a:r>
          </a:p>
        </p:txBody>
      </p:sp>
      <p:sp>
        <p:nvSpPr>
          <p:cNvPr id="13" name="双栏分界">
            <a:extLst xmlns:a="http://schemas.openxmlformats.org/drawingml/2006/main">
              <a:ext uri="{FF2B5EF4-FFF2-40B4-BE49-F238E27FC236}">
                <a16:creationId xmlns:a16="http://schemas.microsoft.com/office/drawing/2014/main" id="{C207E13C-4D20-452E-B146-F63EB363C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200275"/>
            <a:ext cx="0" cy="3381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96078"/>
            </a:solidFill>
          </a:ln>
        </p:spPr>
      </p:sp>
      <p:sp>
        <p:nvSpPr>
          <p:cNvPr id="14" name="行动序号0">
            <a:extLst xmlns:a="http://schemas.openxmlformats.org/drawingml/2006/main">
              <a:ext uri="{FF2B5EF4-FFF2-40B4-BE49-F238E27FC236}">
                <a16:creationId xmlns:a16="http://schemas.microsoft.com/office/drawing/2014/main" id="{FA560ADD-8553-4A34-AFC1-682E2F779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209800"/>
            <a:ext cx="590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D8B66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D8B66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5" name="行动标题0">
            <a:extLst xmlns:a="http://schemas.openxmlformats.org/drawingml/2006/main">
              <a:ext uri="{FF2B5EF4-FFF2-40B4-BE49-F238E27FC236}">
                <a16:creationId xmlns:a16="http://schemas.microsoft.com/office/drawing/2014/main" id="{7628A40D-A01D-480E-95E8-11F4778AA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2209800"/>
            <a:ext cx="45434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确认合作对象</a:t>
            </a:r>
          </a:p>
        </p:txBody>
      </p:sp>
      <p:sp>
        <p:nvSpPr>
          <p:cNvPr id="16" name="行动内容0">
            <a:extLst xmlns:a="http://schemas.openxmlformats.org/drawingml/2006/main">
              <a:ext uri="{FF2B5EF4-FFF2-40B4-BE49-F238E27FC236}">
                <a16:creationId xmlns:a16="http://schemas.microsoft.com/office/drawing/2014/main" id="{1F66DBC1-E991-443C-A9EC-C3F7E9D73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2628900"/>
            <a:ext cx="45434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B8C8D8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B8C8D8"/>
                </a:solidFill>
                <a:latin typeface="Heiti TC"/>
                <a:ea typeface="Heiti TC"/>
                <a:cs typeface="Heiti TC"/>
              </a:rPr>
              <a:t>拟合作居间方及客户匹配方向</a:t>
            </a:r>
          </a:p>
        </p:txBody>
      </p:sp>
      <p:sp>
        <p:nvSpPr>
          <p:cNvPr id="17" name="行动分隔0">
            <a:extLst xmlns:a="http://schemas.openxmlformats.org/drawingml/2006/main">
              <a:ext uri="{FF2B5EF4-FFF2-40B4-BE49-F238E27FC236}">
                <a16:creationId xmlns:a16="http://schemas.microsoft.com/office/drawing/2014/main" id="{4D4B929B-BC66-4B96-B505-55E5A6C8E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2971800"/>
            <a:ext cx="45434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96078"/>
            </a:solidFill>
          </a:ln>
        </p:spPr>
      </p:sp>
      <p:sp>
        <p:nvSpPr>
          <p:cNvPr id="18" name="行动序号1">
            <a:extLst xmlns:a="http://schemas.openxmlformats.org/drawingml/2006/main">
              <a:ext uri="{FF2B5EF4-FFF2-40B4-BE49-F238E27FC236}">
                <a16:creationId xmlns:a16="http://schemas.microsoft.com/office/drawing/2014/main" id="{BBDE226A-8C4E-4B94-8B31-BD80F4721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057525"/>
            <a:ext cx="590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D8B66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D8B66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9" name="行动标题1">
            <a:extLst xmlns:a="http://schemas.openxmlformats.org/drawingml/2006/main">
              <a:ext uri="{FF2B5EF4-FFF2-40B4-BE49-F238E27FC236}">
                <a16:creationId xmlns:a16="http://schemas.microsoft.com/office/drawing/2014/main" id="{085F7EFE-ADC3-4B65-B4C0-21CEC752C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3057525"/>
            <a:ext cx="45434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确认专项安排</a:t>
            </a:r>
          </a:p>
        </p:txBody>
      </p:sp>
      <p:sp>
        <p:nvSpPr>
          <p:cNvPr id="20" name="行动内容1">
            <a:extLst xmlns:a="http://schemas.openxmlformats.org/drawingml/2006/main">
              <a:ext uri="{FF2B5EF4-FFF2-40B4-BE49-F238E27FC236}">
                <a16:creationId xmlns:a16="http://schemas.microsoft.com/office/drawing/2014/main" id="{96096C81-749F-40ED-9FE8-9ABA1084E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3476625"/>
            <a:ext cx="45434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B8C8D8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B8C8D8"/>
                </a:solidFill>
                <a:latin typeface="Heiti TC"/>
                <a:ea typeface="Heiti TC"/>
                <a:cs typeface="Heiti TC"/>
              </a:rPr>
              <a:t>3号矿专属商务条款与投资安排</a:t>
            </a:r>
          </a:p>
        </p:txBody>
      </p:sp>
      <p:sp>
        <p:nvSpPr>
          <p:cNvPr id="21" name="行动分隔1">
            <a:extLst xmlns:a="http://schemas.openxmlformats.org/drawingml/2006/main">
              <a:ext uri="{FF2B5EF4-FFF2-40B4-BE49-F238E27FC236}">
                <a16:creationId xmlns:a16="http://schemas.microsoft.com/office/drawing/2014/main" id="{54F1DF90-FDCF-4281-9A5A-F6B90A93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3819525"/>
            <a:ext cx="45434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96078"/>
            </a:solidFill>
          </a:ln>
        </p:spPr>
      </p:sp>
      <p:sp>
        <p:nvSpPr>
          <p:cNvPr id="22" name="行动序号2">
            <a:extLst xmlns:a="http://schemas.openxmlformats.org/drawingml/2006/main">
              <a:ext uri="{FF2B5EF4-FFF2-40B4-BE49-F238E27FC236}">
                <a16:creationId xmlns:a16="http://schemas.microsoft.com/office/drawing/2014/main" id="{D54A2F3A-CC7E-4ACA-8EF1-101321A52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05250"/>
            <a:ext cx="590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D8B66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D8B66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3" name="行动标题2">
            <a:extLst xmlns:a="http://schemas.openxmlformats.org/drawingml/2006/main">
              <a:ext uri="{FF2B5EF4-FFF2-40B4-BE49-F238E27FC236}">
                <a16:creationId xmlns:a16="http://schemas.microsoft.com/office/drawing/2014/main" id="{58873A84-716D-467B-9ADA-2EACA1881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3905250"/>
            <a:ext cx="45434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配置对接材料</a:t>
            </a:r>
          </a:p>
        </p:txBody>
      </p:sp>
      <p:sp>
        <p:nvSpPr>
          <p:cNvPr id="24" name="行动内容2">
            <a:extLst xmlns:a="http://schemas.openxmlformats.org/drawingml/2006/main">
              <a:ext uri="{FF2B5EF4-FFF2-40B4-BE49-F238E27FC236}">
                <a16:creationId xmlns:a16="http://schemas.microsoft.com/office/drawing/2014/main" id="{83F10A31-17FE-41ED-A082-F6BC40681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4324350"/>
            <a:ext cx="45434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B8C8D8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B8C8D8"/>
                </a:solidFill>
                <a:latin typeface="Heiti TC"/>
                <a:ea typeface="Heiti TC"/>
                <a:cs typeface="Heiti TC"/>
              </a:rPr>
              <a:t>统一材料、资料清单及公司对接人</a:t>
            </a:r>
          </a:p>
        </p:txBody>
      </p:sp>
      <p:sp>
        <p:nvSpPr>
          <p:cNvPr id="25" name="行动分隔2">
            <a:extLst xmlns:a="http://schemas.openxmlformats.org/drawingml/2006/main">
              <a:ext uri="{FF2B5EF4-FFF2-40B4-BE49-F238E27FC236}">
                <a16:creationId xmlns:a16="http://schemas.microsoft.com/office/drawing/2014/main" id="{AE9A2B00-8A36-4415-9686-C0BD21964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4667250"/>
            <a:ext cx="45434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96078"/>
            </a:solidFill>
          </a:ln>
        </p:spPr>
      </p:sp>
      <p:sp>
        <p:nvSpPr>
          <p:cNvPr id="26" name="行动序号3">
            <a:extLst xmlns:a="http://schemas.openxmlformats.org/drawingml/2006/main">
              <a:ext uri="{FF2B5EF4-FFF2-40B4-BE49-F238E27FC236}">
                <a16:creationId xmlns:a16="http://schemas.microsoft.com/office/drawing/2014/main" id="{D6900DC5-9EBB-4E97-87B5-FDC8F5CC7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752975"/>
            <a:ext cx="590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D8B66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D8B66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7" name="行动标题3">
            <a:extLst xmlns:a="http://schemas.openxmlformats.org/drawingml/2006/main">
              <a:ext uri="{FF2B5EF4-FFF2-40B4-BE49-F238E27FC236}">
                <a16:creationId xmlns:a16="http://schemas.microsoft.com/office/drawing/2014/main" id="{A2847C75-4E6E-41BE-9CC9-5B9321D5D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4752975"/>
            <a:ext cx="45434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安排首场联合沟通</a:t>
            </a:r>
          </a:p>
        </p:txBody>
      </p:sp>
      <p:sp>
        <p:nvSpPr>
          <p:cNvPr id="28" name="行动内容3">
            <a:extLst xmlns:a="http://schemas.openxmlformats.org/drawingml/2006/main">
              <a:ext uri="{FF2B5EF4-FFF2-40B4-BE49-F238E27FC236}">
                <a16:creationId xmlns:a16="http://schemas.microsoft.com/office/drawing/2014/main" id="{E73956D4-C727-4C45-BB66-6097CCF87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5172075"/>
            <a:ext cx="45434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B8C8D8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B8C8D8"/>
                </a:solidFill>
                <a:latin typeface="Heiti TC"/>
                <a:ea typeface="Heiti TC"/>
                <a:cs typeface="Heiti TC"/>
              </a:rPr>
              <a:t>公司、居间方与合格投资人共同参与</a:t>
            </a:r>
          </a:p>
        </p:txBody>
      </p:sp>
      <p:sp>
        <p:nvSpPr>
          <p:cNvPr id="29" name="联系信息分界">
            <a:extLst xmlns:a="http://schemas.openxmlformats.org/drawingml/2006/main">
              <a:ext uri="{FF2B5EF4-FFF2-40B4-BE49-F238E27FC236}">
                <a16:creationId xmlns:a16="http://schemas.microsoft.com/office/drawing/2014/main" id="{9AF34BC1-454C-48C5-B8FA-2A35B5A70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436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96078"/>
            </a:solidFill>
          </a:ln>
        </p:spPr>
      </p:sp>
      <p:sp>
        <p:nvSpPr>
          <p:cNvPr id="30" name="授权商务联系人">
            <a:extLst xmlns:a="http://schemas.openxmlformats.org/drawingml/2006/main">
              <a:ext uri="{FF2B5EF4-FFF2-40B4-BE49-F238E27FC236}">
                <a16:creationId xmlns:a16="http://schemas.microsoft.com/office/drawing/2014/main" id="{75338A9B-49DB-4861-8D55-927F7F648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34100"/>
            <a:ext cx="53244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授权商务联系人：待填写</a:t>
            </a:r>
          </a:p>
        </p:txBody>
      </p:sp>
      <p:sp>
        <p:nvSpPr>
          <p:cNvPr id="31" name="联系方式">
            <a:extLst xmlns:a="http://schemas.openxmlformats.org/drawingml/2006/main">
              <a:ext uri="{FF2B5EF4-FFF2-40B4-BE49-F238E27FC236}">
                <a16:creationId xmlns:a16="http://schemas.microsoft.com/office/drawing/2014/main" id="{AA20CB18-C176-4781-83D1-93FECEA7A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6134100"/>
            <a:ext cx="50196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联系方式：待填写</a:t>
            </a:r>
          </a:p>
        </p:txBody>
      </p:sp>
      <p:sp>
        <p:nvSpPr>
          <p:cNvPr id="32" name="对外使用前补齐">
            <a:extLst xmlns:a="http://schemas.openxmlformats.org/drawingml/2006/main">
              <a:ext uri="{FF2B5EF4-FFF2-40B4-BE49-F238E27FC236}">
                <a16:creationId xmlns:a16="http://schemas.microsoft.com/office/drawing/2014/main" id="{E18BF285-E04A-4DFF-AA8A-B1FC509C4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D8B66A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D8B66A"/>
                </a:solidFill>
                <a:latin typeface="Heiti TC"/>
                <a:ea typeface="Heiti TC"/>
                <a:cs typeface="Heiti TC"/>
              </a:rPr>
              <a:t>对外使用前，请补齐真实授权联系人及联系方式。</a:t>
            </a:r>
          </a:p>
        </p:txBody>
      </p:sp>
    </p:spTree>
    <p:extLst>
      <p:ext uri="{BB962C8B-B14F-4D97-AF65-F5344CB8AC3E}">
        <p14:creationId xmlns:p14="http://schemas.microsoft.com/office/powerpoint/2010/main" val="201000299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28B4A152-F87E-403E-9744-5AA13BBE8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DFAACBEE-3833-4543-AA75-C62CF37A7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32C1814D-54BE-4FD1-82D3-AE11123B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备查附录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5832A5BB-A548-4B3E-8217-9514A6893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A1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ED4CEFFC-780F-4F61-8F41-2DB6620F6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测算假设与敏感性分析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6BBB1378-342B-4DDA-B04C-45947A182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统一口径">
            <a:extLst xmlns:a="http://schemas.openxmlformats.org/drawingml/2006/main">
              <a:ext uri="{FF2B5EF4-FFF2-40B4-BE49-F238E27FC236}">
                <a16:creationId xmlns:a16="http://schemas.microsoft.com/office/drawing/2014/main" id="{5CBB1234-2FCE-4508-8BBA-D0CFCDF69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95475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9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统一处理100万湿吨，以下均为全周期情景，参数尚待本矿验证</a:t>
            </a:r>
          </a:p>
        </p:txBody>
      </p:sp>
      <p:graphicFrame>
        <p:nvGraphicFramePr>
          <p:cNvPr id="19" name=""/>
          <p:cNvGraphicFramePr/>
          <p:nvPr/>
        </p:nvGraphicFramePr>
        <p:xfrm>
          <a:off xmlns:a="http://schemas.openxmlformats.org/drawingml/2006/main" x="685800" y="2543175"/>
          <a:ext xmlns:a="http://schemas.openxmlformats.org/drawingml/2006/main" cx="108204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1143000"/>
                <a:gridCol w="1390650"/>
                <a:gridCol w="1333500"/>
                <a:gridCol w="1190625"/>
                <a:gridCol w="1314450"/>
                <a:gridCol w="1314450"/>
                <a:gridCol w="1323975"/>
              </a:tblGrid>
              <a:tr h="666750"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情景</a:t>
                      </a:r>
                    </a:p>
                  </a:txBody>
                  <a:tcPr marL="114300" marR="114300" marT="0" marB="0" anchor="ctr">
                    <a:solidFill>
                      <a:srgbClr val="102A49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出金</a:t>
                      </a:r>
                    </a:p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克/湿吨</a:t>
                      </a:r>
                    </a:p>
                  </a:txBody>
                  <a:tcPr marL="114300" marR="114300" marT="0" marB="0" anchor="ctr">
                    <a:solidFill>
                      <a:srgbClr val="102A49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干吨处理量</a:t>
                      </a:r>
                    </a:p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万干吨</a:t>
                      </a:r>
                    </a:p>
                  </a:txBody>
                  <a:tcPr marL="114300" marR="114300" marT="0" marB="0" anchor="ctr">
                    <a:solidFill>
                      <a:srgbClr val="102A49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单位成本</a:t>
                      </a:r>
                    </a:p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元/干吨</a:t>
                      </a:r>
                    </a:p>
                  </a:txBody>
                  <a:tcPr marL="114300" marR="114300" marT="0" marB="0" anchor="ctr">
                    <a:solidFill>
                      <a:srgbClr val="102A49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结算金价</a:t>
                      </a:r>
                    </a:p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元/克</a:t>
                      </a:r>
                    </a:p>
                  </a:txBody>
                  <a:tcPr marL="114300" marR="114300" marT="0" marB="0" anchor="ctr">
                    <a:solidFill>
                      <a:srgbClr val="102A49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收入</a:t>
                      </a:r>
                    </a:p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亿元</a:t>
                      </a:r>
                    </a:p>
                  </a:txBody>
                  <a:tcPr marL="114300" marR="114300" marT="0" marB="0" anchor="ctr">
                    <a:solidFill>
                      <a:srgbClr val="102A49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成本</a:t>
                      </a:r>
                    </a:p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亿元</a:t>
                      </a:r>
                    </a:p>
                  </a:txBody>
                  <a:tcPr marL="114300" marR="114300" marT="0" marB="0" anchor="ctr">
                    <a:solidFill>
                      <a:srgbClr val="102A49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余额</a:t>
                      </a:r>
                    </a:p>
                    <a:p>
                      <a:pPr algn="ctr"/>
                      <a:r>
                        <a:rPr sz="15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亿元</a:t>
                      </a:r>
                    </a:p>
                  </a:txBody>
                  <a:tcPr marL="114300" marR="114300" marT="0" marB="0" anchor="ctr">
                    <a:solidFill>
                      <a:srgbClr val="102A49"/>
                    </a:solidFill>
                  </a:tcPr>
                </a:tc>
              </a:tr>
              <a:tr h="666750"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基准假设</a:t>
                      </a:r>
                    </a:p>
                  </a:txBody>
                  <a:tcPr marL="114300" marR="114300" marT="0" marB="0" anchor="ctr">
                    <a:solidFill>
                      <a:srgbClr val="FAF4E5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1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0.8</a:t>
                      </a:r>
                    </a:p>
                  </a:txBody>
                  <a:tcPr marL="114300" marR="114300" marT="0" marB="0" anchor="ctr">
                    <a:solidFill>
                      <a:srgbClr val="FAF4E5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1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70</a:t>
                      </a:r>
                    </a:p>
                  </a:txBody>
                  <a:tcPr marL="114300" marR="114300" marT="0" marB="0" anchor="ctr">
                    <a:solidFill>
                      <a:srgbClr val="FAF4E5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1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550</a:t>
                      </a:r>
                    </a:p>
                  </a:txBody>
                  <a:tcPr marL="114300" marR="114300" marT="0" marB="0" anchor="ctr">
                    <a:solidFill>
                      <a:srgbClr val="FAF4E5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1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1,000</a:t>
                      </a:r>
                    </a:p>
                  </a:txBody>
                  <a:tcPr marL="114300" marR="114300" marT="0" marB="0" anchor="ctr">
                    <a:solidFill>
                      <a:srgbClr val="FAF4E5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1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8.00</a:t>
                      </a:r>
                    </a:p>
                  </a:txBody>
                  <a:tcPr marL="114300" marR="114300" marT="0" marB="0" anchor="ctr">
                    <a:solidFill>
                      <a:srgbClr val="FAF4E5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1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3.85</a:t>
                      </a:r>
                    </a:p>
                  </a:txBody>
                  <a:tcPr marL="114300" marR="114300" marT="0" marB="0" anchor="ctr">
                    <a:solidFill>
                      <a:srgbClr val="FAF4E5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1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4.15</a:t>
                      </a:r>
                    </a:p>
                  </a:txBody>
                  <a:tcPr marL="114300" marR="114300" marT="0" marB="0" anchor="ctr">
                    <a:solidFill>
                      <a:srgbClr val="FAF4E5"/>
                    </a:solidFill>
                  </a:tcPr>
                </a:tc>
              </a:tr>
              <a:tr h="666750"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干吨增加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0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0.8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0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80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0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550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0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1,000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0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8.00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0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4.40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0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3.60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经营下行情景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0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0.4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0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70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0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650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0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900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0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3.60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0">
                          <a:solidFill>
                            <a:srgbClr val="102A49"/>
                          </a:solidFill>
                          <a:latin typeface="Arial"/>
                          <a:ea typeface="Arial"/>
                          <a:cs typeface="Arial"/>
                        </a:rPr>
                        <a:t>4.55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14300" tIns="0" rIns="114300" bIns="0">
                      <a:noAutofit/>
                    </a:bodyPr>
                    <a:lstStyle/>
                    <a:p>
                      <a:pPr algn="r"/>
                      <a:r>
                        <a:rPr sz="1800" b="1">
                          <a:solidFill>
                            <a:srgbClr val="A65851"/>
                          </a:solidFill>
                          <a:latin typeface="Arial"/>
                          <a:ea typeface="Arial"/>
                          <a:cs typeface="Arial"/>
                        </a:rPr>
                        <a:t>-0.95</a:t>
                      </a:r>
                    </a:p>
                  </a:txBody>
                  <a:tcPr marL="114300" marR="114300" marT="0" marB="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成本敏感性说明">
            <a:extLst xmlns:a="http://schemas.openxmlformats.org/drawingml/2006/main">
              <a:ext uri="{FF2B5EF4-FFF2-40B4-BE49-F238E27FC236}">
                <a16:creationId xmlns:a16="http://schemas.microsoft.com/office/drawing/2014/main" id="{65649FB5-4910-4A80-BF10-A04BB4E80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10820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干吨增加情景仅用于展示成本敏感性，不代表矿料品质保持不变的预测。</a:t>
            </a:r>
          </a:p>
        </p:txBody>
      </p:sp>
      <p:sp>
        <p:nvSpPr>
          <p:cNvPr id="10" name="下行情景性质">
            <a:extLst xmlns:a="http://schemas.openxmlformats.org/drawingml/2006/main">
              <a:ext uri="{FF2B5EF4-FFF2-40B4-BE49-F238E27FC236}">
                <a16:creationId xmlns:a16="http://schemas.microsoft.com/office/drawing/2014/main" id="{34829BB6-69F8-4974-A3F6-ADEF136C8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15025"/>
            <a:ext cx="10820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经营下行情景为压力假设，不代表已发生的经营结果。</a:t>
            </a:r>
          </a:p>
        </p:txBody>
      </p:sp>
      <p:sp>
        <p:nvSpPr>
          <p:cNvPr id="11" name="余额核算边界">
            <a:extLst xmlns:a="http://schemas.openxmlformats.org/drawingml/2006/main">
              <a:ext uri="{FF2B5EF4-FFF2-40B4-BE49-F238E27FC236}">
                <a16:creationId xmlns:a16="http://schemas.microsoft.com/office/drawing/2014/main" id="{40E450B9-E1AB-4939-9990-FFAAB60B5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10820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余额尚需衔接资本支出、费用归集和实际回款，不直接等于可分配利润。</a:t>
            </a:r>
          </a:p>
        </p:txBody>
      </p:sp>
    </p:spTree>
    <p:extLst>
      <p:ext uri="{BB962C8B-B14F-4D97-AF65-F5344CB8AC3E}">
        <p14:creationId xmlns:p14="http://schemas.microsoft.com/office/powerpoint/2010/main" val="160935179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9C8697F1-881A-4F1E-9D7C-C0702CADE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A98EC789-9079-425E-86E2-967E0EB18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4D908D27-C7F4-4347-808E-A456B0A69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备查附录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FB12C372-BF69-43AB-A851-4CD6EDC86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A2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D082930F-9D25-4414-BCF8-7F67139EB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居间人常见问题与统一表达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D750CC2B-F2CE-4336-8450-7FEFAB65A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主讲备查说明">
            <a:extLst xmlns:a="http://schemas.openxmlformats.org/drawingml/2006/main">
              <a:ext uri="{FF2B5EF4-FFF2-40B4-BE49-F238E27FC236}">
                <a16:creationId xmlns:a16="http://schemas.microsoft.com/office/drawing/2014/main" id="{0030F5FD-C0D7-4F0B-A2A9-D1EFB7BAB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现场优先解释前四项，其余作为备查；拟议安排以3号矿专项条款确认为准</a:t>
            </a:r>
          </a:p>
        </p:txBody>
      </p:sp>
      <p:graphicFrame>
        <p:nvGraphicFramePr>
          <p:cNvPr id="16" name=""/>
          <p:cNvGraphicFramePr/>
          <p:nvPr/>
        </p:nvGraphicFramePr>
        <p:xfrm>
          <a:off xmlns:a="http://schemas.openxmlformats.org/drawingml/2006/main" x="685800" y="2333625"/>
          <a:ext xmlns:a="http://schemas.openxmlformats.org/drawingml/2006/main" cx="10820400" cy="4114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7010400"/>
              </a:tblGrid>
              <a:tr h="457200"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常见问题</a:t>
                      </a:r>
                    </a:p>
                  </a:txBody>
                  <a:tcPr marL="133350" marR="133350" marT="0" marB="0" anchor="ctr">
                    <a:solidFill>
                      <a:srgbClr val="102A49"/>
                    </a:solidFill>
                  </a:tcPr>
                </a:tc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建议表达</a:t>
                      </a:r>
                    </a:p>
                  </a:txBody>
                  <a:tcPr marL="133350" marR="133350" marT="0" marB="0" anchor="ctr">
                    <a:solidFill>
                      <a:srgbClr val="102A49"/>
                    </a:solidFill>
                  </a:tcPr>
                </a:tc>
              </a:tr>
              <a:tr h="457200"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投的是300万吨还是100万吨</a:t>
                      </a:r>
                    </a:p>
                  </a:txBody>
                  <a:tcPr marL="133350" marR="133350" marT="0" marB="0" anchor="ctr">
                    <a:solidFill>
                      <a:srgbClr val="FAF7EF"/>
                    </a:solidFill>
                  </a:tcPr>
                </a:tc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本轮仅对应</a:t>
                      </a:r>
                      <a:r>
                        <a:rPr sz="1500" b="1">
                          <a:solidFill>
                            <a:srgbClr val="B58A32"/>
                          </a:solidFill>
                          <a:latin typeface="Heiti TC"/>
                          <a:ea typeface="Heiti TC"/>
                          <a:cs typeface="Heiti TC"/>
                        </a:rPr>
                        <a:t>首期100万湿吨</a:t>
                      </a:r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，整库约300万湿吨属于项目背景</a:t>
                      </a:r>
                    </a:p>
                  </a:txBody>
                  <a:tcPr marL="133350" marR="133350" marT="0" marB="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后续200万吨是否免费享有收益</a:t>
                      </a:r>
                    </a:p>
                  </a:txBody>
                  <a:tcPr marL="133350" marR="133350" marT="0" marB="0" anchor="ctr">
                    <a:solidFill>
                      <a:srgbClr val="FAF7EF"/>
                    </a:solidFill>
                  </a:tcPr>
                </a:tc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不自动享有，需</a:t>
                      </a:r>
                      <a:r>
                        <a:rPr sz="1500" b="1">
                          <a:solidFill>
                            <a:srgbClr val="B58A32"/>
                          </a:solidFill>
                          <a:latin typeface="Heiti TC"/>
                          <a:ea typeface="Heiti TC"/>
                          <a:cs typeface="Heiti TC"/>
                        </a:rPr>
                        <a:t>另行投资</a:t>
                      </a:r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并签订对应协议</a:t>
                      </a:r>
                    </a:p>
                  </a:txBody>
                  <a:tcPr marL="133350" marR="133350" marT="0" marB="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500万元是否在4,000万元之外</a:t>
                      </a:r>
                    </a:p>
                  </a:txBody>
                  <a:tcPr marL="133350" marR="133350" marT="0" marB="0" anchor="ctr">
                    <a:solidFill>
                      <a:srgbClr val="FAF7EF"/>
                    </a:solidFill>
                  </a:tcPr>
                </a:tc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B58A32"/>
                          </a:solidFill>
                          <a:latin typeface="Heiti TC"/>
                          <a:ea typeface="Heiti TC"/>
                          <a:cs typeface="Heiti TC"/>
                        </a:rPr>
                        <a:t>已包含</a:t>
                      </a:r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，不能重复加收</a:t>
                      </a:r>
                    </a:p>
                  </a:txBody>
                  <a:tcPr marL="133350" marR="133350" marT="0" marB="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为什么运到郴州加工</a:t>
                      </a:r>
                    </a:p>
                  </a:txBody>
                  <a:tcPr marL="133350" marR="133350" marT="0" marB="0" anchor="ctr">
                    <a:solidFill>
                      <a:srgbClr val="FAF7EF"/>
                    </a:solidFill>
                  </a:tcPr>
                </a:tc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按现有方案在兴义附近晒干中转后运至郴州，实际费用按本矿合同核算</a:t>
                      </a:r>
                    </a:p>
                  </a:txBody>
                  <a:tcPr marL="133350" marR="133350" marT="0" marB="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出金和成本是否已验证</a:t>
                      </a:r>
                    </a:p>
                  </a:txBody>
                  <a:tcPr marL="133350" marR="1333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目前为</a:t>
                      </a:r>
                      <a:r>
                        <a:rPr sz="1500" b="1">
                          <a:solidFill>
                            <a:srgbClr val="B58A32"/>
                          </a:solidFill>
                          <a:latin typeface="Heiti TC"/>
                          <a:ea typeface="Heiti TC"/>
                          <a:cs typeface="Heiti TC"/>
                        </a:rPr>
                        <a:t>前期假设</a:t>
                      </a:r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，需以3号矿检测和试产结果更新</a:t>
                      </a:r>
                    </a:p>
                  </a:txBody>
                  <a:tcPr marL="133350" marR="133350" marT="0" marB="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800万元是否归某个居间人独享</a:t>
                      </a:r>
                    </a:p>
                  </a:txBody>
                  <a:tcPr marL="133350" marR="1333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是项目</a:t>
                      </a:r>
                      <a:r>
                        <a:rPr sz="1500" b="1">
                          <a:solidFill>
                            <a:srgbClr val="B58A32"/>
                          </a:solidFill>
                          <a:latin typeface="Heiti TC"/>
                          <a:ea typeface="Heiti TC"/>
                          <a:cs typeface="Heiti TC"/>
                        </a:rPr>
                        <a:t>整体佣金预算</a:t>
                      </a:r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，具体分配按商务协议</a:t>
                      </a:r>
                    </a:p>
                  </a:txBody>
                  <a:tcPr marL="133350" marR="133350" marT="0" marB="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累计2倍是否包括本金</a:t>
                      </a:r>
                    </a:p>
                  </a:txBody>
                  <a:tcPr marL="133350" marR="1333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拟沿用方案中包含本金，3号矿</a:t>
                      </a:r>
                      <a:r>
                        <a:rPr sz="1500" b="1">
                          <a:solidFill>
                            <a:srgbClr val="B58A32"/>
                          </a:solidFill>
                          <a:latin typeface="Heiti TC"/>
                          <a:ea typeface="Heiti TC"/>
                          <a:cs typeface="Heiti TC"/>
                        </a:rPr>
                        <a:t>专项条款待确认</a:t>
                      </a:r>
                    </a:p>
                  </a:txBody>
                  <a:tcPr marL="133350" marR="133350" marT="0" marB="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公司是否保证每月固定分红</a:t>
                      </a:r>
                    </a:p>
                  </a:txBody>
                  <a:tcPr marL="133350" marR="13335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33350" tIns="0" rIns="133350" bIns="0">
                      <a:noAutofit/>
                    </a:bodyPr>
                    <a:lstStyle/>
                    <a:p>
                      <a:pPr algn="l"/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分配取决于</a:t>
                      </a:r>
                      <a:r>
                        <a:rPr sz="1500" b="1">
                          <a:solidFill>
                            <a:srgbClr val="B58A32"/>
                          </a:solidFill>
                          <a:latin typeface="Heiti TC"/>
                          <a:ea typeface="Heiti TC"/>
                          <a:cs typeface="Heiti TC"/>
                        </a:rPr>
                        <a:t>实际可分配收益</a:t>
                      </a:r>
                      <a:r>
                        <a:rPr sz="150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、回款及协议条件</a:t>
                      </a:r>
                    </a:p>
                  </a:txBody>
                  <a:tcPr marL="133350" marR="133350" marT="0" marB="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429874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页眉金线">
            <a:extLst xmlns:a="http://schemas.openxmlformats.org/drawingml/2006/main">
              <a:ext uri="{FF2B5EF4-FFF2-40B4-BE49-F238E27FC236}">
                <a16:creationId xmlns:a16="http://schemas.microsoft.com/office/drawing/2014/main" id="{163C0F56-7FA3-43EC-A630-8AE6971FD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562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B58A32"/>
            </a:solidFill>
          </a:ln>
        </p:spPr>
      </p:sp>
      <p:sp>
        <p:nvSpPr>
          <p:cNvPr id="2" name="页眉蓝线">
            <a:extLst xmlns:a="http://schemas.openxmlformats.org/drawingml/2006/main">
              <a:ext uri="{FF2B5EF4-FFF2-40B4-BE49-F238E27FC236}">
                <a16:creationId xmlns:a16="http://schemas.microsoft.com/office/drawing/2014/main" id="{F0CEA36D-514A-4E85-8AB3-A25BD71DB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40005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02A49"/>
            </a:solidFill>
          </a:ln>
        </p:spPr>
      </p:sp>
      <p:sp>
        <p:nvSpPr>
          <p:cNvPr id="3" name="章节标识">
            <a:extLst xmlns:a="http://schemas.openxmlformats.org/drawingml/2006/main">
              <a:ext uri="{FF2B5EF4-FFF2-40B4-BE49-F238E27FC236}">
                <a16:creationId xmlns:a16="http://schemas.microsoft.com/office/drawing/2014/main" id="{CB4C2440-FFEE-4280-B524-FC54CCBFF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23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58A32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B58A32"/>
                </a:solidFill>
                <a:latin typeface="Heiti TC"/>
                <a:ea typeface="Heiti TC"/>
                <a:cs typeface="Heiti TC"/>
              </a:rPr>
              <a:t>备查附录</a:t>
            </a:r>
          </a:p>
        </p:txBody>
      </p:sp>
      <p:sp>
        <p:nvSpPr>
          <p:cNvPr id="4" name="页码">
            <a:extLst xmlns:a="http://schemas.openxmlformats.org/drawingml/2006/main">
              <a:ext uri="{FF2B5EF4-FFF2-40B4-BE49-F238E27FC236}">
                <a16:creationId xmlns:a16="http://schemas.microsoft.com/office/drawing/2014/main" id="{3B4D7868-C6DF-4531-A957-68AE47A04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0400" y="5715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B58A3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58A32"/>
                </a:solidFill>
                <a:latin typeface="Arial"/>
                <a:ea typeface="Arial"/>
                <a:cs typeface="Arial"/>
              </a:rPr>
              <a:t>A3</a:t>
            </a:r>
          </a:p>
        </p:txBody>
      </p:sp>
      <p:sp>
        <p:nvSpPr>
          <p:cNvPr id="5" name="页面标题">
            <a:extLst xmlns:a="http://schemas.openxmlformats.org/drawingml/2006/main">
              <a:ext uri="{FF2B5EF4-FFF2-40B4-BE49-F238E27FC236}">
                <a16:creationId xmlns:a16="http://schemas.microsoft.com/office/drawing/2014/main" id="{C9DCFED0-641E-4A32-B714-B032D1F97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102A49"/>
                </a:solidFill>
                <a:latin typeface="Heiti TC"/>
                <a:ea typeface="Heiti TC"/>
                <a:cs typeface="Heiti TC"/>
              </a:defRPr>
            </a:pPr>
            <a:r>
              <a:rPr sz="3375" b="1">
                <a:solidFill>
                  <a:srgbClr val="102A49"/>
                </a:solidFill>
                <a:latin typeface="Heiti TC"/>
                <a:ea typeface="Heiti TC"/>
                <a:cs typeface="Heiti TC"/>
              </a:rPr>
              <a:t>项目资料与待明确条款</a:t>
            </a:r>
          </a:p>
        </p:txBody>
      </p:sp>
      <p:sp>
        <p:nvSpPr>
          <p:cNvPr id="6" name="标题分界">
            <a:extLst xmlns:a="http://schemas.openxmlformats.org/drawingml/2006/main">
              <a:ext uri="{FF2B5EF4-FFF2-40B4-BE49-F238E27FC236}">
                <a16:creationId xmlns:a16="http://schemas.microsoft.com/office/drawing/2014/main" id="{065D6F01-3C39-43F7-BFAE-86ABE7DE9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59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7"/>
            </a:solidFill>
          </a:ln>
        </p:spPr>
      </p:sp>
      <p:sp>
        <p:nvSpPr>
          <p:cNvPr id="7" name="资料状态边界">
            <a:extLst xmlns:a="http://schemas.openxmlformats.org/drawingml/2006/main">
              <a:ext uri="{FF2B5EF4-FFF2-40B4-BE49-F238E27FC236}">
                <a16:creationId xmlns:a16="http://schemas.microsoft.com/office/drawing/2014/main" id="{2715523F-6D74-4C2B-BE98-62DF316E7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区分现有说明、待披露结果与待确认条款，按3号矿专属文件落实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685800" y="2352675"/>
          <a:ext xmlns:a="http://schemas.openxmlformats.org/drawingml/2006/main" cx="10820400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43150"/>
                <a:gridCol w="4019550"/>
                <a:gridCol w="4457700"/>
              </a:tblGrid>
              <a:tr h="476250"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类别</a:t>
                      </a:r>
                    </a:p>
                  </a:txBody>
                  <a:tcPr marL="152400" marR="152400" marT="0" marB="0" anchor="ctr">
                    <a:solidFill>
                      <a:srgbClr val="102A49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当前资料状态</a:t>
                      </a:r>
                    </a:p>
                  </a:txBody>
                  <a:tcPr marL="152400" marR="152400" marT="0" marB="0" anchor="ctr">
                    <a:solidFill>
                      <a:srgbClr val="102A49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对外使用前的重点</a:t>
                      </a:r>
                    </a:p>
                  </a:txBody>
                  <a:tcPr marL="152400" marR="152400" marT="0" marB="0" anchor="ctr">
                    <a:solidFill>
                      <a:srgbClr val="102A49"/>
                    </a:solidFill>
                  </a:tcPr>
                </a:tc>
              </a:tr>
              <a:tr h="476250"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首期范围及预算</a:t>
                      </a:r>
                    </a:p>
                  </a:txBody>
                  <a:tcPr marL="152400" marR="152400" marT="0" marB="0" anchor="ctr">
                    <a:solidFill>
                      <a:srgbClr val="F0F4F7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687A8C"/>
                          </a:solidFill>
                          <a:latin typeface="Heiti TC"/>
                          <a:ea typeface="Heiti TC"/>
                          <a:cs typeface="Heiti TC"/>
                        </a:rPr>
                        <a:t>已有说明书和沟通材料</a:t>
                      </a:r>
                    </a:p>
                  </a:txBody>
                  <a:tcPr marL="152400" marR="1524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与正式合同保持一致</a:t>
                      </a:r>
                    </a:p>
                  </a:txBody>
                  <a:tcPr marL="152400" marR="152400" marT="0" marB="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矿源权属与授权</a:t>
                      </a:r>
                    </a:p>
                  </a:txBody>
                  <a:tcPr marL="152400" marR="152400" marT="0" marB="0" anchor="ctr">
                    <a:solidFill>
                      <a:srgbClr val="F0F4F7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687A8C"/>
                          </a:solidFill>
                          <a:latin typeface="Heiti TC"/>
                          <a:ea typeface="Heiti TC"/>
                          <a:cs typeface="Heiti TC"/>
                        </a:rPr>
                        <a:t>已有主体及安排说明</a:t>
                      </a:r>
                    </a:p>
                  </a:txBody>
                  <a:tcPr marL="152400" marR="1524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核阅3号矿专属文件</a:t>
                      </a:r>
                    </a:p>
                  </a:txBody>
                  <a:tcPr marL="152400" marR="152400" marT="0" marB="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首期交付</a:t>
                      </a:r>
                    </a:p>
                  </a:txBody>
                  <a:tcPr marL="152400" marR="152400" marT="0" marB="0" anchor="ctr">
                    <a:solidFill>
                      <a:srgbClr val="F0F4F7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687A8C"/>
                          </a:solidFill>
                          <a:latin typeface="Heiti TC"/>
                          <a:ea typeface="Heiti TC"/>
                          <a:cs typeface="Heiti TC"/>
                        </a:rPr>
                        <a:t>已列100万湿吨、最低70万干吨</a:t>
                      </a:r>
                    </a:p>
                  </a:txBody>
                  <a:tcPr marL="152400" marR="1524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明确库区、计量、质量与期限</a:t>
                      </a:r>
                    </a:p>
                  </a:txBody>
                  <a:tcPr marL="152400" marR="152400" marT="0" marB="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检测和试产</a:t>
                      </a:r>
                    </a:p>
                  </a:txBody>
                  <a:tcPr marL="152400" marR="152400" marT="0" marB="0" anchor="ctr">
                    <a:solidFill>
                      <a:srgbClr val="F0F4F7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687A8C"/>
                          </a:solidFill>
                          <a:latin typeface="Heiti TC"/>
                          <a:ea typeface="Heiti TC"/>
                          <a:cs typeface="Heiti TC"/>
                        </a:rPr>
                        <a:t>结果拟后续披露</a:t>
                      </a:r>
                    </a:p>
                  </a:txBody>
                  <a:tcPr marL="152400" marR="1524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以本矿数据替换前期假设</a:t>
                      </a:r>
                    </a:p>
                  </a:txBody>
                  <a:tcPr marL="152400" marR="152400" marT="0" marB="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物流及处理</a:t>
                      </a:r>
                    </a:p>
                  </a:txBody>
                  <a:tcPr marL="152400" marR="152400" marT="0" marB="0" anchor="ctr">
                    <a:solidFill>
                      <a:srgbClr val="F0F4F7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687A8C"/>
                          </a:solidFill>
                          <a:latin typeface="Heiti TC"/>
                          <a:ea typeface="Heiti TC"/>
                          <a:cs typeface="Heiti TC"/>
                        </a:rPr>
                        <a:t>已有兴义至郴州安排</a:t>
                      </a:r>
                    </a:p>
                  </a:txBody>
                  <a:tcPr marL="152400" marR="1524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核对合同、报价、接收和处理资料</a:t>
                      </a:r>
                    </a:p>
                  </a:txBody>
                  <a:tcPr marL="152400" marR="152400" marT="0" marB="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工程与产能配置</a:t>
                      </a:r>
                    </a:p>
                  </a:txBody>
                  <a:tcPr marL="152400" marR="152400" marT="0" marB="0" anchor="ctr">
                    <a:solidFill>
                      <a:srgbClr val="F0F4F7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687A8C"/>
                          </a:solidFill>
                          <a:latin typeface="Heiti TC"/>
                          <a:ea typeface="Heiti TC"/>
                          <a:cs typeface="Heiti TC"/>
                        </a:rPr>
                        <a:t>已有产线目标及建设预算</a:t>
                      </a:r>
                    </a:p>
                  </a:txBody>
                  <a:tcPr marL="152400" marR="1524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落实场地、排期及两矿并行配置</a:t>
                      </a:r>
                    </a:p>
                  </a:txBody>
                  <a:tcPr marL="152400" marR="152400" marT="0" marB="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投资与居间条款</a:t>
                      </a:r>
                    </a:p>
                  </a:txBody>
                  <a:tcPr marL="152400" marR="152400" marT="0" marB="0" anchor="ctr">
                    <a:solidFill>
                      <a:srgbClr val="F0F4F7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687A8C"/>
                          </a:solidFill>
                          <a:latin typeface="Heiti TC"/>
                          <a:ea typeface="Heiti TC"/>
                          <a:cs typeface="Heiti TC"/>
                        </a:rPr>
                        <a:t>部分机制拟沿用2号矿</a:t>
                      </a:r>
                    </a:p>
                  </a:txBody>
                  <a:tcPr marL="152400" marR="15240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152400" tIns="0" rIns="152400" bIns="0">
                      <a:noAutofit/>
                    </a:bodyPr>
                    <a:lstStyle/>
                    <a:p>
                      <a:pPr algn="l"/>
                      <a:r>
                        <a:rPr sz="1650" b="0">
                          <a:solidFill>
                            <a:srgbClr val="102A49"/>
                          </a:solidFill>
                          <a:latin typeface="Heiti TC"/>
                          <a:ea typeface="Heiti TC"/>
                          <a:cs typeface="Heiti TC"/>
                        </a:rPr>
                        <a:t>确认份额、5%权益、终止及结算条款</a:t>
                      </a:r>
                    </a:p>
                  </a:txBody>
                  <a:tcPr marL="152400" marR="152400" marT="0" marB="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未核验说明">
            <a:extLst xmlns:a="http://schemas.openxmlformats.org/drawingml/2006/main">
              <a:ext uri="{FF2B5EF4-FFF2-40B4-BE49-F238E27FC236}">
                <a16:creationId xmlns:a16="http://schemas.microsoft.com/office/drawing/2014/main" id="{E24F8F20-06A4-4170-B2C3-318630A52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62700"/>
            <a:ext cx="108204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7A8C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A8C"/>
                </a:solidFill>
                <a:latin typeface="Heiti TC"/>
                <a:ea typeface="Heiti TC"/>
                <a:cs typeface="Heiti TC"/>
              </a:rPr>
              <a:t>“已有说明”不等于原件已提供或事项已核验，拟沿用条款不视为已生效。</a:t>
            </a:r>
          </a:p>
        </p:txBody>
      </p:sp>
    </p:spTree>
    <p:extLst>
      <p:ext uri="{BB962C8B-B14F-4D97-AF65-F5344CB8AC3E}">
        <p14:creationId xmlns:p14="http://schemas.microsoft.com/office/powerpoint/2010/main" val="6138957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5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6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7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8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9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10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1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1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1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14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15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16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17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18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19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0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ns0:Properties xmlns:ns0="http://schemas.openxmlformats.org/officeDocument/2006/extended-properties">
  <ns0:Application>Walnut Exporter</ns0:Application>
  <ns0:PresentationFormat>Converted Presentation</ns0:PresentationFormat>
  <ns0:Slides>23</ns0:Slides>
  <ns0:Notes>0</ns0:Notes>
  <ns0:HiddenSlides>0</ns0:HiddenSlides>
  <ns0:SharedDoc>false</ns0:SharedDoc>
  <ns0:DocSecurity>0</ns0:DocSecurity>
</ns0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2026-09-30T09:32:48.4060000Z</dcterms:created>
  <dcterms:modified xsi:type="dcterms:W3CDTF">2026-09-30T09:32:48.4060000Z</dcterms:modified>
</coreProperties>
</file>